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xls" ContentType="application/vnd.ms-excel"/>
  <Default Extension="rels" ContentType="application/vnd.openxmlformats-package.relationships+xml"/>
  <Default Extension="xml" ContentType="application/xml"/>
  <Default Extension="vml" ContentType="application/vnd.openxmlformats-officedocument.vmlDrawing"/>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14.xml" ContentType="application/vnd.openxmlformats-officedocument.presentationml.notesSlide+xml"/>
  <Override PartName="/ppt/tags/tag13.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19.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9" r:id="rId1"/>
    <p:sldMasterId id="2147483709" r:id="rId2"/>
  </p:sldMasterIdLst>
  <p:notesMasterIdLst>
    <p:notesMasterId r:id="rId133"/>
  </p:notesMasterIdLst>
  <p:sldIdLst>
    <p:sldId id="308" r:id="rId3"/>
    <p:sldId id="309" r:id="rId4"/>
    <p:sldId id="279" r:id="rId5"/>
    <p:sldId id="280" r:id="rId6"/>
    <p:sldId id="281" r:id="rId7"/>
    <p:sldId id="282" r:id="rId8"/>
    <p:sldId id="283" r:id="rId9"/>
    <p:sldId id="284" r:id="rId10"/>
    <p:sldId id="414" r:id="rId11"/>
    <p:sldId id="287" r:id="rId12"/>
    <p:sldId id="288" r:id="rId13"/>
    <p:sldId id="289" r:id="rId14"/>
    <p:sldId id="290" r:id="rId15"/>
    <p:sldId id="291" r:id="rId16"/>
    <p:sldId id="292" r:id="rId17"/>
    <p:sldId id="293" r:id="rId18"/>
    <p:sldId id="294" r:id="rId19"/>
    <p:sldId id="415" r:id="rId20"/>
    <p:sldId id="296" r:id="rId21"/>
    <p:sldId id="297" r:id="rId22"/>
    <p:sldId id="310" r:id="rId23"/>
    <p:sldId id="311" r:id="rId24"/>
    <p:sldId id="312" r:id="rId25"/>
    <p:sldId id="419" r:id="rId26"/>
    <p:sldId id="301" r:id="rId27"/>
    <p:sldId id="299" r:id="rId28"/>
    <p:sldId id="305" r:id="rId29"/>
    <p:sldId id="303" r:id="rId30"/>
    <p:sldId id="304" r:id="rId31"/>
    <p:sldId id="302" r:id="rId32"/>
    <p:sldId id="306" r:id="rId33"/>
    <p:sldId id="313" r:id="rId34"/>
    <p:sldId id="314" r:id="rId35"/>
    <p:sldId id="316" r:id="rId36"/>
    <p:sldId id="317" r:id="rId37"/>
    <p:sldId id="318" r:id="rId38"/>
    <p:sldId id="319" r:id="rId39"/>
    <p:sldId id="320" r:id="rId40"/>
    <p:sldId id="321" r:id="rId41"/>
    <p:sldId id="322" r:id="rId42"/>
    <p:sldId id="323" r:id="rId43"/>
    <p:sldId id="324" r:id="rId44"/>
    <p:sldId id="325" r:id="rId45"/>
    <p:sldId id="326" r:id="rId46"/>
    <p:sldId id="327" r:id="rId47"/>
    <p:sldId id="328" r:id="rId48"/>
    <p:sldId id="329" r:id="rId49"/>
    <p:sldId id="330" r:id="rId50"/>
    <p:sldId id="331" r:id="rId51"/>
    <p:sldId id="332" r:id="rId52"/>
    <p:sldId id="333" r:id="rId53"/>
    <p:sldId id="334" r:id="rId54"/>
    <p:sldId id="335" r:id="rId55"/>
    <p:sldId id="336" r:id="rId56"/>
    <p:sldId id="337" r:id="rId57"/>
    <p:sldId id="338" r:id="rId58"/>
    <p:sldId id="420" r:id="rId59"/>
    <p:sldId id="418" r:id="rId60"/>
    <p:sldId id="341" r:id="rId61"/>
    <p:sldId id="342" r:id="rId62"/>
    <p:sldId id="343" r:id="rId63"/>
    <p:sldId id="344" r:id="rId64"/>
    <p:sldId id="345" r:id="rId65"/>
    <p:sldId id="421" r:id="rId66"/>
    <p:sldId id="347" r:id="rId67"/>
    <p:sldId id="417" r:id="rId68"/>
    <p:sldId id="349" r:id="rId69"/>
    <p:sldId id="350" r:id="rId70"/>
    <p:sldId id="351" r:id="rId71"/>
    <p:sldId id="352" r:id="rId72"/>
    <p:sldId id="353" r:id="rId73"/>
    <p:sldId id="354" r:id="rId74"/>
    <p:sldId id="355" r:id="rId75"/>
    <p:sldId id="356" r:id="rId76"/>
    <p:sldId id="357" r:id="rId77"/>
    <p:sldId id="358" r:id="rId78"/>
    <p:sldId id="359" r:id="rId79"/>
    <p:sldId id="360" r:id="rId80"/>
    <p:sldId id="361" r:id="rId81"/>
    <p:sldId id="362" r:id="rId82"/>
    <p:sldId id="363" r:id="rId83"/>
    <p:sldId id="364" r:id="rId84"/>
    <p:sldId id="365" r:id="rId85"/>
    <p:sldId id="366" r:id="rId86"/>
    <p:sldId id="367" r:id="rId87"/>
    <p:sldId id="368" r:id="rId88"/>
    <p:sldId id="369" r:id="rId89"/>
    <p:sldId id="370" r:id="rId90"/>
    <p:sldId id="371" r:id="rId91"/>
    <p:sldId id="372" r:id="rId92"/>
    <p:sldId id="373" r:id="rId93"/>
    <p:sldId id="374" r:id="rId94"/>
    <p:sldId id="375" r:id="rId95"/>
    <p:sldId id="376" r:id="rId96"/>
    <p:sldId id="377" r:id="rId97"/>
    <p:sldId id="378" r:id="rId98"/>
    <p:sldId id="379" r:id="rId99"/>
    <p:sldId id="380" r:id="rId100"/>
    <p:sldId id="381" r:id="rId101"/>
    <p:sldId id="382" r:id="rId102"/>
    <p:sldId id="383" r:id="rId103"/>
    <p:sldId id="384" r:id="rId104"/>
    <p:sldId id="385" r:id="rId105"/>
    <p:sldId id="413" r:id="rId106"/>
    <p:sldId id="387" r:id="rId107"/>
    <p:sldId id="388" r:id="rId108"/>
    <p:sldId id="389" r:id="rId109"/>
    <p:sldId id="390" r:id="rId110"/>
    <p:sldId id="391" r:id="rId111"/>
    <p:sldId id="392" r:id="rId112"/>
    <p:sldId id="393" r:id="rId113"/>
    <p:sldId id="394" r:id="rId114"/>
    <p:sldId id="395" r:id="rId115"/>
    <p:sldId id="396" r:id="rId116"/>
    <p:sldId id="397" r:id="rId117"/>
    <p:sldId id="398" r:id="rId118"/>
    <p:sldId id="399" r:id="rId119"/>
    <p:sldId id="400" r:id="rId120"/>
    <p:sldId id="401" r:id="rId121"/>
    <p:sldId id="402" r:id="rId122"/>
    <p:sldId id="403" r:id="rId123"/>
    <p:sldId id="404" r:id="rId124"/>
    <p:sldId id="405" r:id="rId125"/>
    <p:sldId id="406" r:id="rId126"/>
    <p:sldId id="407" r:id="rId127"/>
    <p:sldId id="408" r:id="rId128"/>
    <p:sldId id="409" r:id="rId129"/>
    <p:sldId id="410" r:id="rId130"/>
    <p:sldId id="411" r:id="rId131"/>
    <p:sldId id="412" r:id="rId132"/>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92F"/>
    <a:srgbClr val="51AA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83" autoAdjust="0"/>
    <p:restoredTop sz="88523" autoAdjust="0"/>
  </p:normalViewPr>
  <p:slideViewPr>
    <p:cSldViewPr snapToGrid="0" snapToObjects="1">
      <p:cViewPr>
        <p:scale>
          <a:sx n="80" d="100"/>
          <a:sy n="80" d="100"/>
        </p:scale>
        <p:origin x="-96" y="-43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3" d="100"/>
          <a:sy n="83" d="100"/>
        </p:scale>
        <p:origin x="-1992" y="-72"/>
      </p:cViewPr>
      <p:guideLst>
        <p:guide orient="horz" pos="2949"/>
        <p:guide pos="2229"/>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notesMaster" Target="notesMasters/notesMaster1.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126" Type="http://schemas.openxmlformats.org/officeDocument/2006/relationships/slide" Target="slides/slide124.xml"/><Relationship Id="rId134"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slide" Target="slides/slide127.xml"/><Relationship Id="rId137"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slide" Target="slides/slide130.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100" b="1" i="0" u="none" strike="noStrike" baseline="0">
                <a:solidFill>
                  <a:srgbClr val="000000"/>
                </a:solidFill>
                <a:latin typeface="Arial"/>
                <a:ea typeface="Arial"/>
                <a:cs typeface="Arial"/>
              </a:defRPr>
            </a:pPr>
            <a:r>
              <a:rPr lang="en-US" sz="1100" dirty="0"/>
              <a:t>Annual Cost Comparison</a:t>
            </a:r>
          </a:p>
        </c:rich>
      </c:tx>
      <c:layout>
        <c:manualLayout>
          <c:xMode val="edge"/>
          <c:yMode val="edge"/>
          <c:x val="0.31026785714285715"/>
          <c:y val="2.952755905511811E-2"/>
        </c:manualLayout>
      </c:layout>
      <c:overlay val="0"/>
      <c:spPr>
        <a:noFill/>
        <a:ln w="25400">
          <a:noFill/>
        </a:ln>
      </c:spPr>
    </c:title>
    <c:autoTitleDeleted val="0"/>
    <c:plotArea>
      <c:layout>
        <c:manualLayout>
          <c:layoutTarget val="inner"/>
          <c:xMode val="edge"/>
          <c:yMode val="edge"/>
          <c:x val="6.6964234671078912E-2"/>
          <c:y val="0.16242370669339237"/>
          <c:w val="0.8660714285714286"/>
          <c:h val="0.60433128953471937"/>
        </c:manualLayout>
      </c:layout>
      <c:barChart>
        <c:barDir val="col"/>
        <c:grouping val="clustered"/>
        <c:varyColors val="0"/>
        <c:ser>
          <c:idx val="0"/>
          <c:order val="0"/>
          <c:tx>
            <c:strRef>
              <c:f>Hyd!$D$4</c:f>
              <c:strCache>
                <c:ptCount val="1"/>
                <c:pt idx="0">
                  <c:v>Currently</c:v>
                </c:pt>
              </c:strCache>
            </c:strRef>
          </c:tx>
          <c:spPr>
            <a:solidFill>
              <a:srgbClr val="993366"/>
            </a:solidFill>
            <a:ln w="12700">
              <a:solidFill>
                <a:srgbClr val="000000"/>
              </a:solidFill>
              <a:prstDash val="solid"/>
            </a:ln>
          </c:spPr>
          <c:invertIfNegative val="0"/>
          <c:cat>
            <c:strRef>
              <c:f>(Hyd!$C$20,Hyd!$C$24,Hyd!$C$40,Hyd!$C$44,Hyd!$B$46,Hyd!$B$48)</c:f>
              <c:strCache>
                <c:ptCount val="6"/>
                <c:pt idx="0">
                  <c:v>Fluid Cost</c:v>
                </c:pt>
                <c:pt idx="1">
                  <c:v>Waste Treatment Cost</c:v>
                </c:pt>
                <c:pt idx="2">
                  <c:v>Equipment Cost</c:v>
                </c:pt>
                <c:pt idx="3">
                  <c:v>Downtime Cost</c:v>
                </c:pt>
                <c:pt idx="4">
                  <c:v>Total Annual Cost</c:v>
                </c:pt>
                <c:pt idx="5">
                  <c:v>Annual Savings</c:v>
                </c:pt>
              </c:strCache>
            </c:strRef>
          </c:cat>
          <c:val>
            <c:numRef>
              <c:f>(Hyd!$D$20,Hyd!$D$24,Hyd!$D$40,Hyd!$D$44,Hyd!$D$46,Hyd!$D$48)</c:f>
              <c:numCache>
                <c:formatCode>"$"#,##0.00</c:formatCode>
                <c:ptCount val="6"/>
                <c:pt idx="0">
                  <c:v>32550</c:v>
                </c:pt>
                <c:pt idx="1">
                  <c:v>0</c:v>
                </c:pt>
                <c:pt idx="2" formatCode="&quot;$&quot;#,##0">
                  <c:v>4050</c:v>
                </c:pt>
                <c:pt idx="3" formatCode="&quot;$&quot;#,##0">
                  <c:v>40000</c:v>
                </c:pt>
                <c:pt idx="4" formatCode="&quot;$&quot;#,##0">
                  <c:v>76600</c:v>
                </c:pt>
              </c:numCache>
            </c:numRef>
          </c:val>
        </c:ser>
        <c:ser>
          <c:idx val="1"/>
          <c:order val="1"/>
          <c:tx>
            <c:strRef>
              <c:f>Hyd!$E$4</c:f>
              <c:strCache>
                <c:ptCount val="1"/>
                <c:pt idx="0">
                  <c:v>Castrol</c:v>
                </c:pt>
              </c:strCache>
            </c:strRef>
          </c:tx>
          <c:spPr>
            <a:solidFill>
              <a:srgbClr val="9999FF"/>
            </a:solidFill>
            <a:ln w="12700">
              <a:solidFill>
                <a:srgbClr val="000000"/>
              </a:solidFill>
              <a:prstDash val="solid"/>
            </a:ln>
          </c:spPr>
          <c:invertIfNegative val="0"/>
          <c:dPt>
            <c:idx val="5"/>
            <c:invertIfNegative val="0"/>
            <c:bubble3D val="0"/>
            <c:spPr>
              <a:solidFill>
                <a:srgbClr val="00FF00"/>
              </a:solidFill>
              <a:ln w="12700">
                <a:solidFill>
                  <a:srgbClr val="000000"/>
                </a:solidFill>
                <a:prstDash val="solid"/>
              </a:ln>
            </c:spPr>
          </c:dPt>
          <c:val>
            <c:numRef>
              <c:f>(Hyd!$E$20,Hyd!$E$24,Hyd!$E$40,Hyd!$E$44,Hyd!$E$46,Hyd!$E$48)</c:f>
              <c:numCache>
                <c:formatCode>"$"#,##0.00</c:formatCode>
                <c:ptCount val="6"/>
                <c:pt idx="0">
                  <c:v>31447.5</c:v>
                </c:pt>
                <c:pt idx="1">
                  <c:v>0</c:v>
                </c:pt>
                <c:pt idx="2" formatCode="&quot;$&quot;#,##0">
                  <c:v>0</c:v>
                </c:pt>
                <c:pt idx="3" formatCode="&quot;$&quot;#,##0">
                  <c:v>7000</c:v>
                </c:pt>
                <c:pt idx="4" formatCode="&quot;$&quot;#,##0">
                  <c:v>38447.5</c:v>
                </c:pt>
                <c:pt idx="5" formatCode="&quot;$&quot;#,##0">
                  <c:v>38152.5</c:v>
                </c:pt>
              </c:numCache>
            </c:numRef>
          </c:val>
        </c:ser>
        <c:dLbls>
          <c:showLegendKey val="0"/>
          <c:showVal val="0"/>
          <c:showCatName val="0"/>
          <c:showSerName val="0"/>
          <c:showPercent val="0"/>
          <c:showBubbleSize val="0"/>
        </c:dLbls>
        <c:gapWidth val="150"/>
        <c:axId val="85400960"/>
        <c:axId val="85406848"/>
      </c:barChart>
      <c:catAx>
        <c:axId val="85400960"/>
        <c:scaling>
          <c:orientation val="minMax"/>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sz="900" b="0" i="0" u="none" strike="noStrike" baseline="0">
                <a:solidFill>
                  <a:srgbClr val="000000"/>
                </a:solidFill>
                <a:latin typeface="Arial"/>
                <a:ea typeface="Arial"/>
                <a:cs typeface="Arial"/>
              </a:defRPr>
            </a:pPr>
            <a:endParaRPr lang="en-US"/>
          </a:p>
        </c:txPr>
        <c:crossAx val="85406848"/>
        <c:crosses val="autoZero"/>
        <c:auto val="1"/>
        <c:lblAlgn val="ctr"/>
        <c:lblOffset val="100"/>
        <c:tickLblSkip val="1"/>
        <c:tickMarkSkip val="1"/>
        <c:noMultiLvlLbl val="0"/>
      </c:catAx>
      <c:valAx>
        <c:axId val="85406848"/>
        <c:scaling>
          <c:orientation val="minMax"/>
        </c:scaling>
        <c:delete val="1"/>
        <c:axPos val="l"/>
        <c:majorGridlines>
          <c:spPr>
            <a:ln w="3175">
              <a:solidFill>
                <a:srgbClr val="000000"/>
              </a:solidFill>
              <a:prstDash val="solid"/>
            </a:ln>
          </c:spPr>
        </c:majorGridlines>
        <c:numFmt formatCode="\$#,##0" sourceLinked="0"/>
        <c:majorTickMark val="out"/>
        <c:minorTickMark val="none"/>
        <c:tickLblPos val="nextTo"/>
        <c:crossAx val="85400960"/>
        <c:crosses val="autoZero"/>
        <c:crossBetween val="between"/>
      </c:valAx>
      <c:spPr>
        <a:solidFill>
          <a:srgbClr val="C0C0C0"/>
        </a:solidFill>
        <a:ln w="12700">
          <a:solidFill>
            <a:srgbClr val="808080"/>
          </a:solidFill>
          <a:prstDash val="solid"/>
        </a:ln>
      </c:spPr>
    </c:plotArea>
    <c:legend>
      <c:legendPos val="r"/>
      <c:layout>
        <c:manualLayout>
          <c:xMode val="edge"/>
          <c:yMode val="edge"/>
          <c:x val="0.8035714285714286"/>
          <c:y val="3.1496062992125984E-2"/>
          <c:w val="0.1685267857142857"/>
          <c:h val="0.11811044288755243"/>
        </c:manualLayout>
      </c:layout>
      <c:overlay val="0"/>
      <c:spPr>
        <a:solidFill>
          <a:srgbClr val="FFFFFF"/>
        </a:solidFill>
        <a:ln w="3175">
          <a:solidFill>
            <a:srgbClr val="000000"/>
          </a:solidFill>
          <a:prstDash val="solid"/>
        </a:ln>
      </c:spPr>
      <c:txPr>
        <a:bodyPr/>
        <a:lstStyle/>
        <a:p>
          <a:pPr>
            <a:defRPr sz="1050"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12700">
      <a:solidFill>
        <a:srgbClr val="000000"/>
      </a:solidFill>
      <a:prstDash val="solid"/>
    </a:ln>
    <a:effectLst>
      <a:outerShdw dist="35921" dir="2700000" algn="br">
        <a:srgbClr val="000000"/>
      </a:outerShdw>
    </a:effectLst>
  </c:spPr>
  <c:txPr>
    <a:bodyPr/>
    <a:lstStyle/>
    <a:p>
      <a:pPr>
        <a:defRPr sz="1825" b="0" i="0" u="none" strike="noStrike" baseline="0">
          <a:solidFill>
            <a:srgbClr val="000000"/>
          </a:solidFill>
          <a:latin typeface="Arial"/>
          <a:ea typeface="Arial"/>
          <a:cs typeface="Arial"/>
        </a:defRPr>
      </a:pPr>
      <a:endParaRPr lang="en-US"/>
    </a:p>
  </c:txPr>
  <c:externalData r:id="rId2">
    <c:autoUpdate val="0"/>
  </c:externalData>
</c:chartSpace>
</file>

<file path=ppt/drawings/_rels/vmlDrawing1.v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wmf"/><Relationship Id="rId1" Type="http://schemas.openxmlformats.org/officeDocument/2006/relationships/image" Target="../media/image4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5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58.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59.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64.e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166.wmf"/><Relationship Id="rId1" Type="http://schemas.openxmlformats.org/officeDocument/2006/relationships/image" Target="../media/image16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66733" cy="468154"/>
          </a:xfrm>
          <a:prstGeom prst="rect">
            <a:avLst/>
          </a:prstGeom>
        </p:spPr>
        <p:txBody>
          <a:bodyPr vert="horz" lIns="109618" tIns="54809" rIns="109618" bIns="54809" rtlCol="0"/>
          <a:lstStyle>
            <a:lvl1pPr algn="l">
              <a:defRPr sz="1400"/>
            </a:lvl1pPr>
          </a:lstStyle>
          <a:p>
            <a:endParaRPr lang="en-US" dirty="0"/>
          </a:p>
        </p:txBody>
      </p:sp>
      <p:sp>
        <p:nvSpPr>
          <p:cNvPr id="3" name="Date Placeholder 2"/>
          <p:cNvSpPr>
            <a:spLocks noGrp="1"/>
          </p:cNvSpPr>
          <p:nvPr>
            <p:ph type="dt" idx="1"/>
          </p:nvPr>
        </p:nvSpPr>
        <p:spPr>
          <a:xfrm>
            <a:off x="4008705" y="0"/>
            <a:ext cx="3066733" cy="468154"/>
          </a:xfrm>
          <a:prstGeom prst="rect">
            <a:avLst/>
          </a:prstGeom>
        </p:spPr>
        <p:txBody>
          <a:bodyPr vert="horz" lIns="109618" tIns="54809" rIns="109618" bIns="54809" rtlCol="0"/>
          <a:lstStyle>
            <a:lvl1pPr algn="r">
              <a:defRPr sz="1400"/>
            </a:lvl1pPr>
          </a:lstStyle>
          <a:p>
            <a:fld id="{50A62E7A-EDD3-4476-8895-3E1A00396FEE}" type="datetimeFigureOut">
              <a:rPr lang="en-US" smtClean="0"/>
              <a:t>10/19/2016</a:t>
            </a:fld>
            <a:endParaRPr lang="en-US" dirty="0"/>
          </a:p>
        </p:txBody>
      </p:sp>
      <p:sp>
        <p:nvSpPr>
          <p:cNvPr id="4" name="Slide Image Placeholder 3"/>
          <p:cNvSpPr>
            <a:spLocks noGrp="1" noRot="1" noChangeAspect="1"/>
          </p:cNvSpPr>
          <p:nvPr>
            <p:ph type="sldImg" idx="2"/>
          </p:nvPr>
        </p:nvSpPr>
        <p:spPr>
          <a:xfrm>
            <a:off x="417513" y="701675"/>
            <a:ext cx="6242050" cy="3511550"/>
          </a:xfrm>
          <a:prstGeom prst="rect">
            <a:avLst/>
          </a:prstGeom>
          <a:noFill/>
          <a:ln w="12700">
            <a:solidFill>
              <a:prstClr val="black"/>
            </a:solidFill>
          </a:ln>
        </p:spPr>
        <p:txBody>
          <a:bodyPr vert="horz" lIns="109618" tIns="54809" rIns="109618" bIns="54809" rtlCol="0" anchor="ctr"/>
          <a:lstStyle/>
          <a:p>
            <a:endParaRPr lang="en-US" dirty="0"/>
          </a:p>
        </p:txBody>
      </p:sp>
      <p:sp>
        <p:nvSpPr>
          <p:cNvPr id="5" name="Notes Placeholder 4"/>
          <p:cNvSpPr>
            <a:spLocks noGrp="1"/>
          </p:cNvSpPr>
          <p:nvPr>
            <p:ph type="body" sz="quarter" idx="3"/>
          </p:nvPr>
        </p:nvSpPr>
        <p:spPr>
          <a:xfrm>
            <a:off x="707708" y="4447460"/>
            <a:ext cx="5661660" cy="4213384"/>
          </a:xfrm>
          <a:prstGeom prst="rect">
            <a:avLst/>
          </a:prstGeom>
        </p:spPr>
        <p:txBody>
          <a:bodyPr vert="horz" lIns="109618" tIns="54809" rIns="109618" bIns="5480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93296"/>
            <a:ext cx="3066733" cy="468154"/>
          </a:xfrm>
          <a:prstGeom prst="rect">
            <a:avLst/>
          </a:prstGeom>
        </p:spPr>
        <p:txBody>
          <a:bodyPr vert="horz" lIns="109618" tIns="54809" rIns="109618" bIns="54809" rtlCol="0" anchor="b"/>
          <a:lstStyle>
            <a:lvl1pPr algn="l">
              <a:defRPr sz="1400"/>
            </a:lvl1pPr>
          </a:lstStyle>
          <a:p>
            <a:endParaRPr lang="en-US" dirty="0"/>
          </a:p>
        </p:txBody>
      </p:sp>
      <p:sp>
        <p:nvSpPr>
          <p:cNvPr id="7" name="Slide Number Placeholder 6"/>
          <p:cNvSpPr>
            <a:spLocks noGrp="1"/>
          </p:cNvSpPr>
          <p:nvPr>
            <p:ph type="sldNum" sz="quarter" idx="5"/>
          </p:nvPr>
        </p:nvSpPr>
        <p:spPr>
          <a:xfrm>
            <a:off x="4008705" y="8893296"/>
            <a:ext cx="3066733" cy="468154"/>
          </a:xfrm>
          <a:prstGeom prst="rect">
            <a:avLst/>
          </a:prstGeom>
        </p:spPr>
        <p:txBody>
          <a:bodyPr vert="horz" lIns="109618" tIns="54809" rIns="109618" bIns="54809" rtlCol="0" anchor="b"/>
          <a:lstStyle>
            <a:lvl1pPr algn="r">
              <a:defRPr sz="1400"/>
            </a:lvl1pPr>
          </a:lstStyle>
          <a:p>
            <a:fld id="{0D5DFCE2-0D5D-458E-840B-6B903C44D63B}" type="slidenum">
              <a:rPr lang="en-US" smtClean="0"/>
              <a:t>‹#›</a:t>
            </a:fld>
            <a:endParaRPr lang="en-US" dirty="0"/>
          </a:p>
        </p:txBody>
      </p:sp>
    </p:spTree>
    <p:extLst>
      <p:ext uri="{BB962C8B-B14F-4D97-AF65-F5344CB8AC3E}">
        <p14:creationId xmlns:p14="http://schemas.microsoft.com/office/powerpoint/2010/main" val="3695441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9A39EF-62CB-43B2-AD56-C3711E5134A2}" type="slidenum">
              <a:rPr lang="en-US" smtClean="0"/>
              <a:t>7</a:t>
            </a:fld>
            <a:endParaRPr lang="en-US" dirty="0"/>
          </a:p>
        </p:txBody>
      </p:sp>
    </p:spTree>
    <p:extLst>
      <p:ext uri="{BB962C8B-B14F-4D97-AF65-F5344CB8AC3E}">
        <p14:creationId xmlns:p14="http://schemas.microsoft.com/office/powerpoint/2010/main" val="657981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look at it this way…what do businesses do with their limited supply of funds?  Industry figures indicate that chemical expenditures are typically less than 3% of an average manufacturing overhead and maintenance budget. Given that, we start with what is commonly thought of as the only material impact of fluids:  product price and volume.  If you want to save money on fluids, all you can do is buy it for less…or buy less of it, right?  Perhaps.  However, thinking about those touch points, these chemicals can have the most direct impact on equipment, moving components, and the people who work with them that make up the remaining 97% of the pie. Maintenance of that fluid takes form of testing, replacement fluid, and additives.  Then there is disposing of that material when we are done or when it has reached its useful life.  What about tool life, labor costs, worker safety?  Those are key statements, because those boundaries aren’t the same for every fluid.  This is where chemical technology comes into play.  Like I said, this little slice of the budget can have a lasting, material impact on your bottom line. Now we’re starting to change that initial focus on fluids as a cost of doing business….and turning it into an investment in your business.  Let’s see how the process works….</a:t>
            </a:r>
          </a:p>
          <a:p>
            <a:endParaRPr lang="en-US" dirty="0"/>
          </a:p>
        </p:txBody>
      </p:sp>
      <p:sp>
        <p:nvSpPr>
          <p:cNvPr id="4" name="Slide Number Placeholder 3"/>
          <p:cNvSpPr>
            <a:spLocks noGrp="1"/>
          </p:cNvSpPr>
          <p:nvPr>
            <p:ph type="sldNum" sz="quarter" idx="10"/>
          </p:nvPr>
        </p:nvSpPr>
        <p:spPr/>
        <p:txBody>
          <a:bodyPr/>
          <a:lstStyle/>
          <a:p>
            <a:fld id="{469A39EF-62CB-43B2-AD56-C3711E5134A2}" type="slidenum">
              <a:rPr lang="en-US" smtClean="0"/>
              <a:t>10</a:t>
            </a:fld>
            <a:endParaRPr lang="en-US" dirty="0"/>
          </a:p>
        </p:txBody>
      </p:sp>
    </p:spTree>
    <p:extLst>
      <p:ext uri="{BB962C8B-B14F-4D97-AF65-F5344CB8AC3E}">
        <p14:creationId xmlns:p14="http://schemas.microsoft.com/office/powerpoint/2010/main" val="2465726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Similar gains can be had with equipment maintenance and lubrication. </a:t>
            </a:r>
          </a:p>
          <a:p>
            <a:endParaRPr lang="en-US" dirty="0" smtClean="0"/>
          </a:p>
          <a:p>
            <a:r>
              <a:rPr lang="en-US" dirty="0" smtClean="0"/>
              <a:t>Initial</a:t>
            </a:r>
            <a:r>
              <a:rPr lang="en-US" baseline="0" dirty="0" smtClean="0"/>
              <a:t> Fill:  Extended oil drain intervals and lower usage</a:t>
            </a:r>
          </a:p>
          <a:p>
            <a:r>
              <a:rPr lang="en-US" baseline="0" dirty="0" smtClean="0"/>
              <a:t>Equipment Repair: Less part replacement costs</a:t>
            </a:r>
          </a:p>
          <a:p>
            <a:r>
              <a:rPr lang="en-US" baseline="0" dirty="0" smtClean="0"/>
              <a:t>Labor and Downtime: Improved uptime and OEE; less labor for equipment repair/replacement and lubricant changeouts</a:t>
            </a:r>
          </a:p>
          <a:p>
            <a:r>
              <a:rPr lang="en-US" baseline="0" dirty="0" smtClean="0"/>
              <a:t>Waste treatment: less volume to waste and ease of disposal</a:t>
            </a:r>
          </a:p>
          <a:p>
            <a:r>
              <a:rPr lang="en-US" baseline="0" dirty="0" smtClean="0"/>
              <a:t>Additives: lower additive usage; less monitoring and troubleshooting</a:t>
            </a:r>
          </a:p>
          <a:p>
            <a:r>
              <a:rPr lang="en-US" baseline="0" dirty="0" smtClean="0"/>
              <a:t>Quality: less part rejects due to equipment failure</a:t>
            </a:r>
          </a:p>
          <a:p>
            <a:r>
              <a:rPr lang="en-US" baseline="0" dirty="0" smtClean="0"/>
              <a:t>HSSE: added safety benefits such as fire resistance and free of heavy metals or water pollutants</a:t>
            </a:r>
            <a:endParaRPr lang="en-US" dirty="0" smtClean="0"/>
          </a:p>
          <a:p>
            <a:endParaRPr lang="en-US" dirty="0"/>
          </a:p>
        </p:txBody>
      </p:sp>
      <p:sp>
        <p:nvSpPr>
          <p:cNvPr id="4" name="Slide Number Placeholder 3"/>
          <p:cNvSpPr>
            <a:spLocks noGrp="1"/>
          </p:cNvSpPr>
          <p:nvPr>
            <p:ph type="sldNum" sz="quarter" idx="10"/>
          </p:nvPr>
        </p:nvSpPr>
        <p:spPr/>
        <p:txBody>
          <a:bodyPr/>
          <a:lstStyle/>
          <a:p>
            <a:fld id="{469A39EF-62CB-43B2-AD56-C3711E5134A2}" type="slidenum">
              <a:rPr lang="en-US" smtClean="0"/>
              <a:t>20</a:t>
            </a:fld>
            <a:endParaRPr lang="en-US" dirty="0"/>
          </a:p>
        </p:txBody>
      </p:sp>
    </p:spTree>
    <p:extLst>
      <p:ext uri="{BB962C8B-B14F-4D97-AF65-F5344CB8AC3E}">
        <p14:creationId xmlns:p14="http://schemas.microsoft.com/office/powerpoint/2010/main" val="2707789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Product</a:t>
            </a:r>
            <a:r>
              <a:rPr lang="en-US" baseline="0" dirty="0" smtClean="0"/>
              <a:t> l</a:t>
            </a:r>
            <a:r>
              <a:rPr lang="en-US" dirty="0" smtClean="0"/>
              <a:t>ine card</a:t>
            </a:r>
            <a:endParaRPr lang="en-US" dirty="0"/>
          </a:p>
        </p:txBody>
      </p:sp>
      <p:sp>
        <p:nvSpPr>
          <p:cNvPr id="4" name="Slide Number Placeholder 3"/>
          <p:cNvSpPr>
            <a:spLocks noGrp="1"/>
          </p:cNvSpPr>
          <p:nvPr>
            <p:ph type="sldNum" sz="quarter" idx="10"/>
          </p:nvPr>
        </p:nvSpPr>
        <p:spPr/>
        <p:txBody>
          <a:bodyPr/>
          <a:lstStyle/>
          <a:p>
            <a:fld id="{469A39EF-62CB-43B2-AD56-C3711E5134A2}" type="slidenum">
              <a:rPr lang="en-US" smtClean="0"/>
              <a:t>22</a:t>
            </a:fld>
            <a:endParaRPr lang="en-US" dirty="0"/>
          </a:p>
        </p:txBody>
      </p:sp>
    </p:spTree>
    <p:extLst>
      <p:ext uri="{BB962C8B-B14F-4D97-AF65-F5344CB8AC3E}">
        <p14:creationId xmlns:p14="http://schemas.microsoft.com/office/powerpoint/2010/main" val="1208182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701675"/>
            <a:ext cx="6242050" cy="35115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E70B4D6-F36B-43E3-AADA-C91B22D01524}" type="slidenum">
              <a:rPr lang="en-US" smtClean="0"/>
              <a:pPr>
                <a:defRPr/>
              </a:pPr>
              <a:t>35</a:t>
            </a:fld>
            <a:endParaRPr lang="en-US" dirty="0"/>
          </a:p>
        </p:txBody>
      </p:sp>
    </p:spTree>
    <p:extLst>
      <p:ext uri="{BB962C8B-B14F-4D97-AF65-F5344CB8AC3E}">
        <p14:creationId xmlns:p14="http://schemas.microsoft.com/office/powerpoint/2010/main" val="3710941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Rectangle 3"/>
          <p:cNvSpPr>
            <a:spLocks noGrp="1"/>
          </p:cNvSpPr>
          <p:nvPr>
            <p:ph type="body" idx="1"/>
          </p:nvPr>
        </p:nvSpPr>
        <p:spPr>
          <a:noFill/>
        </p:spPr>
        <p:txBody>
          <a:bodyPr/>
          <a:lstStyle/>
          <a:p>
            <a:r>
              <a:rPr lang="en-US" dirty="0"/>
              <a:t>Here are results from a machining center study we conducted with Hysol MB 10, 20, and 50.  It is shows the average power needed to form tap 18 holes in automotive aluminum.  </a:t>
            </a:r>
          </a:p>
          <a:p>
            <a:endParaRPr lang="en-US" dirty="0"/>
          </a:p>
          <a:p>
            <a:r>
              <a:rPr lang="en-US" dirty="0"/>
              <a:t>As you can see, Hysol MB 10 required the most power to tap the holes and implies there is more friction between the part and the tool.</a:t>
            </a:r>
          </a:p>
          <a:p>
            <a:endParaRPr lang="en-US" dirty="0"/>
          </a:p>
          <a:p>
            <a:r>
              <a:rPr lang="en-US" dirty="0"/>
              <a:t>Hysol MB 20 showed a 5% reduction from Hysol MB 10.  Hysol MB 50 an additional 5% reduction.</a:t>
            </a:r>
          </a:p>
          <a:p>
            <a:endParaRPr lang="en-US" dirty="0"/>
          </a:p>
          <a:p>
            <a:r>
              <a:rPr lang="en-US" dirty="0"/>
              <a:t>What does this mean?</a:t>
            </a:r>
          </a:p>
          <a:p>
            <a:endParaRPr lang="en-US" dirty="0"/>
          </a:p>
          <a:p>
            <a:r>
              <a:rPr lang="en-US" dirty="0"/>
              <a:t>Hysol MB 10 can do light duty machining of steel and aluminum – grinding, sawing, turning</a:t>
            </a:r>
          </a:p>
          <a:p>
            <a:endParaRPr lang="en-US" dirty="0"/>
          </a:p>
          <a:p>
            <a:r>
              <a:rPr lang="en-US" dirty="0"/>
              <a:t>Hysol MB 20 moderate duty – milling, drilling</a:t>
            </a:r>
          </a:p>
          <a:p>
            <a:endParaRPr lang="en-US" dirty="0"/>
          </a:p>
          <a:p>
            <a:r>
              <a:rPr lang="en-US" dirty="0"/>
              <a:t>Hysol MB 50 heavy duty -  broaching, tapping, reaming</a:t>
            </a:r>
          </a:p>
          <a:p>
            <a:endParaRPr lang="en-US" dirty="0"/>
          </a:p>
          <a:p>
            <a:r>
              <a:rPr lang="en-US" dirty="0"/>
              <a:t>If you have any doubt about which product to use in an application – contact our application engineering team or help desk.</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9A39EF-62CB-43B2-AD56-C3711E5134A2}" type="slidenum">
              <a:rPr lang="en-US" smtClean="0"/>
              <a:t>53</a:t>
            </a:fld>
            <a:endParaRPr lang="en-US" dirty="0"/>
          </a:p>
        </p:txBody>
      </p:sp>
    </p:spTree>
    <p:extLst>
      <p:ext uri="{BB962C8B-B14F-4D97-AF65-F5344CB8AC3E}">
        <p14:creationId xmlns:p14="http://schemas.microsoft.com/office/powerpoint/2010/main" val="299479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D5DFCE2-0D5D-458E-840B-6B903C44D63B}" type="slidenum">
              <a:rPr lang="en-US" smtClean="0"/>
              <a:t>64</a:t>
            </a:fld>
            <a:endParaRPr lang="en-US" dirty="0"/>
          </a:p>
        </p:txBody>
      </p:sp>
    </p:spTree>
    <p:extLst>
      <p:ext uri="{BB962C8B-B14F-4D97-AF65-F5344CB8AC3E}">
        <p14:creationId xmlns:p14="http://schemas.microsoft.com/office/powerpoint/2010/main" val="25780587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Rectangle 2"/>
          <p:cNvSpPr>
            <a:spLocks noGrp="1" noRot="1" noChangeAspect="1" noChangeArrowheads="1" noTextEdit="1"/>
          </p:cNvSpPr>
          <p:nvPr>
            <p:ph type="sldImg"/>
          </p:nvPr>
        </p:nvSpPr>
        <p:spPr>
          <a:xfrm>
            <a:off x="419100" y="701675"/>
            <a:ext cx="6242050" cy="3511550"/>
          </a:xfrm>
          <a:ln/>
        </p:spPr>
      </p:sp>
      <p:sp>
        <p:nvSpPr>
          <p:cNvPr id="438275" name="Rectangle 3"/>
          <p:cNvSpPr>
            <a:spLocks noGrp="1" noChangeArrowheads="1"/>
          </p:cNvSpPr>
          <p:nvPr>
            <p:ph type="body" idx="1"/>
          </p:nvPr>
        </p:nvSpPr>
        <p:spPr>
          <a:xfrm>
            <a:off x="943610" y="4444210"/>
            <a:ext cx="5189855" cy="421663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889" tIns="49442" rIns="98889" bIns="49442"/>
          <a:lstStyle/>
          <a:p>
            <a:endParaRPr lang="en-US" alt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Rectangle 2"/>
          <p:cNvSpPr>
            <a:spLocks noGrp="1" noRot="1" noChangeAspect="1" noChangeArrowheads="1" noTextEdit="1"/>
          </p:cNvSpPr>
          <p:nvPr>
            <p:ph type="sldImg"/>
          </p:nvPr>
        </p:nvSpPr>
        <p:spPr>
          <a:xfrm>
            <a:off x="419100" y="701675"/>
            <a:ext cx="6242050" cy="3511550"/>
          </a:xfrm>
          <a:ln/>
        </p:spPr>
      </p:sp>
      <p:sp>
        <p:nvSpPr>
          <p:cNvPr id="440323" name="Rectangle 3"/>
          <p:cNvSpPr>
            <a:spLocks noGrp="1" noChangeArrowheads="1"/>
          </p:cNvSpPr>
          <p:nvPr>
            <p:ph type="body" idx="1"/>
          </p:nvPr>
        </p:nvSpPr>
        <p:spPr>
          <a:xfrm>
            <a:off x="943610" y="4444210"/>
            <a:ext cx="5189855" cy="421663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889" tIns="49442" rIns="98889" bIns="49442"/>
          <a:lstStyle/>
          <a:p>
            <a:endParaRPr lang="en-US" alt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Rectangle 2"/>
          <p:cNvSpPr>
            <a:spLocks noGrp="1" noRot="1" noChangeAspect="1" noChangeArrowheads="1" noTextEdit="1"/>
          </p:cNvSpPr>
          <p:nvPr>
            <p:ph type="sldImg"/>
          </p:nvPr>
        </p:nvSpPr>
        <p:spPr>
          <a:xfrm>
            <a:off x="419100" y="701675"/>
            <a:ext cx="6242050" cy="3511550"/>
          </a:xfrm>
          <a:ln/>
        </p:spPr>
      </p:sp>
      <p:sp>
        <p:nvSpPr>
          <p:cNvPr id="442371" name="Rectangle 3"/>
          <p:cNvSpPr>
            <a:spLocks noGrp="1" noChangeArrowheads="1"/>
          </p:cNvSpPr>
          <p:nvPr>
            <p:ph type="body" idx="1"/>
          </p:nvPr>
        </p:nvSpPr>
        <p:spPr>
          <a:xfrm>
            <a:off x="943610" y="4444210"/>
            <a:ext cx="5189855" cy="421663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889" tIns="49442" rIns="98889" bIns="49442"/>
          <a:lstStyle/>
          <a:p>
            <a:endParaRPr lang="en-US" alt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Rectangle 2"/>
          <p:cNvSpPr>
            <a:spLocks noGrp="1" noRot="1" noChangeAspect="1" noChangeArrowheads="1" noTextEdit="1"/>
          </p:cNvSpPr>
          <p:nvPr>
            <p:ph type="sldImg"/>
          </p:nvPr>
        </p:nvSpPr>
        <p:spPr>
          <a:xfrm>
            <a:off x="419100" y="701675"/>
            <a:ext cx="6242050" cy="3511550"/>
          </a:xfrm>
          <a:ln/>
        </p:spPr>
      </p:sp>
      <p:sp>
        <p:nvSpPr>
          <p:cNvPr id="446467" name="Rectangle 3"/>
          <p:cNvSpPr>
            <a:spLocks noGrp="1" noChangeArrowheads="1"/>
          </p:cNvSpPr>
          <p:nvPr>
            <p:ph type="body" idx="1"/>
          </p:nvPr>
        </p:nvSpPr>
        <p:spPr>
          <a:xfrm>
            <a:off x="943610" y="4444210"/>
            <a:ext cx="5189855" cy="421663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889" tIns="49442" rIns="98889" bIns="49442"/>
          <a:lstStyle/>
          <a:p>
            <a:endParaRPr lang="en-US" alt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Rectangle 2"/>
          <p:cNvSpPr>
            <a:spLocks noGrp="1" noRot="1" noChangeAspect="1" noChangeArrowheads="1" noTextEdit="1"/>
          </p:cNvSpPr>
          <p:nvPr>
            <p:ph type="sldImg"/>
          </p:nvPr>
        </p:nvSpPr>
        <p:spPr>
          <a:ln/>
        </p:spPr>
      </p:sp>
      <p:sp>
        <p:nvSpPr>
          <p:cNvPr id="448515" name="Rectangle 3"/>
          <p:cNvSpPr>
            <a:spLocks noGrp="1" noChangeArrowheads="1"/>
          </p:cNvSpPr>
          <p:nvPr>
            <p:ph type="body" idx="1"/>
          </p:nvPr>
        </p:nvSpPr>
        <p:spPr>
          <a:xfrm>
            <a:off x="709347" y="4447460"/>
            <a:ext cx="5658384" cy="421338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34" tIns="53767" rIns="107534" bIns="53767"/>
          <a:lstStyle/>
          <a:p>
            <a:r>
              <a:rPr lang="en-US" altLang="en-US" dirty="0" smtClean="0"/>
              <a:t>???Can anyone name the 5 types of gears shown at the bottom???</a:t>
            </a:r>
            <a:br>
              <a:rPr lang="en-US" altLang="en-US" dirty="0" smtClean="0"/>
            </a:br>
            <a:r>
              <a:rPr lang="en-US" altLang="en-US" dirty="0" smtClean="0"/>
              <a:t>Answer:  Helical, Spur, Spiral Bevel, Double Helical (or Herringbone), Bevel</a:t>
            </a:r>
          </a:p>
          <a:p>
            <a:r>
              <a:rPr lang="en-US" altLang="en-US" dirty="0" smtClean="0"/>
              <a:t>Tribol 1100 can be used anywhere an EP/Anti-scuff gear oil is recommended.  It is generally not designed for worm or hypoid gearing, though.</a:t>
            </a:r>
          </a:p>
          <a:p>
            <a:r>
              <a:rPr lang="en-US" altLang="en-US" dirty="0" smtClean="0"/>
              <a:t>Tribol 1100 may also be using in any type of circulating oil system.</a:t>
            </a:r>
          </a:p>
          <a:p>
            <a:endParaRPr lang="en-US" alt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9A39EF-62CB-43B2-AD56-C3711E5134A2}" type="slidenum">
              <a:rPr lang="en-US" smtClean="0"/>
              <a:t>85</a:t>
            </a:fld>
            <a:endParaRPr lang="en-US" dirty="0"/>
          </a:p>
        </p:txBody>
      </p:sp>
    </p:spTree>
    <p:extLst>
      <p:ext uri="{BB962C8B-B14F-4D97-AF65-F5344CB8AC3E}">
        <p14:creationId xmlns:p14="http://schemas.microsoft.com/office/powerpoint/2010/main" val="17570205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Rectangle 2"/>
          <p:cNvSpPr>
            <a:spLocks noGrp="1" noRot="1" noChangeAspect="1" noChangeArrowheads="1" noTextEdit="1"/>
          </p:cNvSpPr>
          <p:nvPr>
            <p:ph type="sldImg"/>
          </p:nvPr>
        </p:nvSpPr>
        <p:spPr>
          <a:xfrm>
            <a:off x="428625" y="708025"/>
            <a:ext cx="6219825" cy="3498850"/>
          </a:xfrm>
          <a:ln/>
        </p:spPr>
      </p:sp>
      <p:sp>
        <p:nvSpPr>
          <p:cNvPr id="452611" name="Rectangle 3"/>
          <p:cNvSpPr>
            <a:spLocks noGrp="1" noChangeArrowheads="1"/>
          </p:cNvSpPr>
          <p:nvPr>
            <p:ph type="body" idx="1"/>
          </p:nvPr>
        </p:nvSpPr>
        <p:spPr>
          <a:xfrm>
            <a:off x="942997" y="4446224"/>
            <a:ext cx="5191084" cy="4212455"/>
          </a:xfrm>
        </p:spPr>
        <p:txBody>
          <a:bodyPr/>
          <a:lstStyle/>
          <a:p>
            <a:r>
              <a:rPr lang="en-US" altLang="en-US" dirty="0" smtClean="0"/>
              <a:t>Castrol Symmetry lubricants one-half to one-quarter the detrimental effects on Castrol ALUSOL series cutting and grinding fluids as competitive lubricants.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Rectangle 2"/>
          <p:cNvSpPr>
            <a:spLocks noGrp="1" noRot="1" noChangeAspect="1" noChangeArrowheads="1" noTextEdit="1"/>
          </p:cNvSpPr>
          <p:nvPr>
            <p:ph type="sldImg"/>
          </p:nvPr>
        </p:nvSpPr>
        <p:spPr>
          <a:xfrm>
            <a:off x="428625" y="708025"/>
            <a:ext cx="6219825" cy="3498850"/>
          </a:xfrm>
          <a:ln/>
        </p:spPr>
      </p:sp>
      <p:sp>
        <p:nvSpPr>
          <p:cNvPr id="456707" name="Rectangle 3"/>
          <p:cNvSpPr>
            <a:spLocks noGrp="1" noChangeArrowheads="1"/>
          </p:cNvSpPr>
          <p:nvPr>
            <p:ph type="body" idx="1"/>
          </p:nvPr>
        </p:nvSpPr>
        <p:spPr>
          <a:xfrm>
            <a:off x="942997" y="4446224"/>
            <a:ext cx="5191084" cy="4212455"/>
          </a:xfrm>
        </p:spPr>
        <p:txBody>
          <a:bodyPr/>
          <a:lstStyle/>
          <a:p>
            <a:r>
              <a:rPr lang="en-US" altLang="en-US" dirty="0" smtClean="0"/>
              <a:t>These compatible fluids can improve productivity and part quality by increasing metalworking fluid life and performance.  Further, the reduction of “smut” build up on tools can eliminate burrs on parts.</a:t>
            </a:r>
          </a:p>
          <a:p>
            <a:endParaRPr lang="en-US" altLang="en-US" dirty="0" smtClean="0"/>
          </a:p>
          <a:p>
            <a:r>
              <a:rPr lang="en-US" altLang="en-US" dirty="0" smtClean="0"/>
              <a:t>At the same time……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50" name="Rectangle 2"/>
          <p:cNvSpPr>
            <a:spLocks noGrp="1" noRot="1" noChangeAspect="1" noChangeArrowheads="1" noTextEdit="1"/>
          </p:cNvSpPr>
          <p:nvPr>
            <p:ph type="sldImg"/>
          </p:nvPr>
        </p:nvSpPr>
        <p:spPr>
          <a:xfrm>
            <a:off x="428625" y="708025"/>
            <a:ext cx="6219825" cy="3498850"/>
          </a:xfrm>
          <a:ln/>
        </p:spPr>
      </p:sp>
      <p:sp>
        <p:nvSpPr>
          <p:cNvPr id="462851" name="Rectangle 3"/>
          <p:cNvSpPr>
            <a:spLocks noGrp="1" noChangeArrowheads="1"/>
          </p:cNvSpPr>
          <p:nvPr>
            <p:ph type="body" idx="1"/>
          </p:nvPr>
        </p:nvSpPr>
        <p:spPr>
          <a:xfrm>
            <a:off x="942997" y="4446224"/>
            <a:ext cx="5191084" cy="4212455"/>
          </a:xfrm>
        </p:spPr>
        <p:txBody>
          <a:bodyPr/>
          <a:lstStyle/>
          <a:p>
            <a:r>
              <a:rPr lang="en-US" altLang="en-US" dirty="0" smtClean="0">
                <a:cs typeface="Times New Roman" pitchFamily="18" charset="0"/>
              </a:rPr>
              <a:t>Competitive testing of Tribol 1066 shows coefficients of friction 20 to 40% lower than the leading way lubricants.  This translates to less metal-to-metal contact and less energy to move pallets and carriages.</a:t>
            </a:r>
            <a:endParaRPr lang="en-US" alt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2"/>
          <p:cNvSpPr>
            <a:spLocks noGrp="1" noRot="1" noChangeAspect="1" noChangeArrowheads="1" noTextEdit="1"/>
          </p:cNvSpPr>
          <p:nvPr>
            <p:ph type="sldImg"/>
          </p:nvPr>
        </p:nvSpPr>
        <p:spPr>
          <a:xfrm>
            <a:off x="428625" y="708025"/>
            <a:ext cx="6219825" cy="3498850"/>
          </a:xfrm>
          <a:ln/>
        </p:spPr>
      </p:sp>
      <p:sp>
        <p:nvSpPr>
          <p:cNvPr id="468995" name="Rectangle 3"/>
          <p:cNvSpPr>
            <a:spLocks noGrp="1" noChangeArrowheads="1"/>
          </p:cNvSpPr>
          <p:nvPr>
            <p:ph type="body" idx="1"/>
          </p:nvPr>
        </p:nvSpPr>
        <p:spPr>
          <a:xfrm>
            <a:off x="942997" y="4446224"/>
            <a:ext cx="5191084" cy="4212455"/>
          </a:xfrm>
        </p:spPr>
        <p:txBody>
          <a:bodyPr/>
          <a:lstStyle/>
          <a:p>
            <a:r>
              <a:rPr lang="en-US" altLang="en-US" dirty="0" smtClean="0">
                <a:cs typeface="Times New Roman" pitchFamily="18" charset="0"/>
              </a:rPr>
              <a:t>Castrol developed a more severe version of the standard ASTM D 665 rust test to better simulate way conditions.  This is of particular importance when using synthetic (water-based) cutting and grinding fluids.  Results show the technologically advanced chemical system used in Tribol 1066 provides superior rust protection.</a:t>
            </a:r>
          </a:p>
          <a:p>
            <a:endParaRPr lang="en-US" altLang="en-US" dirty="0" smtClean="0">
              <a:cs typeface="Times New Roman" pitchFamily="18" charset="0"/>
            </a:endParaRPr>
          </a:p>
          <a:p>
            <a:r>
              <a:rPr lang="en-US" altLang="en-US" dirty="0" smtClean="0">
                <a:cs typeface="Times New Roman" pitchFamily="18" charset="0"/>
              </a:rPr>
              <a:t>The leading way oil begins rusting within 8 hours and severe rusting happens within 24 hours. The next best competitor begins rusting within 16 hours. In contrast, Tribol 1066/68 protects the pins for up to 6 days with no signs of rust.</a:t>
            </a:r>
            <a:endParaRPr lang="en-US" altLang="en-US" dirty="0" smtClean="0"/>
          </a:p>
          <a:p>
            <a:endParaRPr lang="en-US" alt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Slide Image Placeholder 1"/>
          <p:cNvSpPr>
            <a:spLocks noGrp="1" noRot="1" noChangeAspect="1" noTextEdit="1"/>
          </p:cNvSpPr>
          <p:nvPr>
            <p:ph type="sldImg"/>
          </p:nvPr>
        </p:nvSpPr>
        <p:spPr>
          <a:ln/>
        </p:spPr>
      </p:sp>
      <p:sp>
        <p:nvSpPr>
          <p:cNvPr id="217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217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cs typeface="Arial" charset="0"/>
              </a:defRPr>
            </a:lvl1pPr>
            <a:lvl2pPr marL="890648" indent="-342557" eaLnBrk="0" hangingPunct="0">
              <a:defRPr sz="2400">
                <a:solidFill>
                  <a:schemeClr val="tx1"/>
                </a:solidFill>
                <a:latin typeface="Arial" charset="0"/>
                <a:cs typeface="Arial" charset="0"/>
              </a:defRPr>
            </a:lvl2pPr>
            <a:lvl3pPr marL="1370228" indent="-274046" eaLnBrk="0" hangingPunct="0">
              <a:defRPr sz="2400">
                <a:solidFill>
                  <a:schemeClr val="tx1"/>
                </a:solidFill>
                <a:latin typeface="Arial" charset="0"/>
                <a:cs typeface="Arial" charset="0"/>
              </a:defRPr>
            </a:lvl3pPr>
            <a:lvl4pPr marL="1918320" indent="-274046" eaLnBrk="0" hangingPunct="0">
              <a:defRPr sz="2400">
                <a:solidFill>
                  <a:schemeClr val="tx1"/>
                </a:solidFill>
                <a:latin typeface="Arial" charset="0"/>
                <a:cs typeface="Arial" charset="0"/>
              </a:defRPr>
            </a:lvl4pPr>
            <a:lvl5pPr marL="2466411" indent="-274046" eaLnBrk="0" hangingPunct="0">
              <a:defRPr sz="2400">
                <a:solidFill>
                  <a:schemeClr val="tx1"/>
                </a:solidFill>
                <a:latin typeface="Arial" charset="0"/>
                <a:cs typeface="Arial" charset="0"/>
              </a:defRPr>
            </a:lvl5pPr>
            <a:lvl6pPr marL="3014502" indent="-274046" eaLnBrk="0" fontAlgn="base" hangingPunct="0">
              <a:spcBef>
                <a:spcPct val="0"/>
              </a:spcBef>
              <a:spcAft>
                <a:spcPct val="0"/>
              </a:spcAft>
              <a:defRPr sz="2400">
                <a:solidFill>
                  <a:schemeClr val="tx1"/>
                </a:solidFill>
                <a:latin typeface="Arial" charset="0"/>
                <a:cs typeface="Arial" charset="0"/>
              </a:defRPr>
            </a:lvl6pPr>
            <a:lvl7pPr marL="3562594" indent="-274046" eaLnBrk="0" fontAlgn="base" hangingPunct="0">
              <a:spcBef>
                <a:spcPct val="0"/>
              </a:spcBef>
              <a:spcAft>
                <a:spcPct val="0"/>
              </a:spcAft>
              <a:defRPr sz="2400">
                <a:solidFill>
                  <a:schemeClr val="tx1"/>
                </a:solidFill>
                <a:latin typeface="Arial" charset="0"/>
                <a:cs typeface="Arial" charset="0"/>
              </a:defRPr>
            </a:lvl7pPr>
            <a:lvl8pPr marL="4110685" indent="-274046" eaLnBrk="0" fontAlgn="base" hangingPunct="0">
              <a:spcBef>
                <a:spcPct val="0"/>
              </a:spcBef>
              <a:spcAft>
                <a:spcPct val="0"/>
              </a:spcAft>
              <a:defRPr sz="2400">
                <a:solidFill>
                  <a:schemeClr val="tx1"/>
                </a:solidFill>
                <a:latin typeface="Arial" charset="0"/>
                <a:cs typeface="Arial" charset="0"/>
              </a:defRPr>
            </a:lvl8pPr>
            <a:lvl9pPr marL="4658777" indent="-274046" eaLnBrk="0" fontAlgn="base" hangingPunct="0">
              <a:spcBef>
                <a:spcPct val="0"/>
              </a:spcBef>
              <a:spcAft>
                <a:spcPct val="0"/>
              </a:spcAft>
              <a:defRPr sz="2400">
                <a:solidFill>
                  <a:schemeClr val="tx1"/>
                </a:solidFill>
                <a:latin typeface="Arial" charset="0"/>
                <a:cs typeface="Arial" charset="0"/>
              </a:defRPr>
            </a:lvl9pPr>
          </a:lstStyle>
          <a:p>
            <a:pPr eaLnBrk="1" hangingPunct="1"/>
            <a:fld id="{59B9F9AF-7D2C-4D49-AA4B-40C24F6075E1}" type="slidenum">
              <a:rPr lang="en-US" sz="1400"/>
              <a:pPr eaLnBrk="1" hangingPunct="1"/>
              <a:t>103</a:t>
            </a:fld>
            <a:endParaRPr lang="en-US" sz="1400" dirty="0"/>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slideMaster" Target="../slideMasters/slideMaster1.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1.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1" name="Text Placeholder 20"/>
          <p:cNvSpPr>
            <a:spLocks noGrp="1"/>
          </p:cNvSpPr>
          <p:nvPr>
            <p:ph type="body" sz="quarter" idx="10" hasCustomPrompt="1"/>
          </p:nvPr>
        </p:nvSpPr>
        <p:spPr>
          <a:xfrm>
            <a:off x="491304" y="405713"/>
            <a:ext cx="6568257" cy="746015"/>
          </a:xfrm>
        </p:spPr>
        <p:txBody>
          <a:bodyPr lIns="90000" tIns="90000" bIns="90000" numCol="1" anchor="t" anchorCtr="0">
            <a:spAutoFit/>
          </a:bodyPr>
          <a:lstStyle>
            <a:lvl1pPr marL="0" indent="0">
              <a:lnSpc>
                <a:spcPts val="4380"/>
              </a:lnSpc>
              <a:spcBef>
                <a:spcPts val="0"/>
              </a:spcBef>
              <a:buNone/>
              <a:defRPr sz="3600" b="1">
                <a:solidFill>
                  <a:schemeClr val="tx1">
                    <a:lumMod val="75000"/>
                    <a:lumOff val="25000"/>
                  </a:schemeClr>
                </a:solidFill>
              </a:defRPr>
            </a:lvl1pPr>
            <a:lvl2pPr marL="457200" indent="0">
              <a:buNone/>
              <a:defRPr/>
            </a:lvl2pPr>
          </a:lstStyle>
          <a:p>
            <a:pPr lvl="0"/>
            <a:r>
              <a:rPr lang="en-GB" dirty="0" smtClean="0"/>
              <a:t>PRESENTATION TITLE</a:t>
            </a:r>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9199" y="1721922"/>
            <a:ext cx="1098333" cy="3728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87532" y="1721922"/>
            <a:ext cx="1330037" cy="3728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517569" y="1721922"/>
            <a:ext cx="1862138" cy="3728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379707" y="1721922"/>
            <a:ext cx="1980477" cy="3728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6360184" y="1721922"/>
            <a:ext cx="1596284" cy="3728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956468" y="1721922"/>
            <a:ext cx="1911927" cy="3728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7" name="Picture 9"/>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9868395" y="1721922"/>
            <a:ext cx="1911804" cy="3728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4864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889076"/>
            <a:ext cx="5386388" cy="639762"/>
          </a:xfrm>
        </p:spPr>
        <p:txBody>
          <a:bodyPr anchor="b"/>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p:cNvSpPr>
            <a:spLocks noGrp="1"/>
          </p:cNvSpPr>
          <p:nvPr>
            <p:ph sz="half" idx="2"/>
          </p:nvPr>
        </p:nvSpPr>
        <p:spPr>
          <a:xfrm>
            <a:off x="609600" y="2528838"/>
            <a:ext cx="5386388" cy="2731421"/>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p:cNvSpPr>
            <a:spLocks noGrp="1"/>
          </p:cNvSpPr>
          <p:nvPr>
            <p:ph type="body" sz="quarter" idx="3"/>
          </p:nvPr>
        </p:nvSpPr>
        <p:spPr>
          <a:xfrm>
            <a:off x="6192838" y="1889076"/>
            <a:ext cx="5389562" cy="639762"/>
          </a:xfrm>
        </p:spPr>
        <p:txBody>
          <a:bodyPr anchor="b"/>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p:cNvSpPr>
            <a:spLocks noGrp="1"/>
          </p:cNvSpPr>
          <p:nvPr>
            <p:ph sz="quarter" idx="4"/>
          </p:nvPr>
        </p:nvSpPr>
        <p:spPr>
          <a:xfrm>
            <a:off x="6192838" y="2528838"/>
            <a:ext cx="5389562" cy="2731421"/>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3"/>
          <p:cNvSpPr>
            <a:spLocks noGrp="1"/>
          </p:cNvSpPr>
          <p:nvPr>
            <p:ph sz="half" idx="10"/>
          </p:nvPr>
        </p:nvSpPr>
        <p:spPr>
          <a:xfrm>
            <a:off x="623460" y="187419"/>
            <a:ext cx="9374904" cy="551490"/>
          </a:xfrm>
        </p:spPr>
        <p:txBody>
          <a:bodyPr/>
          <a:lstStyle>
            <a:lvl1pPr marL="0" indent="0">
              <a:buNone/>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en-GB" dirty="0"/>
              <a:t>Click to edit Master text styles</a:t>
            </a:r>
            <a:endParaRPr lang="en-US" dirty="0"/>
          </a:p>
        </p:txBody>
      </p:sp>
      <p:pic>
        <p:nvPicPr>
          <p:cNvPr id="10242"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88" y="0"/>
            <a:ext cx="12193588" cy="57239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3358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889076"/>
            <a:ext cx="5386388" cy="639762"/>
          </a:xfrm>
        </p:spPr>
        <p:txBody>
          <a:bodyPr anchor="b"/>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p:cNvSpPr>
            <a:spLocks noGrp="1"/>
          </p:cNvSpPr>
          <p:nvPr>
            <p:ph sz="half" idx="2"/>
          </p:nvPr>
        </p:nvSpPr>
        <p:spPr>
          <a:xfrm>
            <a:off x="609600" y="2528838"/>
            <a:ext cx="5386388" cy="2731421"/>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cxnSp>
        <p:nvCxnSpPr>
          <p:cNvPr id="9" name="Straight Connector 8"/>
          <p:cNvCxnSpPr/>
          <p:nvPr userDrawn="1"/>
        </p:nvCxnSpPr>
        <p:spPr>
          <a:xfrm>
            <a:off x="609600" y="836411"/>
            <a:ext cx="6132945" cy="0"/>
          </a:xfrm>
          <a:prstGeom prst="line">
            <a:avLst/>
          </a:prstGeom>
          <a:ln w="28575">
            <a:solidFill>
              <a:schemeClr val="bg1">
                <a:lumMod val="65000"/>
              </a:schemeClr>
            </a:solidFill>
          </a:ln>
        </p:spPr>
        <p:style>
          <a:lnRef idx="1">
            <a:schemeClr val="dk1"/>
          </a:lnRef>
          <a:fillRef idx="0">
            <a:schemeClr val="dk1"/>
          </a:fillRef>
          <a:effectRef idx="0">
            <a:schemeClr val="dk1"/>
          </a:effectRef>
          <a:fontRef idx="minor">
            <a:schemeClr val="tx1"/>
          </a:fontRef>
        </p:style>
      </p:cxnSp>
      <p:sp>
        <p:nvSpPr>
          <p:cNvPr id="11" name="Content Placeholder 3"/>
          <p:cNvSpPr>
            <a:spLocks noGrp="1"/>
          </p:cNvSpPr>
          <p:nvPr>
            <p:ph sz="half" idx="10"/>
          </p:nvPr>
        </p:nvSpPr>
        <p:spPr>
          <a:xfrm>
            <a:off x="623460" y="187419"/>
            <a:ext cx="9374904" cy="551490"/>
          </a:xfrm>
        </p:spPr>
        <p:txBody>
          <a:bodyPr/>
          <a:lstStyle>
            <a:lvl1pPr marL="0" indent="0">
              <a:buNone/>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en-GB" dirty="0"/>
              <a:t>Click to edit Master text styles</a:t>
            </a:r>
            <a:endParaRPr lang="en-US" dirty="0"/>
          </a:p>
        </p:txBody>
      </p:sp>
    </p:spTree>
    <p:extLst>
      <p:ext uri="{BB962C8B-B14F-4D97-AF65-F5344CB8AC3E}">
        <p14:creationId xmlns:p14="http://schemas.microsoft.com/office/powerpoint/2010/main" val="128903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Comparison">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b="3467"/>
          <a:stretch/>
        </p:blipFill>
        <p:spPr>
          <a:xfrm>
            <a:off x="2133600" y="0"/>
            <a:ext cx="10058400" cy="5461686"/>
          </a:xfrm>
          <a:prstGeom prst="rect">
            <a:avLst/>
          </a:prstGeom>
        </p:spPr>
      </p:pic>
      <p:sp>
        <p:nvSpPr>
          <p:cNvPr id="3" name="Text Placeholder 2"/>
          <p:cNvSpPr>
            <a:spLocks noGrp="1"/>
          </p:cNvSpPr>
          <p:nvPr>
            <p:ph type="body" idx="1"/>
          </p:nvPr>
        </p:nvSpPr>
        <p:spPr>
          <a:xfrm>
            <a:off x="609600" y="1889076"/>
            <a:ext cx="5386388" cy="639762"/>
          </a:xfrm>
        </p:spPr>
        <p:txBody>
          <a:bodyPr anchor="b"/>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p:cNvSpPr>
            <a:spLocks noGrp="1"/>
          </p:cNvSpPr>
          <p:nvPr>
            <p:ph sz="half" idx="2"/>
          </p:nvPr>
        </p:nvSpPr>
        <p:spPr>
          <a:xfrm>
            <a:off x="609600" y="2528838"/>
            <a:ext cx="5386388" cy="2731421"/>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cxnSp>
        <p:nvCxnSpPr>
          <p:cNvPr id="9" name="Straight Connector 8"/>
          <p:cNvCxnSpPr/>
          <p:nvPr userDrawn="1"/>
        </p:nvCxnSpPr>
        <p:spPr>
          <a:xfrm>
            <a:off x="609600" y="836411"/>
            <a:ext cx="6132945" cy="0"/>
          </a:xfrm>
          <a:prstGeom prst="line">
            <a:avLst/>
          </a:prstGeom>
          <a:ln w="28575">
            <a:solidFill>
              <a:schemeClr val="bg1">
                <a:lumMod val="65000"/>
              </a:schemeClr>
            </a:solidFill>
          </a:ln>
        </p:spPr>
        <p:style>
          <a:lnRef idx="1">
            <a:schemeClr val="dk1"/>
          </a:lnRef>
          <a:fillRef idx="0">
            <a:schemeClr val="dk1"/>
          </a:fillRef>
          <a:effectRef idx="0">
            <a:schemeClr val="dk1"/>
          </a:effectRef>
          <a:fontRef idx="minor">
            <a:schemeClr val="tx1"/>
          </a:fontRef>
        </p:style>
      </p:cxnSp>
      <p:sp>
        <p:nvSpPr>
          <p:cNvPr id="10" name="Content Placeholder 3"/>
          <p:cNvSpPr>
            <a:spLocks noGrp="1"/>
          </p:cNvSpPr>
          <p:nvPr>
            <p:ph sz="half" idx="10"/>
          </p:nvPr>
        </p:nvSpPr>
        <p:spPr>
          <a:xfrm>
            <a:off x="623460" y="187419"/>
            <a:ext cx="9374904" cy="551490"/>
          </a:xfrm>
        </p:spPr>
        <p:txBody>
          <a:bodyPr/>
          <a:lstStyle>
            <a:lvl1pPr marL="0" indent="0">
              <a:buNone/>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en-GB" dirty="0"/>
              <a:t>Click to edit Master text styles</a:t>
            </a:r>
            <a:endParaRPr lang="en-US" dirty="0"/>
          </a:p>
        </p:txBody>
      </p:sp>
    </p:spTree>
    <p:extLst>
      <p:ext uri="{BB962C8B-B14F-4D97-AF65-F5344CB8AC3E}">
        <p14:creationId xmlns:p14="http://schemas.microsoft.com/office/powerpoint/2010/main" val="1524373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Comparison">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b="3322"/>
          <a:stretch/>
        </p:blipFill>
        <p:spPr>
          <a:xfrm>
            <a:off x="2133600" y="0"/>
            <a:ext cx="10058400" cy="5469924"/>
          </a:xfrm>
          <a:prstGeom prst="rect">
            <a:avLst/>
          </a:prstGeom>
        </p:spPr>
      </p:pic>
      <p:sp>
        <p:nvSpPr>
          <p:cNvPr id="3" name="Text Placeholder 2"/>
          <p:cNvSpPr>
            <a:spLocks noGrp="1"/>
          </p:cNvSpPr>
          <p:nvPr>
            <p:ph type="body" idx="1"/>
          </p:nvPr>
        </p:nvSpPr>
        <p:spPr>
          <a:xfrm>
            <a:off x="609600" y="1889076"/>
            <a:ext cx="5386388" cy="639762"/>
          </a:xfrm>
        </p:spPr>
        <p:txBody>
          <a:bodyPr anchor="b"/>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p:cNvSpPr>
            <a:spLocks noGrp="1"/>
          </p:cNvSpPr>
          <p:nvPr>
            <p:ph sz="half" idx="2"/>
          </p:nvPr>
        </p:nvSpPr>
        <p:spPr>
          <a:xfrm>
            <a:off x="609600" y="2528838"/>
            <a:ext cx="5386388" cy="2731421"/>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cxnSp>
        <p:nvCxnSpPr>
          <p:cNvPr id="9" name="Straight Connector 8"/>
          <p:cNvCxnSpPr/>
          <p:nvPr userDrawn="1"/>
        </p:nvCxnSpPr>
        <p:spPr>
          <a:xfrm>
            <a:off x="609600" y="836411"/>
            <a:ext cx="6132945" cy="0"/>
          </a:xfrm>
          <a:prstGeom prst="line">
            <a:avLst/>
          </a:prstGeom>
          <a:ln w="28575">
            <a:solidFill>
              <a:schemeClr val="bg1">
                <a:lumMod val="65000"/>
              </a:schemeClr>
            </a:solidFill>
          </a:ln>
        </p:spPr>
        <p:style>
          <a:lnRef idx="1">
            <a:schemeClr val="dk1"/>
          </a:lnRef>
          <a:fillRef idx="0">
            <a:schemeClr val="dk1"/>
          </a:fillRef>
          <a:effectRef idx="0">
            <a:schemeClr val="dk1"/>
          </a:effectRef>
          <a:fontRef idx="minor">
            <a:schemeClr val="tx1"/>
          </a:fontRef>
        </p:style>
      </p:cxnSp>
      <p:sp>
        <p:nvSpPr>
          <p:cNvPr id="10" name="Content Placeholder 3"/>
          <p:cNvSpPr>
            <a:spLocks noGrp="1"/>
          </p:cNvSpPr>
          <p:nvPr>
            <p:ph sz="half" idx="10"/>
          </p:nvPr>
        </p:nvSpPr>
        <p:spPr>
          <a:xfrm>
            <a:off x="623460" y="187419"/>
            <a:ext cx="9374904" cy="551490"/>
          </a:xfrm>
        </p:spPr>
        <p:txBody>
          <a:bodyPr/>
          <a:lstStyle>
            <a:lvl1pPr marL="0" indent="0">
              <a:buNone/>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en-GB" dirty="0"/>
              <a:t>Click to edit Master text styles</a:t>
            </a:r>
            <a:endParaRPr lang="en-US" dirty="0"/>
          </a:p>
        </p:txBody>
      </p:sp>
    </p:spTree>
    <p:extLst>
      <p:ext uri="{BB962C8B-B14F-4D97-AF65-F5344CB8AC3E}">
        <p14:creationId xmlns:p14="http://schemas.microsoft.com/office/powerpoint/2010/main" val="1006986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Comparison">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t="-1" b="3254"/>
          <a:stretch/>
        </p:blipFill>
        <p:spPr>
          <a:xfrm>
            <a:off x="2133600" y="1"/>
            <a:ext cx="10058400" cy="5473700"/>
          </a:xfrm>
          <a:prstGeom prst="rect">
            <a:avLst/>
          </a:prstGeom>
        </p:spPr>
      </p:pic>
      <p:sp>
        <p:nvSpPr>
          <p:cNvPr id="3" name="Text Placeholder 2"/>
          <p:cNvSpPr>
            <a:spLocks noGrp="1"/>
          </p:cNvSpPr>
          <p:nvPr>
            <p:ph type="body" idx="1"/>
          </p:nvPr>
        </p:nvSpPr>
        <p:spPr>
          <a:xfrm>
            <a:off x="609600" y="1889076"/>
            <a:ext cx="5386388" cy="639762"/>
          </a:xfrm>
        </p:spPr>
        <p:txBody>
          <a:bodyPr anchor="b"/>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p:cNvSpPr>
            <a:spLocks noGrp="1"/>
          </p:cNvSpPr>
          <p:nvPr>
            <p:ph sz="half" idx="2"/>
          </p:nvPr>
        </p:nvSpPr>
        <p:spPr>
          <a:xfrm>
            <a:off x="609600" y="2528838"/>
            <a:ext cx="5386388" cy="2731421"/>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cxnSp>
        <p:nvCxnSpPr>
          <p:cNvPr id="9" name="Straight Connector 8"/>
          <p:cNvCxnSpPr/>
          <p:nvPr userDrawn="1"/>
        </p:nvCxnSpPr>
        <p:spPr>
          <a:xfrm>
            <a:off x="609600" y="836411"/>
            <a:ext cx="6132945" cy="0"/>
          </a:xfrm>
          <a:prstGeom prst="line">
            <a:avLst/>
          </a:prstGeom>
          <a:ln w="28575">
            <a:solidFill>
              <a:schemeClr val="bg1">
                <a:lumMod val="65000"/>
              </a:schemeClr>
            </a:solidFill>
          </a:ln>
        </p:spPr>
        <p:style>
          <a:lnRef idx="1">
            <a:schemeClr val="dk1"/>
          </a:lnRef>
          <a:fillRef idx="0">
            <a:schemeClr val="dk1"/>
          </a:fillRef>
          <a:effectRef idx="0">
            <a:schemeClr val="dk1"/>
          </a:effectRef>
          <a:fontRef idx="minor">
            <a:schemeClr val="tx1"/>
          </a:fontRef>
        </p:style>
      </p:cxnSp>
      <p:sp>
        <p:nvSpPr>
          <p:cNvPr id="10" name="Content Placeholder 3"/>
          <p:cNvSpPr>
            <a:spLocks noGrp="1"/>
          </p:cNvSpPr>
          <p:nvPr>
            <p:ph sz="half" idx="10"/>
          </p:nvPr>
        </p:nvSpPr>
        <p:spPr>
          <a:xfrm>
            <a:off x="623460" y="187419"/>
            <a:ext cx="9374904" cy="551490"/>
          </a:xfrm>
        </p:spPr>
        <p:txBody>
          <a:bodyPr/>
          <a:lstStyle>
            <a:lvl1pPr marL="0" indent="0">
              <a:buNone/>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en-GB" dirty="0"/>
              <a:t>Click to edit Master text styles</a:t>
            </a:r>
            <a:endParaRPr lang="en-US" dirty="0"/>
          </a:p>
        </p:txBody>
      </p:sp>
    </p:spTree>
    <p:extLst>
      <p:ext uri="{BB962C8B-B14F-4D97-AF65-F5344CB8AC3E}">
        <p14:creationId xmlns:p14="http://schemas.microsoft.com/office/powerpoint/2010/main" val="1948415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Comparison">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b="3295"/>
          <a:stretch/>
        </p:blipFill>
        <p:spPr>
          <a:xfrm>
            <a:off x="2133600" y="1"/>
            <a:ext cx="10058400" cy="5471410"/>
          </a:xfrm>
          <a:prstGeom prst="rect">
            <a:avLst/>
          </a:prstGeom>
        </p:spPr>
      </p:pic>
      <p:sp>
        <p:nvSpPr>
          <p:cNvPr id="3" name="Text Placeholder 2"/>
          <p:cNvSpPr>
            <a:spLocks noGrp="1"/>
          </p:cNvSpPr>
          <p:nvPr>
            <p:ph type="body" idx="1"/>
          </p:nvPr>
        </p:nvSpPr>
        <p:spPr>
          <a:xfrm>
            <a:off x="609600" y="1889076"/>
            <a:ext cx="5386388" cy="639762"/>
          </a:xfrm>
        </p:spPr>
        <p:txBody>
          <a:bodyPr anchor="b"/>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p:cNvSpPr>
            <a:spLocks noGrp="1"/>
          </p:cNvSpPr>
          <p:nvPr>
            <p:ph sz="half" idx="2"/>
          </p:nvPr>
        </p:nvSpPr>
        <p:spPr>
          <a:xfrm>
            <a:off x="609600" y="2528838"/>
            <a:ext cx="5386388" cy="2731421"/>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cxnSp>
        <p:nvCxnSpPr>
          <p:cNvPr id="9" name="Straight Connector 8"/>
          <p:cNvCxnSpPr/>
          <p:nvPr userDrawn="1"/>
        </p:nvCxnSpPr>
        <p:spPr>
          <a:xfrm>
            <a:off x="609600" y="836411"/>
            <a:ext cx="6132945" cy="0"/>
          </a:xfrm>
          <a:prstGeom prst="line">
            <a:avLst/>
          </a:prstGeom>
          <a:ln w="28575">
            <a:solidFill>
              <a:schemeClr val="bg1">
                <a:lumMod val="65000"/>
              </a:schemeClr>
            </a:solidFill>
          </a:ln>
        </p:spPr>
        <p:style>
          <a:lnRef idx="1">
            <a:schemeClr val="dk1"/>
          </a:lnRef>
          <a:fillRef idx="0">
            <a:schemeClr val="dk1"/>
          </a:fillRef>
          <a:effectRef idx="0">
            <a:schemeClr val="dk1"/>
          </a:effectRef>
          <a:fontRef idx="minor">
            <a:schemeClr val="tx1"/>
          </a:fontRef>
        </p:style>
      </p:cxnSp>
      <p:sp>
        <p:nvSpPr>
          <p:cNvPr id="10" name="Content Placeholder 3"/>
          <p:cNvSpPr>
            <a:spLocks noGrp="1"/>
          </p:cNvSpPr>
          <p:nvPr>
            <p:ph sz="half" idx="10"/>
          </p:nvPr>
        </p:nvSpPr>
        <p:spPr>
          <a:xfrm>
            <a:off x="623460" y="187419"/>
            <a:ext cx="9374904" cy="551490"/>
          </a:xfrm>
        </p:spPr>
        <p:txBody>
          <a:bodyPr/>
          <a:lstStyle>
            <a:lvl1pPr marL="0" indent="0">
              <a:buNone/>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en-GB" dirty="0"/>
              <a:t>Click to edit Master text styles</a:t>
            </a:r>
            <a:endParaRPr lang="en-US" dirty="0"/>
          </a:p>
        </p:txBody>
      </p:sp>
    </p:spTree>
    <p:extLst>
      <p:ext uri="{BB962C8B-B14F-4D97-AF65-F5344CB8AC3E}">
        <p14:creationId xmlns:p14="http://schemas.microsoft.com/office/powerpoint/2010/main" val="701305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Comparison">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t="-1" b="3377"/>
          <a:stretch/>
        </p:blipFill>
        <p:spPr>
          <a:xfrm>
            <a:off x="2133600" y="0"/>
            <a:ext cx="10058400" cy="5466806"/>
          </a:xfrm>
          <a:prstGeom prst="rect">
            <a:avLst/>
          </a:prstGeom>
        </p:spPr>
      </p:pic>
      <p:sp>
        <p:nvSpPr>
          <p:cNvPr id="3" name="Text Placeholder 2"/>
          <p:cNvSpPr>
            <a:spLocks noGrp="1"/>
          </p:cNvSpPr>
          <p:nvPr>
            <p:ph type="body" idx="1"/>
          </p:nvPr>
        </p:nvSpPr>
        <p:spPr>
          <a:xfrm>
            <a:off x="609600" y="1889076"/>
            <a:ext cx="5386388" cy="639762"/>
          </a:xfrm>
        </p:spPr>
        <p:txBody>
          <a:bodyPr anchor="b"/>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p:cNvSpPr>
            <a:spLocks noGrp="1"/>
          </p:cNvSpPr>
          <p:nvPr>
            <p:ph sz="half" idx="2"/>
          </p:nvPr>
        </p:nvSpPr>
        <p:spPr>
          <a:xfrm>
            <a:off x="609600" y="2528838"/>
            <a:ext cx="5386388" cy="2731421"/>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cxnSp>
        <p:nvCxnSpPr>
          <p:cNvPr id="9" name="Straight Connector 8"/>
          <p:cNvCxnSpPr/>
          <p:nvPr userDrawn="1"/>
        </p:nvCxnSpPr>
        <p:spPr>
          <a:xfrm>
            <a:off x="609600" y="836411"/>
            <a:ext cx="6132945" cy="0"/>
          </a:xfrm>
          <a:prstGeom prst="line">
            <a:avLst/>
          </a:prstGeom>
          <a:ln w="28575">
            <a:solidFill>
              <a:schemeClr val="bg1">
                <a:lumMod val="65000"/>
              </a:schemeClr>
            </a:solidFill>
          </a:ln>
        </p:spPr>
        <p:style>
          <a:lnRef idx="1">
            <a:schemeClr val="dk1"/>
          </a:lnRef>
          <a:fillRef idx="0">
            <a:schemeClr val="dk1"/>
          </a:fillRef>
          <a:effectRef idx="0">
            <a:schemeClr val="dk1"/>
          </a:effectRef>
          <a:fontRef idx="minor">
            <a:schemeClr val="tx1"/>
          </a:fontRef>
        </p:style>
      </p:cxnSp>
      <p:sp>
        <p:nvSpPr>
          <p:cNvPr id="10" name="Content Placeholder 3"/>
          <p:cNvSpPr>
            <a:spLocks noGrp="1"/>
          </p:cNvSpPr>
          <p:nvPr>
            <p:ph sz="half" idx="10"/>
          </p:nvPr>
        </p:nvSpPr>
        <p:spPr>
          <a:xfrm>
            <a:off x="623460" y="187419"/>
            <a:ext cx="9374904" cy="551490"/>
          </a:xfrm>
        </p:spPr>
        <p:txBody>
          <a:bodyPr/>
          <a:lstStyle>
            <a:lvl1pPr marL="0" indent="0">
              <a:buNone/>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en-GB" dirty="0"/>
              <a:t>Click to edit Master text styles</a:t>
            </a:r>
            <a:endParaRPr lang="en-US" dirty="0"/>
          </a:p>
        </p:txBody>
      </p:sp>
    </p:spTree>
    <p:extLst>
      <p:ext uri="{BB962C8B-B14F-4D97-AF65-F5344CB8AC3E}">
        <p14:creationId xmlns:p14="http://schemas.microsoft.com/office/powerpoint/2010/main" val="1479451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Comparison">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b="3479"/>
          <a:stretch/>
        </p:blipFill>
        <p:spPr>
          <a:xfrm>
            <a:off x="2133600" y="0"/>
            <a:ext cx="10058400" cy="5461000"/>
          </a:xfrm>
          <a:prstGeom prst="rect">
            <a:avLst/>
          </a:prstGeom>
        </p:spPr>
      </p:pic>
      <p:sp>
        <p:nvSpPr>
          <p:cNvPr id="3" name="Text Placeholder 2"/>
          <p:cNvSpPr>
            <a:spLocks noGrp="1"/>
          </p:cNvSpPr>
          <p:nvPr>
            <p:ph type="body" idx="1"/>
          </p:nvPr>
        </p:nvSpPr>
        <p:spPr>
          <a:xfrm>
            <a:off x="609600" y="1889076"/>
            <a:ext cx="5386388" cy="639762"/>
          </a:xfrm>
        </p:spPr>
        <p:txBody>
          <a:bodyPr anchor="b"/>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p:cNvSpPr>
            <a:spLocks noGrp="1"/>
          </p:cNvSpPr>
          <p:nvPr>
            <p:ph sz="half" idx="2"/>
          </p:nvPr>
        </p:nvSpPr>
        <p:spPr>
          <a:xfrm>
            <a:off x="609600" y="2528838"/>
            <a:ext cx="5386388" cy="2731421"/>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cxnSp>
        <p:nvCxnSpPr>
          <p:cNvPr id="9" name="Straight Connector 8"/>
          <p:cNvCxnSpPr/>
          <p:nvPr userDrawn="1"/>
        </p:nvCxnSpPr>
        <p:spPr>
          <a:xfrm>
            <a:off x="609600" y="836411"/>
            <a:ext cx="6132945" cy="0"/>
          </a:xfrm>
          <a:prstGeom prst="line">
            <a:avLst/>
          </a:prstGeom>
          <a:ln w="28575">
            <a:solidFill>
              <a:schemeClr val="bg1">
                <a:lumMod val="65000"/>
              </a:schemeClr>
            </a:solidFill>
          </a:ln>
        </p:spPr>
        <p:style>
          <a:lnRef idx="1">
            <a:schemeClr val="dk1"/>
          </a:lnRef>
          <a:fillRef idx="0">
            <a:schemeClr val="dk1"/>
          </a:fillRef>
          <a:effectRef idx="0">
            <a:schemeClr val="dk1"/>
          </a:effectRef>
          <a:fontRef idx="minor">
            <a:schemeClr val="tx1"/>
          </a:fontRef>
        </p:style>
      </p:cxnSp>
      <p:sp>
        <p:nvSpPr>
          <p:cNvPr id="10" name="Content Placeholder 3"/>
          <p:cNvSpPr>
            <a:spLocks noGrp="1"/>
          </p:cNvSpPr>
          <p:nvPr>
            <p:ph sz="half" idx="10"/>
          </p:nvPr>
        </p:nvSpPr>
        <p:spPr>
          <a:xfrm>
            <a:off x="623460" y="187419"/>
            <a:ext cx="9374904" cy="551490"/>
          </a:xfrm>
        </p:spPr>
        <p:txBody>
          <a:bodyPr/>
          <a:lstStyle>
            <a:lvl1pPr marL="0" indent="0">
              <a:buNone/>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en-GB" dirty="0"/>
              <a:t>Click to edit Master text styles</a:t>
            </a:r>
            <a:endParaRPr lang="en-US" dirty="0"/>
          </a:p>
        </p:txBody>
      </p:sp>
    </p:spTree>
    <p:extLst>
      <p:ext uri="{BB962C8B-B14F-4D97-AF65-F5344CB8AC3E}">
        <p14:creationId xmlns:p14="http://schemas.microsoft.com/office/powerpoint/2010/main" val="1139239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889076"/>
            <a:ext cx="5386388" cy="639762"/>
          </a:xfrm>
        </p:spPr>
        <p:txBody>
          <a:bodyPr anchor="b"/>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p:cNvSpPr>
            <a:spLocks noGrp="1"/>
          </p:cNvSpPr>
          <p:nvPr>
            <p:ph sz="half" idx="2"/>
          </p:nvPr>
        </p:nvSpPr>
        <p:spPr>
          <a:xfrm>
            <a:off x="609600" y="2528838"/>
            <a:ext cx="10972800" cy="2731421"/>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cxnSp>
        <p:nvCxnSpPr>
          <p:cNvPr id="7" name="Straight Connector 6"/>
          <p:cNvCxnSpPr/>
          <p:nvPr userDrawn="1"/>
        </p:nvCxnSpPr>
        <p:spPr>
          <a:xfrm>
            <a:off x="609600" y="836411"/>
            <a:ext cx="10972800" cy="0"/>
          </a:xfrm>
          <a:prstGeom prst="line">
            <a:avLst/>
          </a:prstGeom>
          <a:ln w="28575">
            <a:solidFill>
              <a:schemeClr val="bg1">
                <a:lumMod val="65000"/>
              </a:schemeClr>
            </a:solidFill>
          </a:ln>
        </p:spPr>
        <p:style>
          <a:lnRef idx="1">
            <a:schemeClr val="dk1"/>
          </a:lnRef>
          <a:fillRef idx="0">
            <a:schemeClr val="dk1"/>
          </a:fillRef>
          <a:effectRef idx="0">
            <a:schemeClr val="dk1"/>
          </a:effectRef>
          <a:fontRef idx="minor">
            <a:schemeClr val="tx1"/>
          </a:fontRef>
        </p:style>
      </p:cxnSp>
      <p:sp>
        <p:nvSpPr>
          <p:cNvPr id="9" name="Content Placeholder 3"/>
          <p:cNvSpPr>
            <a:spLocks noGrp="1"/>
          </p:cNvSpPr>
          <p:nvPr>
            <p:ph sz="half" idx="10"/>
          </p:nvPr>
        </p:nvSpPr>
        <p:spPr>
          <a:xfrm>
            <a:off x="623460" y="187419"/>
            <a:ext cx="9374904" cy="551490"/>
          </a:xfrm>
        </p:spPr>
        <p:txBody>
          <a:bodyPr/>
          <a:lstStyle>
            <a:lvl1pPr marL="0" indent="0">
              <a:buNone/>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en-GB" dirty="0"/>
              <a:t>Click to edit Master text styles</a:t>
            </a:r>
            <a:endParaRPr lang="en-US" dirty="0"/>
          </a:p>
        </p:txBody>
      </p:sp>
    </p:spTree>
    <p:extLst>
      <p:ext uri="{BB962C8B-B14F-4D97-AF65-F5344CB8AC3E}">
        <p14:creationId xmlns:p14="http://schemas.microsoft.com/office/powerpoint/2010/main" val="387506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1" name="Text Placeholder 20"/>
          <p:cNvSpPr>
            <a:spLocks noGrp="1"/>
          </p:cNvSpPr>
          <p:nvPr>
            <p:ph type="body" sz="quarter" idx="10" hasCustomPrompt="1"/>
          </p:nvPr>
        </p:nvSpPr>
        <p:spPr>
          <a:xfrm>
            <a:off x="579795" y="3050585"/>
            <a:ext cx="6853391" cy="754499"/>
          </a:xfrm>
        </p:spPr>
        <p:txBody>
          <a:bodyPr>
            <a:normAutofit/>
          </a:bodyPr>
          <a:lstStyle>
            <a:lvl1pPr marL="0" indent="0">
              <a:buNone/>
              <a:defRPr sz="4400" b="1">
                <a:solidFill>
                  <a:schemeClr val="bg1"/>
                </a:solidFill>
              </a:defRPr>
            </a:lvl1pPr>
            <a:lvl2pPr marL="457200" indent="0">
              <a:buNone/>
              <a:defRPr/>
            </a:lvl2pPr>
          </a:lstStyle>
          <a:p>
            <a:pPr lvl="0"/>
            <a:r>
              <a:rPr lang="en-GB" dirty="0" smtClean="0"/>
              <a:t>DIVIDER TITLE HERE</a:t>
            </a:r>
          </a:p>
        </p:txBody>
      </p:sp>
    </p:spTree>
    <p:extLst>
      <p:ext uri="{BB962C8B-B14F-4D97-AF65-F5344CB8AC3E}">
        <p14:creationId xmlns:p14="http://schemas.microsoft.com/office/powerpoint/2010/main" val="16436906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1" name="Text Placeholder 20"/>
          <p:cNvSpPr>
            <a:spLocks noGrp="1"/>
          </p:cNvSpPr>
          <p:nvPr>
            <p:ph type="body" sz="quarter" idx="10" hasCustomPrompt="1"/>
          </p:nvPr>
        </p:nvSpPr>
        <p:spPr>
          <a:xfrm>
            <a:off x="579795" y="3050585"/>
            <a:ext cx="6853391" cy="754499"/>
          </a:xfrm>
        </p:spPr>
        <p:txBody>
          <a:bodyPr>
            <a:normAutofit/>
          </a:bodyPr>
          <a:lstStyle>
            <a:lvl1pPr marL="0" indent="0">
              <a:buNone/>
              <a:defRPr sz="4400" b="1">
                <a:solidFill>
                  <a:schemeClr val="bg1"/>
                </a:solidFill>
              </a:defRPr>
            </a:lvl1pPr>
            <a:lvl2pPr marL="457200" indent="0">
              <a:buNone/>
              <a:defRPr/>
            </a:lvl2pPr>
          </a:lstStyle>
          <a:p>
            <a:pPr lvl="0"/>
            <a:r>
              <a:rPr lang="en-GB" dirty="0" smtClean="0"/>
              <a:t>DIVIDER TITLE HERE</a:t>
            </a:r>
          </a:p>
        </p:txBody>
      </p:sp>
    </p:spTree>
    <p:extLst>
      <p:ext uri="{BB962C8B-B14F-4D97-AF65-F5344CB8AC3E}">
        <p14:creationId xmlns:p14="http://schemas.microsoft.com/office/powerpoint/2010/main" val="485727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1" name="Text Placeholder 20"/>
          <p:cNvSpPr>
            <a:spLocks noGrp="1"/>
          </p:cNvSpPr>
          <p:nvPr>
            <p:ph type="body" sz="quarter" idx="10" hasCustomPrompt="1"/>
          </p:nvPr>
        </p:nvSpPr>
        <p:spPr>
          <a:xfrm>
            <a:off x="579795" y="3050585"/>
            <a:ext cx="6853391" cy="754499"/>
          </a:xfrm>
        </p:spPr>
        <p:txBody>
          <a:bodyPr>
            <a:normAutofit/>
          </a:bodyPr>
          <a:lstStyle>
            <a:lvl1pPr marL="0" indent="0">
              <a:buNone/>
              <a:defRPr sz="4400" b="1">
                <a:solidFill>
                  <a:schemeClr val="bg1"/>
                </a:solidFill>
              </a:defRPr>
            </a:lvl1pPr>
            <a:lvl2pPr marL="457200" indent="0">
              <a:buNone/>
              <a:defRPr/>
            </a:lvl2pPr>
          </a:lstStyle>
          <a:p>
            <a:pPr lvl="0"/>
            <a:r>
              <a:rPr lang="en-GB" dirty="0" smtClean="0"/>
              <a:t>DIVIDER TITLE HERE</a:t>
            </a:r>
          </a:p>
        </p:txBody>
      </p:sp>
    </p:spTree>
    <p:extLst>
      <p:ext uri="{BB962C8B-B14F-4D97-AF65-F5344CB8AC3E}">
        <p14:creationId xmlns:p14="http://schemas.microsoft.com/office/powerpoint/2010/main" val="10595470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1" name="Text Placeholder 20"/>
          <p:cNvSpPr>
            <a:spLocks noGrp="1"/>
          </p:cNvSpPr>
          <p:nvPr>
            <p:ph type="body" sz="quarter" idx="10" hasCustomPrompt="1"/>
          </p:nvPr>
        </p:nvSpPr>
        <p:spPr>
          <a:xfrm>
            <a:off x="579795" y="3050585"/>
            <a:ext cx="6853391" cy="754499"/>
          </a:xfrm>
        </p:spPr>
        <p:txBody>
          <a:bodyPr>
            <a:normAutofit/>
          </a:bodyPr>
          <a:lstStyle>
            <a:lvl1pPr marL="0" indent="0">
              <a:buNone/>
              <a:defRPr sz="4400" b="1">
                <a:solidFill>
                  <a:schemeClr val="bg1"/>
                </a:solidFill>
              </a:defRPr>
            </a:lvl1pPr>
            <a:lvl2pPr marL="457200" indent="0">
              <a:buNone/>
              <a:defRPr/>
            </a:lvl2pPr>
          </a:lstStyle>
          <a:p>
            <a:pPr lvl="0"/>
            <a:r>
              <a:rPr lang="en-GB" dirty="0" smtClean="0"/>
              <a:t>DIVIDER TITLE HERE</a:t>
            </a:r>
          </a:p>
        </p:txBody>
      </p:sp>
    </p:spTree>
    <p:extLst>
      <p:ext uri="{BB962C8B-B14F-4D97-AF65-F5344CB8AC3E}">
        <p14:creationId xmlns:p14="http://schemas.microsoft.com/office/powerpoint/2010/main" val="12824971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1" name="Text Placeholder 20"/>
          <p:cNvSpPr>
            <a:spLocks noGrp="1"/>
          </p:cNvSpPr>
          <p:nvPr>
            <p:ph type="body" sz="quarter" idx="10" hasCustomPrompt="1"/>
          </p:nvPr>
        </p:nvSpPr>
        <p:spPr>
          <a:xfrm>
            <a:off x="579795" y="3050585"/>
            <a:ext cx="6853391" cy="754499"/>
          </a:xfrm>
        </p:spPr>
        <p:txBody>
          <a:bodyPr>
            <a:normAutofit/>
          </a:bodyPr>
          <a:lstStyle>
            <a:lvl1pPr marL="0" indent="0">
              <a:buNone/>
              <a:defRPr sz="4400" b="1">
                <a:solidFill>
                  <a:schemeClr val="bg1"/>
                </a:solidFill>
              </a:defRPr>
            </a:lvl1pPr>
            <a:lvl2pPr marL="457200" indent="0">
              <a:buNone/>
              <a:defRPr/>
            </a:lvl2pPr>
          </a:lstStyle>
          <a:p>
            <a:pPr lvl="0"/>
            <a:r>
              <a:rPr lang="en-GB" dirty="0" smtClean="0"/>
              <a:t>DIVIDER TITLE HERE</a:t>
            </a:r>
          </a:p>
        </p:txBody>
      </p:sp>
    </p:spTree>
    <p:extLst>
      <p:ext uri="{BB962C8B-B14F-4D97-AF65-F5344CB8AC3E}">
        <p14:creationId xmlns:p14="http://schemas.microsoft.com/office/powerpoint/2010/main" val="9552935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Standard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84201" y="0"/>
            <a:ext cx="11416688" cy="1061091"/>
          </a:xfrm>
          <a:prstGeom prst="rect">
            <a:avLst/>
          </a:prstGeom>
        </p:spPr>
        <p:txBody>
          <a:bodyPr lIns="0" tIns="0" rIns="0" bIns="0" anchor="ctr" anchorCtr="0"/>
          <a:lstStyle>
            <a:lvl1pPr algn="l">
              <a:spcBef>
                <a:spcPts val="0"/>
              </a:spcBef>
              <a:defRPr sz="2500" b="1" i="0">
                <a:solidFill>
                  <a:srgbClr val="007B32"/>
                </a:solidFill>
                <a:latin typeface="Arial Narrow"/>
                <a:cs typeface="Arial Narrow"/>
              </a:defRPr>
            </a:lvl1pPr>
          </a:lstStyle>
          <a:p>
            <a:r>
              <a:rPr lang="en-GB" dirty="0" smtClean="0"/>
              <a:t>CLICK TO EDIT MASTER TITLE STYLE</a:t>
            </a:r>
            <a:endParaRPr lang="en-US" dirty="0"/>
          </a:p>
        </p:txBody>
      </p:sp>
      <p:sp>
        <p:nvSpPr>
          <p:cNvPr id="3" name="Subtitle 2"/>
          <p:cNvSpPr>
            <a:spLocks noGrp="1"/>
          </p:cNvSpPr>
          <p:nvPr>
            <p:ph type="subTitle" idx="1" hasCustomPrompt="1"/>
          </p:nvPr>
        </p:nvSpPr>
        <p:spPr>
          <a:xfrm>
            <a:off x="584201" y="1371087"/>
            <a:ext cx="11032065" cy="4275590"/>
          </a:xfrm>
          <a:prstGeom prst="rect">
            <a:avLst/>
          </a:prstGeom>
        </p:spPr>
        <p:txBody>
          <a:bodyPr lIns="0" tIns="0" rIns="0" bIns="0"/>
          <a:lstStyle>
            <a:lvl1pPr marL="0" indent="0" algn="l">
              <a:lnSpc>
                <a:spcPts val="2200"/>
              </a:lnSpc>
              <a:spcBef>
                <a:spcPts val="0"/>
              </a:spcBef>
              <a:buNone/>
              <a:defRPr sz="1800">
                <a:solidFill>
                  <a:srgbClr val="525759"/>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copy style</a:t>
            </a:r>
            <a:endParaRPr lang="en-US" dirty="0"/>
          </a:p>
        </p:txBody>
      </p:sp>
      <p:sp>
        <p:nvSpPr>
          <p:cNvPr id="5" name="Footer Placeholder 4"/>
          <p:cNvSpPr>
            <a:spLocks noGrp="1"/>
          </p:cNvSpPr>
          <p:nvPr>
            <p:ph type="ftr" sz="quarter" idx="11"/>
          </p:nvPr>
        </p:nvSpPr>
        <p:spPr>
          <a:xfrm>
            <a:off x="889745" y="6252349"/>
            <a:ext cx="3397657" cy="365125"/>
          </a:xfrm>
          <a:prstGeom prst="rect">
            <a:avLst/>
          </a:prstGeom>
        </p:spPr>
        <p:txBody>
          <a:bodyPr lIns="0" tIns="0" rIns="0" bIns="0"/>
          <a:lstStyle>
            <a:lvl1pPr algn="l">
              <a:spcBef>
                <a:spcPts val="0"/>
              </a:spcBef>
              <a:defRPr sz="1000" b="1" i="0">
                <a:solidFill>
                  <a:srgbClr val="525759"/>
                </a:solidFill>
                <a:latin typeface="Arial"/>
                <a:cs typeface="Arial"/>
              </a:defRPr>
            </a:lvl1pPr>
          </a:lstStyle>
          <a:p>
            <a:endParaRPr lang="en-US" dirty="0"/>
          </a:p>
        </p:txBody>
      </p:sp>
      <p:sp>
        <p:nvSpPr>
          <p:cNvPr id="6" name="Slide Number Placeholder 5"/>
          <p:cNvSpPr>
            <a:spLocks noGrp="1"/>
          </p:cNvSpPr>
          <p:nvPr>
            <p:ph type="sldNum" sz="quarter" idx="12"/>
          </p:nvPr>
        </p:nvSpPr>
        <p:spPr>
          <a:xfrm>
            <a:off x="584201" y="6252349"/>
            <a:ext cx="381000" cy="365125"/>
          </a:xfrm>
          <a:prstGeom prst="rect">
            <a:avLst/>
          </a:prstGeom>
        </p:spPr>
        <p:txBody>
          <a:bodyPr lIns="0" tIns="0" rIns="0" bIns="0"/>
          <a:lstStyle>
            <a:lvl1pPr algn="l">
              <a:spcBef>
                <a:spcPts val="0"/>
              </a:spcBef>
              <a:defRPr lang="en-US" sz="1000" b="1" i="0" kern="1200" smtClean="0">
                <a:solidFill>
                  <a:srgbClr val="525759"/>
                </a:solidFill>
                <a:latin typeface="Arial"/>
                <a:ea typeface="+mn-ea"/>
                <a:cs typeface="Arial"/>
              </a:defRPr>
            </a:lvl1pPr>
          </a:lstStyle>
          <a:p>
            <a:fld id="{300711A9-C54A-499E-BDF9-FAF30752507D}" type="slidenum">
              <a:rPr lang="en-US" smtClean="0"/>
              <a:t>‹#›</a:t>
            </a:fld>
            <a:endParaRPr lang="en-US" dirty="0"/>
          </a:p>
        </p:txBody>
      </p:sp>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5734" y="1061092"/>
            <a:ext cx="11040533" cy="38100"/>
          </a:xfrm>
          <a:prstGeom prst="rect">
            <a:avLst/>
          </a:prstGeom>
        </p:spPr>
      </p:pic>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0"/>
            <a:ext cx="8201169" cy="216408"/>
          </a:xfrm>
          <a:prstGeom prst="rect">
            <a:avLst/>
          </a:prstGeom>
        </p:spPr>
      </p:pic>
    </p:spTree>
    <p:extLst>
      <p:ext uri="{BB962C8B-B14F-4D97-AF65-F5344CB8AC3E}">
        <p14:creationId xmlns:p14="http://schemas.microsoft.com/office/powerpoint/2010/main" val="34361529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Bulletpoint Slide">
    <p:spTree>
      <p:nvGrpSpPr>
        <p:cNvPr id="1" name=""/>
        <p:cNvGrpSpPr/>
        <p:nvPr/>
      </p:nvGrpSpPr>
      <p:grpSpPr>
        <a:xfrm>
          <a:off x="0" y="0"/>
          <a:ext cx="0" cy="0"/>
          <a:chOff x="0" y="0"/>
          <a:chExt cx="0" cy="0"/>
        </a:xfrm>
      </p:grpSpPr>
      <p:sp>
        <p:nvSpPr>
          <p:cNvPr id="9" name="Title 1"/>
          <p:cNvSpPr>
            <a:spLocks noGrp="1"/>
          </p:cNvSpPr>
          <p:nvPr>
            <p:ph type="ctrTitle" hasCustomPrompt="1"/>
          </p:nvPr>
        </p:nvSpPr>
        <p:spPr>
          <a:xfrm>
            <a:off x="584201" y="0"/>
            <a:ext cx="11416688" cy="1061091"/>
          </a:xfrm>
          <a:prstGeom prst="rect">
            <a:avLst/>
          </a:prstGeom>
        </p:spPr>
        <p:txBody>
          <a:bodyPr lIns="0" tIns="0" rIns="0" bIns="0" anchor="ctr" anchorCtr="0"/>
          <a:lstStyle>
            <a:lvl1pPr algn="l">
              <a:spcBef>
                <a:spcPts val="0"/>
              </a:spcBef>
              <a:defRPr sz="2500" b="1" i="0">
                <a:solidFill>
                  <a:srgbClr val="007B32"/>
                </a:solidFill>
                <a:latin typeface="Arial Narrow"/>
                <a:cs typeface="Arial Narrow"/>
              </a:defRPr>
            </a:lvl1pPr>
          </a:lstStyle>
          <a:p>
            <a:r>
              <a:rPr lang="en-GB" dirty="0" smtClean="0"/>
              <a:t>CLICK TO EDIT MASTER TITLE STYLE</a:t>
            </a:r>
            <a:endParaRPr lang="en-US" dirty="0"/>
          </a:p>
        </p:txBody>
      </p:sp>
      <p:sp>
        <p:nvSpPr>
          <p:cNvPr id="11" name="Footer Placeholder 4"/>
          <p:cNvSpPr>
            <a:spLocks noGrp="1"/>
          </p:cNvSpPr>
          <p:nvPr>
            <p:ph type="ftr" sz="quarter" idx="11"/>
          </p:nvPr>
        </p:nvSpPr>
        <p:spPr>
          <a:xfrm>
            <a:off x="889745" y="6252349"/>
            <a:ext cx="3397657" cy="365125"/>
          </a:xfrm>
          <a:prstGeom prst="rect">
            <a:avLst/>
          </a:prstGeom>
        </p:spPr>
        <p:txBody>
          <a:bodyPr lIns="0" tIns="0" rIns="0" bIns="0"/>
          <a:lstStyle>
            <a:lvl1pPr algn="l">
              <a:spcBef>
                <a:spcPts val="0"/>
              </a:spcBef>
              <a:defRPr sz="1000" b="1" i="0">
                <a:solidFill>
                  <a:srgbClr val="525759"/>
                </a:solidFill>
                <a:latin typeface="Arial"/>
                <a:cs typeface="Arial"/>
              </a:defRPr>
            </a:lvl1pPr>
          </a:lstStyle>
          <a:p>
            <a:endParaRPr lang="en-US" dirty="0"/>
          </a:p>
        </p:txBody>
      </p:sp>
      <p:sp>
        <p:nvSpPr>
          <p:cNvPr id="12" name="Slide Number Placeholder 5"/>
          <p:cNvSpPr>
            <a:spLocks noGrp="1"/>
          </p:cNvSpPr>
          <p:nvPr>
            <p:ph type="sldNum" sz="quarter" idx="12"/>
          </p:nvPr>
        </p:nvSpPr>
        <p:spPr>
          <a:xfrm>
            <a:off x="584201" y="6252349"/>
            <a:ext cx="381000" cy="365125"/>
          </a:xfrm>
          <a:prstGeom prst="rect">
            <a:avLst/>
          </a:prstGeom>
        </p:spPr>
        <p:txBody>
          <a:bodyPr lIns="0" tIns="0" rIns="0" bIns="0"/>
          <a:lstStyle>
            <a:lvl1pPr algn="l">
              <a:spcBef>
                <a:spcPts val="0"/>
              </a:spcBef>
              <a:defRPr lang="en-US" sz="1000" b="1" i="0" kern="1200" smtClean="0">
                <a:solidFill>
                  <a:srgbClr val="525759"/>
                </a:solidFill>
                <a:latin typeface="Arial"/>
                <a:ea typeface="+mn-ea"/>
                <a:cs typeface="Arial"/>
              </a:defRPr>
            </a:lvl1pPr>
          </a:lstStyle>
          <a:p>
            <a:fld id="{300711A9-C54A-499E-BDF9-FAF30752507D}" type="slidenum">
              <a:rPr lang="en-US" smtClean="0"/>
              <a:t>‹#›</a:t>
            </a:fld>
            <a:endParaRPr lang="en-US" dirty="0"/>
          </a:p>
        </p:txBody>
      </p:sp>
      <p:pic>
        <p:nvPicPr>
          <p:cNvPr id="13" name="Picture 1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5734" y="1061092"/>
            <a:ext cx="11040533" cy="38100"/>
          </a:xfrm>
          <a:prstGeom prst="rect">
            <a:avLst/>
          </a:prstGeom>
        </p:spPr>
      </p:pic>
      <p:sp>
        <p:nvSpPr>
          <p:cNvPr id="5" name="Text Placeholder 4"/>
          <p:cNvSpPr>
            <a:spLocks noGrp="1"/>
          </p:cNvSpPr>
          <p:nvPr>
            <p:ph type="body" sz="quarter" idx="13"/>
          </p:nvPr>
        </p:nvSpPr>
        <p:spPr>
          <a:xfrm>
            <a:off x="584200" y="1371087"/>
            <a:ext cx="11032067" cy="4078352"/>
          </a:xfrm>
          <a:prstGeom prst="rect">
            <a:avLst/>
          </a:prstGeom>
        </p:spPr>
        <p:txBody>
          <a:bodyPr vert="horz"/>
          <a:lstStyle>
            <a:lvl1pPr marL="342900" indent="-342900">
              <a:buClr>
                <a:srgbClr val="007B32"/>
              </a:buClr>
              <a:buFont typeface="Lucida Grande"/>
              <a:buChar char="◼"/>
              <a:defRPr sz="1800">
                <a:solidFill>
                  <a:srgbClr val="525759"/>
                </a:solidFill>
                <a:latin typeface="Arial"/>
                <a:cs typeface="Arial"/>
              </a:defRPr>
            </a:lvl1pPr>
            <a:lvl2pPr>
              <a:buClr>
                <a:srgbClr val="007B32"/>
              </a:buClr>
              <a:defRPr sz="1800">
                <a:solidFill>
                  <a:srgbClr val="525759"/>
                </a:solidFill>
                <a:latin typeface="Arial"/>
                <a:cs typeface="Arial"/>
              </a:defRPr>
            </a:lvl2pPr>
            <a:lvl3pPr>
              <a:defRPr sz="1800">
                <a:solidFill>
                  <a:srgbClr val="525759"/>
                </a:solidFill>
                <a:latin typeface="Arial"/>
                <a:cs typeface="Arial"/>
              </a:defRPr>
            </a:lvl3pPr>
            <a:lvl4pPr>
              <a:defRPr sz="1800">
                <a:solidFill>
                  <a:srgbClr val="525759"/>
                </a:solidFill>
                <a:latin typeface="Arial"/>
                <a:cs typeface="Arial"/>
              </a:defRPr>
            </a:lvl4pPr>
            <a:lvl5pPr>
              <a:defRPr sz="1800">
                <a:solidFill>
                  <a:srgbClr val="525759"/>
                </a:solidFill>
                <a:latin typeface="Arial"/>
                <a:cs typeface="Arial"/>
              </a:defRPr>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42322299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Presentation Title">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5676405"/>
          </a:xfrm>
          <a:prstGeom prst="rect">
            <a:avLst/>
          </a:prstGeom>
        </p:spPr>
      </p:pic>
      <p:sp>
        <p:nvSpPr>
          <p:cNvPr id="4" name="Title 1"/>
          <p:cNvSpPr>
            <a:spLocks noGrp="1"/>
          </p:cNvSpPr>
          <p:nvPr>
            <p:ph type="ctrTitle" hasCustomPrompt="1"/>
          </p:nvPr>
        </p:nvSpPr>
        <p:spPr>
          <a:xfrm>
            <a:off x="584202" y="530545"/>
            <a:ext cx="6859269" cy="1327003"/>
          </a:xfrm>
          <a:prstGeom prst="rect">
            <a:avLst/>
          </a:prstGeom>
        </p:spPr>
        <p:txBody>
          <a:bodyPr lIns="0" tIns="0" rIns="0" bIns="0" anchor="t" anchorCtr="0"/>
          <a:lstStyle>
            <a:lvl1pPr algn="l">
              <a:lnSpc>
                <a:spcPts val="5000"/>
              </a:lnSpc>
              <a:spcBef>
                <a:spcPts val="0"/>
              </a:spcBef>
              <a:defRPr sz="5400" b="1" i="0">
                <a:solidFill>
                  <a:srgbClr val="007B32"/>
                </a:solidFill>
                <a:latin typeface="Arial Narrow"/>
                <a:cs typeface="Arial Narrow"/>
              </a:defRPr>
            </a:lvl1pPr>
          </a:lstStyle>
          <a:p>
            <a:r>
              <a:rPr lang="en-GB" dirty="0" smtClean="0"/>
              <a:t>PRESENTATION</a:t>
            </a:r>
            <a:br>
              <a:rPr lang="en-GB" dirty="0" smtClean="0"/>
            </a:br>
            <a:r>
              <a:rPr lang="en-GB" dirty="0" smtClean="0"/>
              <a:t>TITLE</a:t>
            </a:r>
            <a:endParaRPr lang="en-US" dirty="0"/>
          </a:p>
        </p:txBody>
      </p:sp>
      <p:sp>
        <p:nvSpPr>
          <p:cNvPr id="7" name="Subtitle 2"/>
          <p:cNvSpPr>
            <a:spLocks noGrp="1"/>
          </p:cNvSpPr>
          <p:nvPr>
            <p:ph type="subTitle" idx="1" hasCustomPrompt="1"/>
          </p:nvPr>
        </p:nvSpPr>
        <p:spPr>
          <a:xfrm>
            <a:off x="584201" y="2006065"/>
            <a:ext cx="5279587" cy="949288"/>
          </a:xfrm>
          <a:prstGeom prst="rect">
            <a:avLst/>
          </a:prstGeom>
        </p:spPr>
        <p:txBody>
          <a:bodyPr lIns="0" tIns="0" rIns="0" bIns="0"/>
          <a:lstStyle>
            <a:lvl1pPr marL="0" indent="0" algn="l">
              <a:lnSpc>
                <a:spcPts val="2500"/>
              </a:lnSpc>
              <a:spcBef>
                <a:spcPts val="0"/>
              </a:spcBef>
              <a:buNone/>
              <a:defRPr sz="2500" b="1" i="0">
                <a:solidFill>
                  <a:srgbClr val="DFDFE2"/>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SUBTITLE</a:t>
            </a:r>
            <a:endParaRPr lang="en-US" dirty="0"/>
          </a:p>
        </p:txBody>
      </p:sp>
    </p:spTree>
    <p:extLst>
      <p:ext uri="{BB962C8B-B14F-4D97-AF65-F5344CB8AC3E}">
        <p14:creationId xmlns:p14="http://schemas.microsoft.com/office/powerpoint/2010/main" val="3846832892"/>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Divider with image">
    <p:spTree>
      <p:nvGrpSpPr>
        <p:cNvPr id="1" name=""/>
        <p:cNvGrpSpPr/>
        <p:nvPr/>
      </p:nvGrpSpPr>
      <p:grpSpPr>
        <a:xfrm>
          <a:off x="0" y="0"/>
          <a:ext cx="0" cy="0"/>
          <a:chOff x="0" y="0"/>
          <a:chExt cx="0" cy="0"/>
        </a:xfrm>
      </p:grpSpPr>
      <p:pic>
        <p:nvPicPr>
          <p:cNvPr id="2" name="Picture 1" descr="NARROW_GRETA_POWERPOINTS_INDUSTRIAL.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5807034"/>
          </a:xfrm>
          <a:prstGeom prst="rect">
            <a:avLst/>
          </a:prstGeom>
        </p:spPr>
      </p:pic>
      <p:sp>
        <p:nvSpPr>
          <p:cNvPr id="4" name="Title 1"/>
          <p:cNvSpPr>
            <a:spLocks noGrp="1"/>
          </p:cNvSpPr>
          <p:nvPr>
            <p:ph type="ctrTitle" hasCustomPrompt="1"/>
          </p:nvPr>
        </p:nvSpPr>
        <p:spPr>
          <a:xfrm>
            <a:off x="584202" y="530545"/>
            <a:ext cx="5557609" cy="1099549"/>
          </a:xfrm>
          <a:prstGeom prst="rect">
            <a:avLst/>
          </a:prstGeom>
        </p:spPr>
        <p:txBody>
          <a:bodyPr lIns="0" tIns="0" rIns="0" bIns="0" anchor="t" anchorCtr="0"/>
          <a:lstStyle>
            <a:lvl1pPr algn="l">
              <a:lnSpc>
                <a:spcPts val="4000"/>
              </a:lnSpc>
              <a:spcBef>
                <a:spcPts val="0"/>
              </a:spcBef>
              <a:defRPr sz="4000" b="1" i="0">
                <a:solidFill>
                  <a:schemeClr val="bg1"/>
                </a:solidFill>
                <a:latin typeface="Arial Narrow"/>
                <a:cs typeface="Arial Narrow"/>
              </a:defRPr>
            </a:lvl1pPr>
          </a:lstStyle>
          <a:p>
            <a:r>
              <a:rPr lang="en-GB" dirty="0" smtClean="0"/>
              <a:t>DIVIDER SLIDE</a:t>
            </a:r>
            <a:br>
              <a:rPr lang="en-GB" dirty="0" smtClean="0"/>
            </a:br>
            <a:r>
              <a:rPr lang="en-GB" dirty="0" smtClean="0"/>
              <a:t>TITLE</a:t>
            </a:r>
            <a:endParaRPr lang="en-US" dirty="0"/>
          </a:p>
        </p:txBody>
      </p:sp>
      <p:sp>
        <p:nvSpPr>
          <p:cNvPr id="6" name="Subtitle 2"/>
          <p:cNvSpPr>
            <a:spLocks noGrp="1"/>
          </p:cNvSpPr>
          <p:nvPr>
            <p:ph type="subTitle" idx="1" hasCustomPrompt="1"/>
          </p:nvPr>
        </p:nvSpPr>
        <p:spPr>
          <a:xfrm>
            <a:off x="584201" y="1807040"/>
            <a:ext cx="5279587" cy="949288"/>
          </a:xfrm>
          <a:prstGeom prst="rect">
            <a:avLst/>
          </a:prstGeom>
        </p:spPr>
        <p:txBody>
          <a:bodyPr lIns="0" tIns="0" rIns="0" bIns="0"/>
          <a:lstStyle>
            <a:lvl1pPr marL="0" indent="0" algn="l">
              <a:lnSpc>
                <a:spcPts val="2500"/>
              </a:lnSpc>
              <a:spcBef>
                <a:spcPts val="0"/>
              </a:spcBef>
              <a:buNone/>
              <a:defRPr sz="25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SUBTITLE</a:t>
            </a:r>
            <a:endParaRPr lang="en-US" dirty="0"/>
          </a:p>
        </p:txBody>
      </p:sp>
      <p:sp>
        <p:nvSpPr>
          <p:cNvPr id="7" name="Footer Placeholder 4"/>
          <p:cNvSpPr>
            <a:spLocks noGrp="1"/>
          </p:cNvSpPr>
          <p:nvPr>
            <p:ph type="ftr" sz="quarter" idx="11"/>
          </p:nvPr>
        </p:nvSpPr>
        <p:spPr>
          <a:xfrm>
            <a:off x="889745" y="6252349"/>
            <a:ext cx="3397657" cy="365125"/>
          </a:xfrm>
          <a:prstGeom prst="rect">
            <a:avLst/>
          </a:prstGeom>
        </p:spPr>
        <p:txBody>
          <a:bodyPr lIns="0" tIns="0" rIns="0" bIns="0"/>
          <a:lstStyle>
            <a:lvl1pPr algn="l">
              <a:spcBef>
                <a:spcPts val="0"/>
              </a:spcBef>
              <a:defRPr sz="1000" b="1" i="0">
                <a:solidFill>
                  <a:srgbClr val="FFFFFF"/>
                </a:solidFill>
                <a:latin typeface="Arial"/>
                <a:cs typeface="Arial"/>
              </a:defRPr>
            </a:lvl1pPr>
          </a:lstStyle>
          <a:p>
            <a:endParaRPr lang="en-US" dirty="0"/>
          </a:p>
        </p:txBody>
      </p:sp>
      <p:sp>
        <p:nvSpPr>
          <p:cNvPr id="8" name="Slide Number Placeholder 5"/>
          <p:cNvSpPr>
            <a:spLocks noGrp="1"/>
          </p:cNvSpPr>
          <p:nvPr>
            <p:ph type="sldNum" sz="quarter" idx="12"/>
          </p:nvPr>
        </p:nvSpPr>
        <p:spPr>
          <a:xfrm>
            <a:off x="584201" y="6252349"/>
            <a:ext cx="381000" cy="365125"/>
          </a:xfrm>
          <a:prstGeom prst="rect">
            <a:avLst/>
          </a:prstGeom>
        </p:spPr>
        <p:txBody>
          <a:bodyPr lIns="0" tIns="0" rIns="0" bIns="0"/>
          <a:lstStyle>
            <a:lvl1pPr algn="l">
              <a:spcBef>
                <a:spcPts val="0"/>
              </a:spcBef>
              <a:defRPr lang="en-US" sz="1000" b="1" i="0" kern="1200" smtClean="0">
                <a:solidFill>
                  <a:srgbClr val="FFFFFF"/>
                </a:solidFill>
                <a:latin typeface="Arial"/>
                <a:ea typeface="+mn-ea"/>
                <a:cs typeface="Arial"/>
              </a:defRPr>
            </a:lvl1pPr>
          </a:lstStyle>
          <a:p>
            <a:fld id="{300711A9-C54A-499E-BDF9-FAF30752507D}" type="slidenum">
              <a:rPr lang="en-US" smtClean="0"/>
              <a:t>‹#›</a:t>
            </a:fld>
            <a:endParaRPr lang="en-US" dirty="0"/>
          </a:p>
        </p:txBody>
      </p:sp>
    </p:spTree>
    <p:extLst>
      <p:ext uri="{BB962C8B-B14F-4D97-AF65-F5344CB8AC3E}">
        <p14:creationId xmlns:p14="http://schemas.microsoft.com/office/powerpoint/2010/main" val="39577808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Divider with image">
    <p:spTree>
      <p:nvGrpSpPr>
        <p:cNvPr id="1" name=""/>
        <p:cNvGrpSpPr/>
        <p:nvPr/>
      </p:nvGrpSpPr>
      <p:grpSpPr>
        <a:xfrm>
          <a:off x="0" y="0"/>
          <a:ext cx="0" cy="0"/>
          <a:chOff x="0" y="0"/>
          <a:chExt cx="0" cy="0"/>
        </a:xfrm>
      </p:grpSpPr>
      <p:pic>
        <p:nvPicPr>
          <p:cNvPr id="9" name="Picture 9" descr="BASE3.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 y="1"/>
            <a:ext cx="12191993" cy="5664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a:spLocks noGrp="1"/>
          </p:cNvSpPr>
          <p:nvPr>
            <p:ph type="ctrTitle" hasCustomPrompt="1"/>
          </p:nvPr>
        </p:nvSpPr>
        <p:spPr>
          <a:xfrm>
            <a:off x="584202" y="530545"/>
            <a:ext cx="5557609" cy="1099549"/>
          </a:xfrm>
          <a:prstGeom prst="rect">
            <a:avLst/>
          </a:prstGeom>
        </p:spPr>
        <p:txBody>
          <a:bodyPr lIns="0" tIns="0" rIns="0" bIns="0" anchor="t" anchorCtr="0"/>
          <a:lstStyle>
            <a:lvl1pPr algn="l">
              <a:lnSpc>
                <a:spcPts val="4000"/>
              </a:lnSpc>
              <a:spcBef>
                <a:spcPts val="0"/>
              </a:spcBef>
              <a:defRPr sz="4000" b="1" i="0">
                <a:solidFill>
                  <a:schemeClr val="bg1"/>
                </a:solidFill>
                <a:latin typeface="Arial Narrow"/>
                <a:cs typeface="Arial Narrow"/>
              </a:defRPr>
            </a:lvl1pPr>
          </a:lstStyle>
          <a:p>
            <a:r>
              <a:rPr lang="en-GB" dirty="0" smtClean="0"/>
              <a:t>DIVIDER SLIDE</a:t>
            </a:r>
            <a:br>
              <a:rPr lang="en-GB" dirty="0" smtClean="0"/>
            </a:br>
            <a:r>
              <a:rPr lang="en-GB" dirty="0" smtClean="0"/>
              <a:t>TITLE</a:t>
            </a:r>
            <a:endParaRPr lang="en-US" dirty="0"/>
          </a:p>
        </p:txBody>
      </p:sp>
      <p:sp>
        <p:nvSpPr>
          <p:cNvPr id="6" name="Subtitle 2"/>
          <p:cNvSpPr>
            <a:spLocks noGrp="1"/>
          </p:cNvSpPr>
          <p:nvPr>
            <p:ph type="subTitle" idx="1" hasCustomPrompt="1"/>
          </p:nvPr>
        </p:nvSpPr>
        <p:spPr>
          <a:xfrm>
            <a:off x="584201" y="1807040"/>
            <a:ext cx="5279587" cy="949288"/>
          </a:xfrm>
          <a:prstGeom prst="rect">
            <a:avLst/>
          </a:prstGeom>
        </p:spPr>
        <p:txBody>
          <a:bodyPr lIns="0" tIns="0" rIns="0" bIns="0"/>
          <a:lstStyle>
            <a:lvl1pPr marL="0" indent="0" algn="l">
              <a:lnSpc>
                <a:spcPts val="2500"/>
              </a:lnSpc>
              <a:spcBef>
                <a:spcPts val="0"/>
              </a:spcBef>
              <a:buNone/>
              <a:defRPr sz="2500" b="1" i="0">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SUBTITLE</a:t>
            </a:r>
            <a:endParaRPr lang="en-US" dirty="0"/>
          </a:p>
        </p:txBody>
      </p:sp>
    </p:spTree>
    <p:extLst>
      <p:ext uri="{BB962C8B-B14F-4D97-AF65-F5344CB8AC3E}">
        <p14:creationId xmlns:p14="http://schemas.microsoft.com/office/powerpoint/2010/main" val="36446662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9534" y="333375"/>
            <a:ext cx="8860367"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99534" y="1628776"/>
            <a:ext cx="8860367" cy="482441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27051" y="6597651"/>
            <a:ext cx="2844800" cy="207963"/>
          </a:xfrm>
          <a:prstGeom prst="rect">
            <a:avLst/>
          </a:prstGeom>
        </p:spPr>
        <p:txBody>
          <a:bodyPr/>
          <a:lstStyle>
            <a:lvl1pPr>
              <a:defRPr/>
            </a:lvl1pPr>
          </a:lstStyle>
          <a:p>
            <a:endParaRPr lang="en-GB" altLang="en-US" dirty="0"/>
          </a:p>
        </p:txBody>
      </p:sp>
      <p:sp>
        <p:nvSpPr>
          <p:cNvPr id="5" name="Footer Placeholder 4"/>
          <p:cNvSpPr>
            <a:spLocks noGrp="1"/>
          </p:cNvSpPr>
          <p:nvPr>
            <p:ph type="ftr" sz="quarter" idx="11"/>
          </p:nvPr>
        </p:nvSpPr>
        <p:spPr>
          <a:xfrm>
            <a:off x="4165600" y="6597651"/>
            <a:ext cx="3860800" cy="207963"/>
          </a:xfrm>
          <a:prstGeom prst="rect">
            <a:avLst/>
          </a:prstGeom>
        </p:spPr>
        <p:txBody>
          <a:bodyPr/>
          <a:lstStyle>
            <a:lvl1pPr>
              <a:defRPr/>
            </a:lvl1pPr>
          </a:lstStyle>
          <a:p>
            <a:endParaRPr lang="en-GB" altLang="en-US" dirty="0"/>
          </a:p>
        </p:txBody>
      </p:sp>
      <p:sp>
        <p:nvSpPr>
          <p:cNvPr id="6" name="Slide Number Placeholder 5"/>
          <p:cNvSpPr>
            <a:spLocks noGrp="1"/>
          </p:cNvSpPr>
          <p:nvPr>
            <p:ph type="sldNum" sz="quarter" idx="12"/>
          </p:nvPr>
        </p:nvSpPr>
        <p:spPr>
          <a:xfrm>
            <a:off x="9012767" y="6597651"/>
            <a:ext cx="2844800" cy="207963"/>
          </a:xfrm>
          <a:prstGeom prst="rect">
            <a:avLst/>
          </a:prstGeom>
        </p:spPr>
        <p:txBody>
          <a:bodyPr/>
          <a:lstStyle>
            <a:lvl1pPr>
              <a:defRPr/>
            </a:lvl1pPr>
          </a:lstStyle>
          <a:p>
            <a:fld id="{ADD90025-E96D-4052-8CDD-25C470E6B940}" type="slidenum">
              <a:rPr lang="en-GB" altLang="en-US"/>
              <a:pPr/>
              <a:t>‹#›</a:t>
            </a:fld>
            <a:endParaRPr lang="en-GB" altLang="en-US" dirty="0"/>
          </a:p>
        </p:txBody>
      </p:sp>
    </p:spTree>
    <p:extLst>
      <p:ext uri="{BB962C8B-B14F-4D97-AF65-F5344CB8AC3E}">
        <p14:creationId xmlns:p14="http://schemas.microsoft.com/office/powerpoint/2010/main" val="22111928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Presentation Title">
    <p:spTree>
      <p:nvGrpSpPr>
        <p:cNvPr id="1" name=""/>
        <p:cNvGrpSpPr/>
        <p:nvPr/>
      </p:nvGrpSpPr>
      <p:grpSpPr>
        <a:xfrm>
          <a:off x="0" y="0"/>
          <a:ext cx="0" cy="0"/>
          <a:chOff x="0" y="0"/>
          <a:chExt cx="0" cy="0"/>
        </a:xfrm>
      </p:grpSpPr>
      <p:pic>
        <p:nvPicPr>
          <p:cNvPr id="5" name="Picture 5"/>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2275"/>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descr="Castrol base panel.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9" y="5807092"/>
            <a:ext cx="12192000" cy="105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a:spLocks noGrp="1"/>
          </p:cNvSpPr>
          <p:nvPr>
            <p:ph type="ctrTitle"/>
          </p:nvPr>
        </p:nvSpPr>
        <p:spPr>
          <a:xfrm>
            <a:off x="584211" y="639175"/>
            <a:ext cx="6859269" cy="1327003"/>
          </a:xfrm>
          <a:prstGeom prst="rect">
            <a:avLst/>
          </a:prstGeom>
        </p:spPr>
        <p:txBody>
          <a:bodyPr lIns="0" tIns="0" rIns="0" bIns="0" anchor="t" anchorCtr="0"/>
          <a:lstStyle>
            <a:lvl1pPr algn="l">
              <a:lnSpc>
                <a:spcPts val="5000"/>
              </a:lnSpc>
              <a:spcBef>
                <a:spcPts val="0"/>
              </a:spcBef>
              <a:defRPr sz="5400" b="1" i="0" cap="all">
                <a:solidFill>
                  <a:srgbClr val="007B32"/>
                </a:solidFill>
                <a:latin typeface="Arial Narrow"/>
                <a:cs typeface="Arial Narrow"/>
              </a:defRPr>
            </a:lvl1pPr>
          </a:lstStyle>
          <a:p>
            <a:r>
              <a:rPr lang="en-US" smtClean="0"/>
              <a:t>Click to edit Master title style</a:t>
            </a:r>
            <a:endParaRPr lang="en-US" dirty="0"/>
          </a:p>
        </p:txBody>
      </p:sp>
      <p:sp>
        <p:nvSpPr>
          <p:cNvPr id="7" name="Subtitle 2"/>
          <p:cNvSpPr>
            <a:spLocks noGrp="1"/>
          </p:cNvSpPr>
          <p:nvPr>
            <p:ph type="subTitle" idx="1"/>
          </p:nvPr>
        </p:nvSpPr>
        <p:spPr>
          <a:xfrm>
            <a:off x="584201" y="2006065"/>
            <a:ext cx="5279587" cy="949288"/>
          </a:xfrm>
          <a:prstGeom prst="rect">
            <a:avLst/>
          </a:prstGeom>
        </p:spPr>
        <p:txBody>
          <a:bodyPr/>
          <a:lstStyle>
            <a:lvl1pPr marL="0" indent="0" algn="l">
              <a:lnSpc>
                <a:spcPts val="2500"/>
              </a:lnSpc>
              <a:spcBef>
                <a:spcPts val="0"/>
              </a:spcBef>
              <a:buNone/>
              <a:defRPr sz="2500" b="1" i="0" cap="all">
                <a:solidFill>
                  <a:srgbClr val="525759"/>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785837057"/>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Presentation Title">
    <p:spTree>
      <p:nvGrpSpPr>
        <p:cNvPr id="1" name=""/>
        <p:cNvGrpSpPr/>
        <p:nvPr/>
      </p:nvGrpSpPr>
      <p:grpSpPr>
        <a:xfrm>
          <a:off x="0" y="0"/>
          <a:ext cx="0" cy="0"/>
          <a:chOff x="0" y="0"/>
          <a:chExt cx="0" cy="0"/>
        </a:xfrm>
      </p:grpSpPr>
      <p:sp>
        <p:nvSpPr>
          <p:cNvPr id="5" name="Trapezoid 1"/>
          <p:cNvSpPr/>
          <p:nvPr/>
        </p:nvSpPr>
        <p:spPr>
          <a:xfrm>
            <a:off x="-21167" y="0"/>
            <a:ext cx="7145867" cy="215900"/>
          </a:xfrm>
          <a:custGeom>
            <a:avLst/>
            <a:gdLst>
              <a:gd name="connsiteX0" fmla="*/ 0 w 5350958"/>
              <a:gd name="connsiteY0" fmla="*/ 232293 h 232293"/>
              <a:gd name="connsiteX1" fmla="*/ 58073 w 5350958"/>
              <a:gd name="connsiteY1" fmla="*/ 0 h 232293"/>
              <a:gd name="connsiteX2" fmla="*/ 5292885 w 5350958"/>
              <a:gd name="connsiteY2" fmla="*/ 0 h 232293"/>
              <a:gd name="connsiteX3" fmla="*/ 5350958 w 5350958"/>
              <a:gd name="connsiteY3" fmla="*/ 232293 h 232293"/>
              <a:gd name="connsiteX4" fmla="*/ 0 w 5350958"/>
              <a:gd name="connsiteY4" fmla="*/ 232293 h 232293"/>
              <a:gd name="connsiteX0" fmla="*/ 0 w 5414564"/>
              <a:gd name="connsiteY0" fmla="*/ 239898 h 239898"/>
              <a:gd name="connsiteX1" fmla="*/ 58073 w 5414564"/>
              <a:gd name="connsiteY1" fmla="*/ 7605 h 239898"/>
              <a:gd name="connsiteX2" fmla="*/ 5414564 w 5414564"/>
              <a:gd name="connsiteY2" fmla="*/ 0 h 239898"/>
              <a:gd name="connsiteX3" fmla="*/ 5350958 w 5414564"/>
              <a:gd name="connsiteY3" fmla="*/ 239898 h 239898"/>
              <a:gd name="connsiteX4" fmla="*/ 0 w 5414564"/>
              <a:gd name="connsiteY4" fmla="*/ 239898 h 239898"/>
              <a:gd name="connsiteX0" fmla="*/ 10372 w 5424936"/>
              <a:gd name="connsiteY0" fmla="*/ 239898 h 239898"/>
              <a:gd name="connsiteX1" fmla="*/ 0 w 5424936"/>
              <a:gd name="connsiteY1" fmla="*/ 7605 h 239898"/>
              <a:gd name="connsiteX2" fmla="*/ 5424936 w 5424936"/>
              <a:gd name="connsiteY2" fmla="*/ 0 h 239898"/>
              <a:gd name="connsiteX3" fmla="*/ 5361330 w 5424936"/>
              <a:gd name="connsiteY3" fmla="*/ 239898 h 239898"/>
              <a:gd name="connsiteX4" fmla="*/ 10372 w 5424936"/>
              <a:gd name="connsiteY4" fmla="*/ 239898 h 239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936" h="239898">
                <a:moveTo>
                  <a:pt x="10372" y="239898"/>
                </a:moveTo>
                <a:lnTo>
                  <a:pt x="0" y="7605"/>
                </a:lnTo>
                <a:lnTo>
                  <a:pt x="5424936" y="0"/>
                </a:lnTo>
                <a:lnTo>
                  <a:pt x="5361330" y="239898"/>
                </a:lnTo>
                <a:lnTo>
                  <a:pt x="10372" y="239898"/>
                </a:lnTo>
                <a:close/>
              </a:path>
            </a:pathLst>
          </a:custGeom>
          <a:solidFill>
            <a:schemeClr val="accent5"/>
          </a:solidFill>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dirty="0">
              <a:solidFill>
                <a:prstClr val="white"/>
              </a:solidFill>
            </a:endParaRPr>
          </a:p>
        </p:txBody>
      </p:sp>
      <p:sp>
        <p:nvSpPr>
          <p:cNvPr id="4" name="Title 1"/>
          <p:cNvSpPr>
            <a:spLocks noGrp="1"/>
          </p:cNvSpPr>
          <p:nvPr>
            <p:ph type="ctrTitle"/>
          </p:nvPr>
        </p:nvSpPr>
        <p:spPr>
          <a:xfrm>
            <a:off x="584211" y="639175"/>
            <a:ext cx="6859269" cy="1327003"/>
          </a:xfrm>
          <a:prstGeom prst="rect">
            <a:avLst/>
          </a:prstGeom>
        </p:spPr>
        <p:txBody>
          <a:bodyPr lIns="0" tIns="0" rIns="0" bIns="0" anchor="t" anchorCtr="0"/>
          <a:lstStyle>
            <a:lvl1pPr algn="l">
              <a:lnSpc>
                <a:spcPts val="5000"/>
              </a:lnSpc>
              <a:spcBef>
                <a:spcPts val="0"/>
              </a:spcBef>
              <a:defRPr sz="5400" b="1" i="0" cap="all">
                <a:solidFill>
                  <a:srgbClr val="007B32"/>
                </a:solidFill>
                <a:latin typeface="Arial Narrow"/>
                <a:cs typeface="Arial Narrow"/>
              </a:defRPr>
            </a:lvl1pPr>
          </a:lstStyle>
          <a:p>
            <a:r>
              <a:rPr lang="en-US" smtClean="0"/>
              <a:t>Click to edit Master title style</a:t>
            </a:r>
            <a:endParaRPr lang="en-US" dirty="0"/>
          </a:p>
        </p:txBody>
      </p:sp>
      <p:sp>
        <p:nvSpPr>
          <p:cNvPr id="7" name="Subtitle 2"/>
          <p:cNvSpPr>
            <a:spLocks noGrp="1"/>
          </p:cNvSpPr>
          <p:nvPr>
            <p:ph type="subTitle" idx="1"/>
          </p:nvPr>
        </p:nvSpPr>
        <p:spPr>
          <a:xfrm>
            <a:off x="584201" y="2006065"/>
            <a:ext cx="5279587" cy="949288"/>
          </a:xfrm>
          <a:prstGeom prst="rect">
            <a:avLst/>
          </a:prstGeom>
        </p:spPr>
        <p:txBody>
          <a:bodyPr/>
          <a:lstStyle>
            <a:lvl1pPr marL="0" indent="0" algn="l">
              <a:lnSpc>
                <a:spcPts val="2500"/>
              </a:lnSpc>
              <a:spcBef>
                <a:spcPts val="0"/>
              </a:spcBef>
              <a:buNone/>
              <a:defRPr sz="2500" b="1" i="0" cap="all">
                <a:solidFill>
                  <a:srgbClr val="525759"/>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1"/>
          <p:cNvSpPr>
            <a:spLocks noGrp="1"/>
          </p:cNvSpPr>
          <p:nvPr>
            <p:ph type="sldNum" sz="quarter" idx="10"/>
          </p:nvPr>
        </p:nvSpPr>
        <p:spPr/>
        <p:txBody>
          <a:bodyPr/>
          <a:lstStyle>
            <a:lvl1pPr>
              <a:defRPr/>
            </a:lvl1pPr>
          </a:lstStyle>
          <a:p>
            <a:pPr>
              <a:defRPr/>
            </a:pPr>
            <a:fld id="{B80AC605-B021-4DF8-8A74-B1EED73977C9}" type="slidenum">
              <a:rPr lang="en-GB" altLang="en-US"/>
              <a:pPr>
                <a:defRPr/>
              </a:pPr>
              <a:t>‹#›</a:t>
            </a:fld>
            <a:endParaRPr lang="en-GB" altLang="en-US" dirty="0"/>
          </a:p>
        </p:txBody>
      </p:sp>
    </p:spTree>
    <p:extLst>
      <p:ext uri="{BB962C8B-B14F-4D97-AF65-F5344CB8AC3E}">
        <p14:creationId xmlns:p14="http://schemas.microsoft.com/office/powerpoint/2010/main" val="40055320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Divider with image">
    <p:spTree>
      <p:nvGrpSpPr>
        <p:cNvPr id="1" name=""/>
        <p:cNvGrpSpPr/>
        <p:nvPr/>
      </p:nvGrpSpPr>
      <p:grpSpPr>
        <a:xfrm>
          <a:off x="0" y="0"/>
          <a:ext cx="0" cy="0"/>
          <a:chOff x="0" y="0"/>
          <a:chExt cx="0" cy="0"/>
        </a:xfrm>
      </p:grpSpPr>
      <p:pic>
        <p:nvPicPr>
          <p:cNvPr id="5" name="Picture 9" descr="BASE3.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9" y="1"/>
            <a:ext cx="12192000" cy="5807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descr="Castrol base panel.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9" y="5807092"/>
            <a:ext cx="12192000" cy="105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a:spLocks noGrp="1"/>
          </p:cNvSpPr>
          <p:nvPr>
            <p:ph type="ctrTitle"/>
          </p:nvPr>
        </p:nvSpPr>
        <p:spPr>
          <a:xfrm>
            <a:off x="584213" y="622463"/>
            <a:ext cx="5557609" cy="1099549"/>
          </a:xfrm>
          <a:prstGeom prst="rect">
            <a:avLst/>
          </a:prstGeom>
        </p:spPr>
        <p:txBody>
          <a:bodyPr lIns="0" tIns="0" rIns="0" bIns="0" anchor="t" anchorCtr="0"/>
          <a:lstStyle>
            <a:lvl1pPr algn="l">
              <a:lnSpc>
                <a:spcPts val="4000"/>
              </a:lnSpc>
              <a:spcBef>
                <a:spcPts val="0"/>
              </a:spcBef>
              <a:defRPr sz="4000" b="1" i="0" cap="all">
                <a:solidFill>
                  <a:schemeClr val="bg1"/>
                </a:solidFill>
                <a:latin typeface="Arial Narrow"/>
                <a:cs typeface="Arial Narrow"/>
              </a:defRPr>
            </a:lvl1pPr>
          </a:lstStyle>
          <a:p>
            <a:r>
              <a:rPr lang="en-US" smtClean="0"/>
              <a:t>Click to edit Master title style</a:t>
            </a:r>
            <a:endParaRPr lang="en-US" dirty="0"/>
          </a:p>
        </p:txBody>
      </p:sp>
      <p:sp>
        <p:nvSpPr>
          <p:cNvPr id="6" name="Subtitle 2"/>
          <p:cNvSpPr>
            <a:spLocks noGrp="1"/>
          </p:cNvSpPr>
          <p:nvPr>
            <p:ph type="subTitle" idx="1"/>
          </p:nvPr>
        </p:nvSpPr>
        <p:spPr>
          <a:xfrm>
            <a:off x="584201" y="1807040"/>
            <a:ext cx="5279587" cy="949288"/>
          </a:xfrm>
          <a:prstGeom prst="rect">
            <a:avLst/>
          </a:prstGeom>
        </p:spPr>
        <p:txBody>
          <a:bodyPr/>
          <a:lstStyle>
            <a:lvl1pPr marL="0" indent="0" algn="l">
              <a:lnSpc>
                <a:spcPts val="2500"/>
              </a:lnSpc>
              <a:spcBef>
                <a:spcPts val="0"/>
              </a:spcBef>
              <a:buNone/>
              <a:defRPr sz="2500" b="1" i="0" cap="all">
                <a:solidFill>
                  <a:srgbClr val="FFFFFF"/>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4493123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Divider with image">
    <p:spTree>
      <p:nvGrpSpPr>
        <p:cNvPr id="1" name=""/>
        <p:cNvGrpSpPr/>
        <p:nvPr/>
      </p:nvGrpSpPr>
      <p:grpSpPr>
        <a:xfrm>
          <a:off x="0" y="0"/>
          <a:ext cx="0" cy="0"/>
          <a:chOff x="0" y="0"/>
          <a:chExt cx="0" cy="0"/>
        </a:xfrm>
      </p:grpSpPr>
      <p:sp>
        <p:nvSpPr>
          <p:cNvPr id="5" name="Trapezoid 1"/>
          <p:cNvSpPr/>
          <p:nvPr/>
        </p:nvSpPr>
        <p:spPr>
          <a:xfrm>
            <a:off x="-21167" y="0"/>
            <a:ext cx="7145867" cy="215900"/>
          </a:xfrm>
          <a:custGeom>
            <a:avLst/>
            <a:gdLst>
              <a:gd name="connsiteX0" fmla="*/ 0 w 5350958"/>
              <a:gd name="connsiteY0" fmla="*/ 232293 h 232293"/>
              <a:gd name="connsiteX1" fmla="*/ 58073 w 5350958"/>
              <a:gd name="connsiteY1" fmla="*/ 0 h 232293"/>
              <a:gd name="connsiteX2" fmla="*/ 5292885 w 5350958"/>
              <a:gd name="connsiteY2" fmla="*/ 0 h 232293"/>
              <a:gd name="connsiteX3" fmla="*/ 5350958 w 5350958"/>
              <a:gd name="connsiteY3" fmla="*/ 232293 h 232293"/>
              <a:gd name="connsiteX4" fmla="*/ 0 w 5350958"/>
              <a:gd name="connsiteY4" fmla="*/ 232293 h 232293"/>
              <a:gd name="connsiteX0" fmla="*/ 0 w 5414564"/>
              <a:gd name="connsiteY0" fmla="*/ 239898 h 239898"/>
              <a:gd name="connsiteX1" fmla="*/ 58073 w 5414564"/>
              <a:gd name="connsiteY1" fmla="*/ 7605 h 239898"/>
              <a:gd name="connsiteX2" fmla="*/ 5414564 w 5414564"/>
              <a:gd name="connsiteY2" fmla="*/ 0 h 239898"/>
              <a:gd name="connsiteX3" fmla="*/ 5350958 w 5414564"/>
              <a:gd name="connsiteY3" fmla="*/ 239898 h 239898"/>
              <a:gd name="connsiteX4" fmla="*/ 0 w 5414564"/>
              <a:gd name="connsiteY4" fmla="*/ 239898 h 239898"/>
              <a:gd name="connsiteX0" fmla="*/ 10372 w 5424936"/>
              <a:gd name="connsiteY0" fmla="*/ 239898 h 239898"/>
              <a:gd name="connsiteX1" fmla="*/ 0 w 5424936"/>
              <a:gd name="connsiteY1" fmla="*/ 7605 h 239898"/>
              <a:gd name="connsiteX2" fmla="*/ 5424936 w 5424936"/>
              <a:gd name="connsiteY2" fmla="*/ 0 h 239898"/>
              <a:gd name="connsiteX3" fmla="*/ 5361330 w 5424936"/>
              <a:gd name="connsiteY3" fmla="*/ 239898 h 239898"/>
              <a:gd name="connsiteX4" fmla="*/ 10372 w 5424936"/>
              <a:gd name="connsiteY4" fmla="*/ 239898 h 239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936" h="239898">
                <a:moveTo>
                  <a:pt x="10372" y="239898"/>
                </a:moveTo>
                <a:lnTo>
                  <a:pt x="0" y="7605"/>
                </a:lnTo>
                <a:lnTo>
                  <a:pt x="5424936" y="0"/>
                </a:lnTo>
                <a:lnTo>
                  <a:pt x="5361330" y="239898"/>
                </a:lnTo>
                <a:lnTo>
                  <a:pt x="10372" y="239898"/>
                </a:lnTo>
                <a:close/>
              </a:path>
            </a:pathLst>
          </a:custGeom>
          <a:solidFill>
            <a:schemeClr val="accent5"/>
          </a:solidFill>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dirty="0">
              <a:solidFill>
                <a:prstClr val="white"/>
              </a:solidFill>
            </a:endParaRPr>
          </a:p>
        </p:txBody>
      </p:sp>
      <p:sp>
        <p:nvSpPr>
          <p:cNvPr id="4" name="Title 1"/>
          <p:cNvSpPr>
            <a:spLocks noGrp="1"/>
          </p:cNvSpPr>
          <p:nvPr>
            <p:ph type="ctrTitle"/>
          </p:nvPr>
        </p:nvSpPr>
        <p:spPr>
          <a:xfrm>
            <a:off x="584201" y="614107"/>
            <a:ext cx="10369232" cy="1099549"/>
          </a:xfrm>
          <a:prstGeom prst="rect">
            <a:avLst/>
          </a:prstGeom>
        </p:spPr>
        <p:txBody>
          <a:bodyPr lIns="0" tIns="0" rIns="0" bIns="0" anchor="t" anchorCtr="0"/>
          <a:lstStyle>
            <a:lvl1pPr algn="l">
              <a:lnSpc>
                <a:spcPts val="4000"/>
              </a:lnSpc>
              <a:spcBef>
                <a:spcPts val="0"/>
              </a:spcBef>
              <a:defRPr sz="4000" b="1" i="0" cap="all">
                <a:solidFill>
                  <a:srgbClr val="007B32"/>
                </a:solidFill>
                <a:latin typeface="Arial Narrow"/>
                <a:cs typeface="Arial Narrow"/>
              </a:defRPr>
            </a:lvl1pPr>
          </a:lstStyle>
          <a:p>
            <a:r>
              <a:rPr lang="en-US" smtClean="0"/>
              <a:t>Click to edit Master title style</a:t>
            </a:r>
            <a:endParaRPr lang="en-US" dirty="0"/>
          </a:p>
        </p:txBody>
      </p:sp>
      <p:sp>
        <p:nvSpPr>
          <p:cNvPr id="6" name="Subtitle 2"/>
          <p:cNvSpPr>
            <a:spLocks noGrp="1"/>
          </p:cNvSpPr>
          <p:nvPr>
            <p:ph type="subTitle" idx="1"/>
          </p:nvPr>
        </p:nvSpPr>
        <p:spPr>
          <a:xfrm>
            <a:off x="584211" y="1807040"/>
            <a:ext cx="8351495" cy="949288"/>
          </a:xfrm>
          <a:prstGeom prst="rect">
            <a:avLst/>
          </a:prstGeom>
        </p:spPr>
        <p:txBody>
          <a:bodyPr/>
          <a:lstStyle>
            <a:lvl1pPr marL="0" indent="0" algn="l">
              <a:lnSpc>
                <a:spcPts val="2500"/>
              </a:lnSpc>
              <a:spcBef>
                <a:spcPts val="0"/>
              </a:spcBef>
              <a:buNone/>
              <a:defRPr sz="2500" b="1" i="0" cap="all">
                <a:solidFill>
                  <a:srgbClr val="525759"/>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Slide Number Placeholder 1"/>
          <p:cNvSpPr>
            <a:spLocks noGrp="1"/>
          </p:cNvSpPr>
          <p:nvPr>
            <p:ph type="sldNum" sz="quarter" idx="10"/>
          </p:nvPr>
        </p:nvSpPr>
        <p:spPr/>
        <p:txBody>
          <a:bodyPr/>
          <a:lstStyle>
            <a:lvl1pPr>
              <a:defRPr/>
            </a:lvl1pPr>
          </a:lstStyle>
          <a:p>
            <a:pPr>
              <a:defRPr/>
            </a:pPr>
            <a:fld id="{443BA11E-23CC-433C-9E45-F840880024FE}" type="slidenum">
              <a:rPr lang="en-GB" altLang="en-US"/>
              <a:pPr>
                <a:defRPr/>
              </a:pPr>
              <a:t>‹#›</a:t>
            </a:fld>
            <a:endParaRPr lang="en-GB" altLang="en-US" dirty="0"/>
          </a:p>
        </p:txBody>
      </p:sp>
    </p:spTree>
    <p:extLst>
      <p:ext uri="{BB962C8B-B14F-4D97-AF65-F5344CB8AC3E}">
        <p14:creationId xmlns:p14="http://schemas.microsoft.com/office/powerpoint/2010/main" val="3643453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Divider/Feature, blue">
    <p:spTree>
      <p:nvGrpSpPr>
        <p:cNvPr id="1" name=""/>
        <p:cNvGrpSpPr/>
        <p:nvPr/>
      </p:nvGrpSpPr>
      <p:grpSpPr>
        <a:xfrm>
          <a:off x="0" y="0"/>
          <a:ext cx="0" cy="0"/>
          <a:chOff x="0" y="0"/>
          <a:chExt cx="0" cy="0"/>
        </a:xfrm>
      </p:grpSpPr>
      <p:pic>
        <p:nvPicPr>
          <p:cNvPr id="3" name="Picture 9" descr="BASE_New_4.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9"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1"/>
          <p:cNvSpPr txBox="1">
            <a:spLocks/>
          </p:cNvSpPr>
          <p:nvPr/>
        </p:nvSpPr>
        <p:spPr>
          <a:xfrm>
            <a:off x="609611" y="6227763"/>
            <a:ext cx="334433" cy="201612"/>
          </a:xfrm>
          <a:prstGeom prst="rect">
            <a:avLst/>
          </a:prstGeom>
        </p:spPr>
        <p:txBody>
          <a:bodyPr lIns="0" tIns="0" rIns="0" bIns="0" anchor="ctr"/>
          <a:lstStyle>
            <a:lvl1pPr eaLnBrk="0" hangingPunct="0">
              <a:defRPr sz="2400">
                <a:solidFill>
                  <a:schemeClr val="tx1"/>
                </a:solidFill>
                <a:latin typeface="Arial" pitchFamily="34" charset="0"/>
                <a:ea typeface="MS PGothic" charset="0"/>
                <a:cs typeface="MS PGothic" charset="0"/>
              </a:defRPr>
            </a:lvl1pPr>
            <a:lvl2pPr marL="742950" indent="-285750" eaLnBrk="0" hangingPunct="0">
              <a:defRPr sz="2400">
                <a:solidFill>
                  <a:schemeClr val="tx1"/>
                </a:solidFill>
                <a:latin typeface="Arial" pitchFamily="34" charset="0"/>
                <a:ea typeface="MS PGothic" charset="0"/>
                <a:cs typeface="MS PGothic" charset="0"/>
              </a:defRPr>
            </a:lvl2pPr>
            <a:lvl3pPr marL="1143000" indent="-228600" eaLnBrk="0" hangingPunct="0">
              <a:defRPr sz="2400">
                <a:solidFill>
                  <a:schemeClr val="tx1"/>
                </a:solidFill>
                <a:latin typeface="Arial" pitchFamily="34" charset="0"/>
                <a:ea typeface="MS PGothic" charset="0"/>
                <a:cs typeface="MS PGothic" charset="0"/>
              </a:defRPr>
            </a:lvl3pPr>
            <a:lvl4pPr marL="1600200" indent="-228600" eaLnBrk="0" hangingPunct="0">
              <a:defRPr sz="2400">
                <a:solidFill>
                  <a:schemeClr val="tx1"/>
                </a:solidFill>
                <a:latin typeface="Arial" pitchFamily="34" charset="0"/>
                <a:ea typeface="MS PGothic" charset="0"/>
                <a:cs typeface="MS PGothic" charset="0"/>
              </a:defRPr>
            </a:lvl4pPr>
            <a:lvl5pPr marL="2057400" indent="-228600" eaLnBrk="0" hangingPunct="0">
              <a:defRPr sz="2400">
                <a:solidFill>
                  <a:schemeClr val="tx1"/>
                </a:solidFill>
                <a:latin typeface="Arial" pitchFamily="34" charset="0"/>
                <a:ea typeface="MS PGothic" charset="0"/>
                <a:cs typeface="MS PGothic" charset="0"/>
              </a:defRPr>
            </a:lvl5pPr>
            <a:lvl6pPr marL="2514600" indent="-228600" defTabSz="457200" eaLnBrk="0" fontAlgn="base" hangingPunct="0">
              <a:spcBef>
                <a:spcPct val="0"/>
              </a:spcBef>
              <a:spcAft>
                <a:spcPct val="0"/>
              </a:spcAft>
              <a:defRPr sz="2400">
                <a:solidFill>
                  <a:schemeClr val="tx1"/>
                </a:solidFill>
                <a:latin typeface="Arial" pitchFamily="34" charset="0"/>
                <a:ea typeface="MS PGothic" charset="0"/>
                <a:cs typeface="MS PGothic" charset="0"/>
              </a:defRPr>
            </a:lvl6pPr>
            <a:lvl7pPr marL="2971800" indent="-228600" defTabSz="457200" eaLnBrk="0" fontAlgn="base" hangingPunct="0">
              <a:spcBef>
                <a:spcPct val="0"/>
              </a:spcBef>
              <a:spcAft>
                <a:spcPct val="0"/>
              </a:spcAft>
              <a:defRPr sz="2400">
                <a:solidFill>
                  <a:schemeClr val="tx1"/>
                </a:solidFill>
                <a:latin typeface="Arial" pitchFamily="34" charset="0"/>
                <a:ea typeface="MS PGothic" charset="0"/>
                <a:cs typeface="MS PGothic" charset="0"/>
              </a:defRPr>
            </a:lvl7pPr>
            <a:lvl8pPr marL="3429000" indent="-228600" defTabSz="457200" eaLnBrk="0" fontAlgn="base" hangingPunct="0">
              <a:spcBef>
                <a:spcPct val="0"/>
              </a:spcBef>
              <a:spcAft>
                <a:spcPct val="0"/>
              </a:spcAft>
              <a:defRPr sz="2400">
                <a:solidFill>
                  <a:schemeClr val="tx1"/>
                </a:solidFill>
                <a:latin typeface="Arial" pitchFamily="34" charset="0"/>
                <a:ea typeface="MS PGothic" charset="0"/>
                <a:cs typeface="MS PGothic" charset="0"/>
              </a:defRPr>
            </a:lvl8pPr>
            <a:lvl9pPr marL="3886200" indent="-228600" defTabSz="457200" eaLnBrk="0" fontAlgn="base" hangingPunct="0">
              <a:spcBef>
                <a:spcPct val="0"/>
              </a:spcBef>
              <a:spcAft>
                <a:spcPct val="0"/>
              </a:spcAft>
              <a:defRPr sz="2400">
                <a:solidFill>
                  <a:schemeClr val="tx1"/>
                </a:solidFill>
                <a:latin typeface="Arial" pitchFamily="34" charset="0"/>
                <a:ea typeface="MS PGothic" charset="0"/>
                <a:cs typeface="MS PGothic" charset="0"/>
              </a:defRPr>
            </a:lvl9pPr>
          </a:lstStyle>
          <a:p>
            <a:pPr defTabSz="457200" eaLnBrk="1" fontAlgn="base" hangingPunct="1">
              <a:spcBef>
                <a:spcPct val="0"/>
              </a:spcBef>
              <a:spcAft>
                <a:spcPct val="0"/>
              </a:spcAft>
              <a:defRPr/>
            </a:pPr>
            <a:fld id="{FE48A54F-9C95-43F2-9BCF-0F58943C774D}" type="slidenum">
              <a:rPr lang="en-GB" altLang="en-US" sz="1000" b="1" smtClean="0">
                <a:solidFill>
                  <a:prstClr val="white"/>
                </a:solidFill>
              </a:rPr>
              <a:pPr defTabSz="457200" eaLnBrk="1" fontAlgn="base" hangingPunct="1">
                <a:spcBef>
                  <a:spcPct val="0"/>
                </a:spcBef>
                <a:spcAft>
                  <a:spcPct val="0"/>
                </a:spcAft>
                <a:defRPr/>
              </a:pPr>
              <a:t>‹#›</a:t>
            </a:fld>
            <a:endParaRPr lang="en-GB" altLang="en-US" sz="1000" b="1" dirty="0" smtClean="0">
              <a:solidFill>
                <a:prstClr val="white"/>
              </a:solidFill>
            </a:endParaRPr>
          </a:p>
        </p:txBody>
      </p:sp>
      <p:pic>
        <p:nvPicPr>
          <p:cNvPr id="6" name="Picture 10" descr="Castrol_logo_with_whitestrap_cmyk.eps"/>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12000" y="6200792"/>
            <a:ext cx="4506384"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a:spLocks noGrp="1"/>
          </p:cNvSpPr>
          <p:nvPr>
            <p:ph type="ctrTitle"/>
          </p:nvPr>
        </p:nvSpPr>
        <p:spPr>
          <a:xfrm>
            <a:off x="584201" y="0"/>
            <a:ext cx="11416688" cy="5810106"/>
          </a:xfrm>
          <a:prstGeom prst="rect">
            <a:avLst/>
          </a:prstGeom>
        </p:spPr>
        <p:txBody>
          <a:bodyPr lIns="0" tIns="0" rIns="0" bIns="0" anchor="ctr" anchorCtr="0"/>
          <a:lstStyle>
            <a:lvl1pPr algn="l">
              <a:spcBef>
                <a:spcPts val="0"/>
              </a:spcBef>
              <a:defRPr sz="2500" b="1" i="0" cap="all" baseline="0">
                <a:solidFill>
                  <a:schemeClr val="bg1"/>
                </a:solidFill>
                <a:latin typeface="Arial Narrow"/>
                <a:cs typeface="Arial Narrow"/>
              </a:defRPr>
            </a:lvl1pPr>
          </a:lstStyle>
          <a:p>
            <a:r>
              <a:rPr lang="en-US" smtClean="0"/>
              <a:t>Click to edit Master title style</a:t>
            </a:r>
            <a:endParaRPr lang="en-US" dirty="0"/>
          </a:p>
        </p:txBody>
      </p:sp>
    </p:spTree>
    <p:extLst>
      <p:ext uri="{BB962C8B-B14F-4D97-AF65-F5344CB8AC3E}">
        <p14:creationId xmlns:p14="http://schemas.microsoft.com/office/powerpoint/2010/main" val="1752154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Divider/Feature, grey">
    <p:spTree>
      <p:nvGrpSpPr>
        <p:cNvPr id="1" name=""/>
        <p:cNvGrpSpPr/>
        <p:nvPr/>
      </p:nvGrpSpPr>
      <p:grpSpPr>
        <a:xfrm>
          <a:off x="0" y="0"/>
          <a:ext cx="0" cy="0"/>
          <a:chOff x="0" y="0"/>
          <a:chExt cx="0" cy="0"/>
        </a:xfrm>
      </p:grpSpPr>
      <p:pic>
        <p:nvPicPr>
          <p:cNvPr id="3" name="Picture 9" descr="BASE_New_5.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9"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9" descr="Castrol_logo_with_greystrap_cmyk.eps"/>
          <p:cNvSpPr>
            <a:spLocks noChangeAspect="1"/>
          </p:cNvSpPr>
          <p:nvPr/>
        </p:nvSpPr>
        <p:spPr bwMode="auto">
          <a:xfrm>
            <a:off x="7118362" y="6199188"/>
            <a:ext cx="4500033"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fontAlgn="base">
              <a:spcBef>
                <a:spcPct val="0"/>
              </a:spcBef>
              <a:spcAft>
                <a:spcPct val="0"/>
              </a:spcAft>
            </a:pPr>
            <a:endParaRPr lang="en-US" sz="2400" dirty="0">
              <a:solidFill>
                <a:prstClr val="black"/>
              </a:solidFill>
              <a:ea typeface="MS PGothic" pitchFamily="34" charset="-128"/>
            </a:endParaRPr>
          </a:p>
        </p:txBody>
      </p:sp>
      <p:sp>
        <p:nvSpPr>
          <p:cNvPr id="4" name="Title 1"/>
          <p:cNvSpPr>
            <a:spLocks noGrp="1"/>
          </p:cNvSpPr>
          <p:nvPr>
            <p:ph type="ctrTitle"/>
          </p:nvPr>
        </p:nvSpPr>
        <p:spPr>
          <a:xfrm>
            <a:off x="584201" y="0"/>
            <a:ext cx="11416688" cy="5810106"/>
          </a:xfrm>
          <a:prstGeom prst="rect">
            <a:avLst/>
          </a:prstGeom>
        </p:spPr>
        <p:txBody>
          <a:bodyPr lIns="0" tIns="0" rIns="0" bIns="0" anchor="ctr" anchorCtr="0"/>
          <a:lstStyle>
            <a:lvl1pPr algn="l">
              <a:spcBef>
                <a:spcPts val="0"/>
              </a:spcBef>
              <a:defRPr sz="2500" b="1" i="0" cap="all" baseline="0">
                <a:solidFill>
                  <a:srgbClr val="007B32"/>
                </a:solidFill>
                <a:latin typeface="Arial Narrow"/>
                <a:cs typeface="Arial Narrow"/>
              </a:defRPr>
            </a:lvl1pPr>
          </a:lstStyle>
          <a:p>
            <a:r>
              <a:rPr lang="en-US" smtClean="0"/>
              <a:t>Click to edit Master title style</a:t>
            </a:r>
            <a:endParaRPr lang="en-US" dirty="0"/>
          </a:p>
        </p:txBody>
      </p:sp>
      <p:sp>
        <p:nvSpPr>
          <p:cNvPr id="6" name="Slide Number Placeholder 1"/>
          <p:cNvSpPr>
            <a:spLocks noGrp="1"/>
          </p:cNvSpPr>
          <p:nvPr>
            <p:ph type="sldNum" sz="quarter" idx="10"/>
          </p:nvPr>
        </p:nvSpPr>
        <p:spPr/>
        <p:txBody>
          <a:bodyPr/>
          <a:lstStyle>
            <a:lvl1pPr>
              <a:defRPr/>
            </a:lvl1pPr>
          </a:lstStyle>
          <a:p>
            <a:pPr>
              <a:defRPr/>
            </a:pPr>
            <a:fld id="{E57AFFC7-AE29-42A3-89BC-C1810EF7A428}" type="slidenum">
              <a:rPr lang="en-GB" altLang="en-US"/>
              <a:pPr>
                <a:defRPr/>
              </a:pPr>
              <a:t>‹#›</a:t>
            </a:fld>
            <a:endParaRPr lang="en-GB" altLang="en-US" dirty="0"/>
          </a:p>
        </p:txBody>
      </p:sp>
    </p:spTree>
    <p:extLst>
      <p:ext uri="{BB962C8B-B14F-4D97-AF65-F5344CB8AC3E}">
        <p14:creationId xmlns:p14="http://schemas.microsoft.com/office/powerpoint/2010/main" val="40679444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tandard Slide">
    <p:spTree>
      <p:nvGrpSpPr>
        <p:cNvPr id="1" name=""/>
        <p:cNvGrpSpPr/>
        <p:nvPr/>
      </p:nvGrpSpPr>
      <p:grpSpPr>
        <a:xfrm>
          <a:off x="0" y="0"/>
          <a:ext cx="0" cy="0"/>
          <a:chOff x="0" y="0"/>
          <a:chExt cx="0" cy="0"/>
        </a:xfrm>
      </p:grpSpPr>
      <p:pic>
        <p:nvPicPr>
          <p:cNvPr id="4" name="Picture 9"/>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5743" y="1060450"/>
            <a:ext cx="11040533" cy="3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5743" y="1060450"/>
            <a:ext cx="11040533" cy="3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rapezoid 1"/>
          <p:cNvSpPr/>
          <p:nvPr/>
        </p:nvSpPr>
        <p:spPr>
          <a:xfrm>
            <a:off x="-21167" y="0"/>
            <a:ext cx="7145867" cy="215900"/>
          </a:xfrm>
          <a:custGeom>
            <a:avLst/>
            <a:gdLst>
              <a:gd name="connsiteX0" fmla="*/ 0 w 5350958"/>
              <a:gd name="connsiteY0" fmla="*/ 232293 h 232293"/>
              <a:gd name="connsiteX1" fmla="*/ 58073 w 5350958"/>
              <a:gd name="connsiteY1" fmla="*/ 0 h 232293"/>
              <a:gd name="connsiteX2" fmla="*/ 5292885 w 5350958"/>
              <a:gd name="connsiteY2" fmla="*/ 0 h 232293"/>
              <a:gd name="connsiteX3" fmla="*/ 5350958 w 5350958"/>
              <a:gd name="connsiteY3" fmla="*/ 232293 h 232293"/>
              <a:gd name="connsiteX4" fmla="*/ 0 w 5350958"/>
              <a:gd name="connsiteY4" fmla="*/ 232293 h 232293"/>
              <a:gd name="connsiteX0" fmla="*/ 0 w 5414564"/>
              <a:gd name="connsiteY0" fmla="*/ 239898 h 239898"/>
              <a:gd name="connsiteX1" fmla="*/ 58073 w 5414564"/>
              <a:gd name="connsiteY1" fmla="*/ 7605 h 239898"/>
              <a:gd name="connsiteX2" fmla="*/ 5414564 w 5414564"/>
              <a:gd name="connsiteY2" fmla="*/ 0 h 239898"/>
              <a:gd name="connsiteX3" fmla="*/ 5350958 w 5414564"/>
              <a:gd name="connsiteY3" fmla="*/ 239898 h 239898"/>
              <a:gd name="connsiteX4" fmla="*/ 0 w 5414564"/>
              <a:gd name="connsiteY4" fmla="*/ 239898 h 239898"/>
              <a:gd name="connsiteX0" fmla="*/ 10372 w 5424936"/>
              <a:gd name="connsiteY0" fmla="*/ 239898 h 239898"/>
              <a:gd name="connsiteX1" fmla="*/ 0 w 5424936"/>
              <a:gd name="connsiteY1" fmla="*/ 7605 h 239898"/>
              <a:gd name="connsiteX2" fmla="*/ 5424936 w 5424936"/>
              <a:gd name="connsiteY2" fmla="*/ 0 h 239898"/>
              <a:gd name="connsiteX3" fmla="*/ 5361330 w 5424936"/>
              <a:gd name="connsiteY3" fmla="*/ 239898 h 239898"/>
              <a:gd name="connsiteX4" fmla="*/ 10372 w 5424936"/>
              <a:gd name="connsiteY4" fmla="*/ 239898 h 239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936" h="239898">
                <a:moveTo>
                  <a:pt x="10372" y="239898"/>
                </a:moveTo>
                <a:lnTo>
                  <a:pt x="0" y="7605"/>
                </a:lnTo>
                <a:lnTo>
                  <a:pt x="5424936" y="0"/>
                </a:lnTo>
                <a:lnTo>
                  <a:pt x="5361330" y="239898"/>
                </a:lnTo>
                <a:lnTo>
                  <a:pt x="10372" y="239898"/>
                </a:lnTo>
                <a:close/>
              </a:path>
            </a:pathLst>
          </a:custGeom>
          <a:solidFill>
            <a:schemeClr val="accent5"/>
          </a:solidFill>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dirty="0">
              <a:solidFill>
                <a:prstClr val="white"/>
              </a:solidFill>
            </a:endParaRPr>
          </a:p>
        </p:txBody>
      </p:sp>
      <p:sp>
        <p:nvSpPr>
          <p:cNvPr id="2" name="Title 1"/>
          <p:cNvSpPr>
            <a:spLocks noGrp="1"/>
          </p:cNvSpPr>
          <p:nvPr>
            <p:ph type="ctrTitle"/>
          </p:nvPr>
        </p:nvSpPr>
        <p:spPr>
          <a:xfrm>
            <a:off x="584201" y="417791"/>
            <a:ext cx="11032064" cy="626591"/>
          </a:xfrm>
          <a:prstGeom prst="rect">
            <a:avLst/>
          </a:prstGeom>
          <a:noFill/>
        </p:spPr>
        <p:txBody>
          <a:bodyPr lIns="0" tIns="0" rIns="0" bIns="0" anchor="t" anchorCtr="0"/>
          <a:lstStyle>
            <a:lvl1pPr algn="l">
              <a:lnSpc>
                <a:spcPts val="2300"/>
              </a:lnSpc>
              <a:spcBef>
                <a:spcPts val="0"/>
              </a:spcBef>
              <a:defRPr sz="2500" b="1" i="0" cap="all">
                <a:solidFill>
                  <a:srgbClr val="007B32"/>
                </a:solidFill>
                <a:latin typeface="Arial Narrow"/>
                <a:cs typeface="Arial Narrow"/>
              </a:defRPr>
            </a:lvl1pPr>
          </a:lstStyle>
          <a:p>
            <a:r>
              <a:rPr lang="en-US" smtClean="0"/>
              <a:t>Click to edit Master title style</a:t>
            </a:r>
            <a:endParaRPr lang="en-US" dirty="0"/>
          </a:p>
        </p:txBody>
      </p:sp>
      <p:sp>
        <p:nvSpPr>
          <p:cNvPr id="11" name="Text Placeholder 2"/>
          <p:cNvSpPr>
            <a:spLocks noGrp="1"/>
          </p:cNvSpPr>
          <p:nvPr>
            <p:ph type="body" sz="quarter" idx="15"/>
          </p:nvPr>
        </p:nvSpPr>
        <p:spPr>
          <a:xfrm>
            <a:off x="584211" y="1373188"/>
            <a:ext cx="11032065" cy="46545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1"/>
          <p:cNvSpPr>
            <a:spLocks noGrp="1"/>
          </p:cNvSpPr>
          <p:nvPr>
            <p:ph type="sldNum" sz="quarter" idx="16"/>
          </p:nvPr>
        </p:nvSpPr>
        <p:spPr>
          <a:xfrm>
            <a:off x="571512" y="6237288"/>
            <a:ext cx="334433" cy="201612"/>
          </a:xfrm>
        </p:spPr>
        <p:txBody>
          <a:bodyPr/>
          <a:lstStyle>
            <a:lvl1pPr>
              <a:defRPr/>
            </a:lvl1pPr>
          </a:lstStyle>
          <a:p>
            <a:pPr>
              <a:defRPr/>
            </a:pPr>
            <a:fld id="{A9E127A4-E29B-4462-822A-E64651181591}" type="slidenum">
              <a:rPr lang="en-GB" altLang="en-US"/>
              <a:pPr>
                <a:defRPr/>
              </a:pPr>
              <a:t>‹#›</a:t>
            </a:fld>
            <a:endParaRPr lang="en-GB" altLang="en-US" dirty="0"/>
          </a:p>
        </p:txBody>
      </p:sp>
    </p:spTree>
    <p:extLst>
      <p:ext uri="{BB962C8B-B14F-4D97-AF65-F5344CB8AC3E}">
        <p14:creationId xmlns:p14="http://schemas.microsoft.com/office/powerpoint/2010/main" val="4672687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ulletpoint Slide">
    <p:spTree>
      <p:nvGrpSpPr>
        <p:cNvPr id="1" name=""/>
        <p:cNvGrpSpPr/>
        <p:nvPr/>
      </p:nvGrpSpPr>
      <p:grpSpPr>
        <a:xfrm>
          <a:off x="0" y="0"/>
          <a:ext cx="0" cy="0"/>
          <a:chOff x="0" y="0"/>
          <a:chExt cx="0" cy="0"/>
        </a:xfrm>
      </p:grpSpPr>
      <p:pic>
        <p:nvPicPr>
          <p:cNvPr id="4" name="Picture 9"/>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5743" y="1060450"/>
            <a:ext cx="11040533" cy="3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5743" y="1060450"/>
            <a:ext cx="11040533" cy="3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rapezoid 1"/>
          <p:cNvSpPr/>
          <p:nvPr/>
        </p:nvSpPr>
        <p:spPr>
          <a:xfrm>
            <a:off x="-21167" y="0"/>
            <a:ext cx="7145867" cy="215900"/>
          </a:xfrm>
          <a:custGeom>
            <a:avLst/>
            <a:gdLst>
              <a:gd name="connsiteX0" fmla="*/ 0 w 5350958"/>
              <a:gd name="connsiteY0" fmla="*/ 232293 h 232293"/>
              <a:gd name="connsiteX1" fmla="*/ 58073 w 5350958"/>
              <a:gd name="connsiteY1" fmla="*/ 0 h 232293"/>
              <a:gd name="connsiteX2" fmla="*/ 5292885 w 5350958"/>
              <a:gd name="connsiteY2" fmla="*/ 0 h 232293"/>
              <a:gd name="connsiteX3" fmla="*/ 5350958 w 5350958"/>
              <a:gd name="connsiteY3" fmla="*/ 232293 h 232293"/>
              <a:gd name="connsiteX4" fmla="*/ 0 w 5350958"/>
              <a:gd name="connsiteY4" fmla="*/ 232293 h 232293"/>
              <a:gd name="connsiteX0" fmla="*/ 0 w 5414564"/>
              <a:gd name="connsiteY0" fmla="*/ 239898 h 239898"/>
              <a:gd name="connsiteX1" fmla="*/ 58073 w 5414564"/>
              <a:gd name="connsiteY1" fmla="*/ 7605 h 239898"/>
              <a:gd name="connsiteX2" fmla="*/ 5414564 w 5414564"/>
              <a:gd name="connsiteY2" fmla="*/ 0 h 239898"/>
              <a:gd name="connsiteX3" fmla="*/ 5350958 w 5414564"/>
              <a:gd name="connsiteY3" fmla="*/ 239898 h 239898"/>
              <a:gd name="connsiteX4" fmla="*/ 0 w 5414564"/>
              <a:gd name="connsiteY4" fmla="*/ 239898 h 239898"/>
              <a:gd name="connsiteX0" fmla="*/ 10372 w 5424936"/>
              <a:gd name="connsiteY0" fmla="*/ 239898 h 239898"/>
              <a:gd name="connsiteX1" fmla="*/ 0 w 5424936"/>
              <a:gd name="connsiteY1" fmla="*/ 7605 h 239898"/>
              <a:gd name="connsiteX2" fmla="*/ 5424936 w 5424936"/>
              <a:gd name="connsiteY2" fmla="*/ 0 h 239898"/>
              <a:gd name="connsiteX3" fmla="*/ 5361330 w 5424936"/>
              <a:gd name="connsiteY3" fmla="*/ 239898 h 239898"/>
              <a:gd name="connsiteX4" fmla="*/ 10372 w 5424936"/>
              <a:gd name="connsiteY4" fmla="*/ 239898 h 239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936" h="239898">
                <a:moveTo>
                  <a:pt x="10372" y="239898"/>
                </a:moveTo>
                <a:lnTo>
                  <a:pt x="0" y="7605"/>
                </a:lnTo>
                <a:lnTo>
                  <a:pt x="5424936" y="0"/>
                </a:lnTo>
                <a:lnTo>
                  <a:pt x="5361330" y="239898"/>
                </a:lnTo>
                <a:lnTo>
                  <a:pt x="10372" y="239898"/>
                </a:lnTo>
                <a:close/>
              </a:path>
            </a:pathLst>
          </a:custGeom>
          <a:solidFill>
            <a:schemeClr val="accent5"/>
          </a:solidFill>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dirty="0">
              <a:solidFill>
                <a:prstClr val="white"/>
              </a:solidFill>
            </a:endParaRPr>
          </a:p>
        </p:txBody>
      </p:sp>
      <p:sp>
        <p:nvSpPr>
          <p:cNvPr id="3" name="Text Placeholder 2"/>
          <p:cNvSpPr>
            <a:spLocks noGrp="1"/>
          </p:cNvSpPr>
          <p:nvPr>
            <p:ph type="body" sz="quarter" idx="15"/>
          </p:nvPr>
        </p:nvSpPr>
        <p:spPr>
          <a:xfrm>
            <a:off x="584211" y="1373188"/>
            <a:ext cx="11032065" cy="46545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1"/>
          <p:cNvSpPr>
            <a:spLocks noGrp="1"/>
          </p:cNvSpPr>
          <p:nvPr>
            <p:ph type="ctrTitle"/>
          </p:nvPr>
        </p:nvSpPr>
        <p:spPr>
          <a:xfrm>
            <a:off x="584201" y="417791"/>
            <a:ext cx="11032064" cy="626591"/>
          </a:xfrm>
          <a:prstGeom prst="rect">
            <a:avLst/>
          </a:prstGeom>
          <a:noFill/>
        </p:spPr>
        <p:txBody>
          <a:bodyPr lIns="0" tIns="0" rIns="0" bIns="0" anchor="t" anchorCtr="0"/>
          <a:lstStyle>
            <a:lvl1pPr algn="l">
              <a:lnSpc>
                <a:spcPts val="2300"/>
              </a:lnSpc>
              <a:spcBef>
                <a:spcPts val="0"/>
              </a:spcBef>
              <a:defRPr sz="2500" b="1" i="0" cap="all">
                <a:solidFill>
                  <a:srgbClr val="007B32"/>
                </a:solidFill>
                <a:latin typeface="Arial Narrow"/>
                <a:cs typeface="Arial Narrow"/>
              </a:defRPr>
            </a:lvl1pPr>
          </a:lstStyle>
          <a:p>
            <a:r>
              <a:rPr lang="en-US" smtClean="0"/>
              <a:t>Click to edit Master title style</a:t>
            </a:r>
            <a:endParaRPr lang="en-US" dirty="0"/>
          </a:p>
        </p:txBody>
      </p:sp>
      <p:sp>
        <p:nvSpPr>
          <p:cNvPr id="7" name="Slide Number Placeholder 1"/>
          <p:cNvSpPr>
            <a:spLocks noGrp="1"/>
          </p:cNvSpPr>
          <p:nvPr>
            <p:ph type="sldNum" sz="quarter" idx="16"/>
          </p:nvPr>
        </p:nvSpPr>
        <p:spPr>
          <a:xfrm>
            <a:off x="571512" y="6237288"/>
            <a:ext cx="334433" cy="201612"/>
          </a:xfrm>
        </p:spPr>
        <p:txBody>
          <a:bodyPr/>
          <a:lstStyle>
            <a:lvl1pPr>
              <a:defRPr/>
            </a:lvl1pPr>
          </a:lstStyle>
          <a:p>
            <a:pPr>
              <a:defRPr/>
            </a:pPr>
            <a:fld id="{5E447138-CB72-4320-B166-0B05E71C2FA0}" type="slidenum">
              <a:rPr lang="en-GB" altLang="en-US"/>
              <a:pPr>
                <a:defRPr/>
              </a:pPr>
              <a:t>‹#›</a:t>
            </a:fld>
            <a:endParaRPr lang="en-GB" altLang="en-US" dirty="0"/>
          </a:p>
        </p:txBody>
      </p:sp>
    </p:spTree>
    <p:extLst>
      <p:ext uri="{BB962C8B-B14F-4D97-AF65-F5344CB8AC3E}">
        <p14:creationId xmlns:p14="http://schemas.microsoft.com/office/powerpoint/2010/main" val="26753648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5" name="Picture 9"/>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5743" y="1060450"/>
            <a:ext cx="11040533" cy="3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5743" y="1060450"/>
            <a:ext cx="11040533" cy="3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rapezoid 1"/>
          <p:cNvSpPr/>
          <p:nvPr/>
        </p:nvSpPr>
        <p:spPr>
          <a:xfrm>
            <a:off x="-21167" y="0"/>
            <a:ext cx="7145867" cy="215900"/>
          </a:xfrm>
          <a:custGeom>
            <a:avLst/>
            <a:gdLst>
              <a:gd name="connsiteX0" fmla="*/ 0 w 5350958"/>
              <a:gd name="connsiteY0" fmla="*/ 232293 h 232293"/>
              <a:gd name="connsiteX1" fmla="*/ 58073 w 5350958"/>
              <a:gd name="connsiteY1" fmla="*/ 0 h 232293"/>
              <a:gd name="connsiteX2" fmla="*/ 5292885 w 5350958"/>
              <a:gd name="connsiteY2" fmla="*/ 0 h 232293"/>
              <a:gd name="connsiteX3" fmla="*/ 5350958 w 5350958"/>
              <a:gd name="connsiteY3" fmla="*/ 232293 h 232293"/>
              <a:gd name="connsiteX4" fmla="*/ 0 w 5350958"/>
              <a:gd name="connsiteY4" fmla="*/ 232293 h 232293"/>
              <a:gd name="connsiteX0" fmla="*/ 0 w 5414564"/>
              <a:gd name="connsiteY0" fmla="*/ 239898 h 239898"/>
              <a:gd name="connsiteX1" fmla="*/ 58073 w 5414564"/>
              <a:gd name="connsiteY1" fmla="*/ 7605 h 239898"/>
              <a:gd name="connsiteX2" fmla="*/ 5414564 w 5414564"/>
              <a:gd name="connsiteY2" fmla="*/ 0 h 239898"/>
              <a:gd name="connsiteX3" fmla="*/ 5350958 w 5414564"/>
              <a:gd name="connsiteY3" fmla="*/ 239898 h 239898"/>
              <a:gd name="connsiteX4" fmla="*/ 0 w 5414564"/>
              <a:gd name="connsiteY4" fmla="*/ 239898 h 239898"/>
              <a:gd name="connsiteX0" fmla="*/ 10372 w 5424936"/>
              <a:gd name="connsiteY0" fmla="*/ 239898 h 239898"/>
              <a:gd name="connsiteX1" fmla="*/ 0 w 5424936"/>
              <a:gd name="connsiteY1" fmla="*/ 7605 h 239898"/>
              <a:gd name="connsiteX2" fmla="*/ 5424936 w 5424936"/>
              <a:gd name="connsiteY2" fmla="*/ 0 h 239898"/>
              <a:gd name="connsiteX3" fmla="*/ 5361330 w 5424936"/>
              <a:gd name="connsiteY3" fmla="*/ 239898 h 239898"/>
              <a:gd name="connsiteX4" fmla="*/ 10372 w 5424936"/>
              <a:gd name="connsiteY4" fmla="*/ 239898 h 239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936" h="239898">
                <a:moveTo>
                  <a:pt x="10372" y="239898"/>
                </a:moveTo>
                <a:lnTo>
                  <a:pt x="0" y="7605"/>
                </a:lnTo>
                <a:lnTo>
                  <a:pt x="5424936" y="0"/>
                </a:lnTo>
                <a:lnTo>
                  <a:pt x="5361330" y="239898"/>
                </a:lnTo>
                <a:lnTo>
                  <a:pt x="10372" y="239898"/>
                </a:lnTo>
                <a:close/>
              </a:path>
            </a:pathLst>
          </a:custGeom>
          <a:solidFill>
            <a:schemeClr val="accent5"/>
          </a:solidFill>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dirty="0">
              <a:solidFill>
                <a:prstClr val="white"/>
              </a:solidFill>
            </a:endParaRPr>
          </a:p>
        </p:txBody>
      </p:sp>
      <p:sp>
        <p:nvSpPr>
          <p:cNvPr id="3" name="Content Placeholder 2"/>
          <p:cNvSpPr>
            <a:spLocks noGrp="1"/>
          </p:cNvSpPr>
          <p:nvPr>
            <p:ph sz="half" idx="1"/>
          </p:nvPr>
        </p:nvSpPr>
        <p:spPr>
          <a:xfrm>
            <a:off x="583845" y="1376781"/>
            <a:ext cx="5384800" cy="4448175"/>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97600" y="1376781"/>
            <a:ext cx="5384800" cy="4448175"/>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1"/>
          <p:cNvSpPr>
            <a:spLocks noGrp="1"/>
          </p:cNvSpPr>
          <p:nvPr>
            <p:ph type="ctrTitle"/>
          </p:nvPr>
        </p:nvSpPr>
        <p:spPr>
          <a:xfrm>
            <a:off x="584201" y="417791"/>
            <a:ext cx="11032064" cy="626591"/>
          </a:xfrm>
          <a:prstGeom prst="rect">
            <a:avLst/>
          </a:prstGeom>
          <a:noFill/>
        </p:spPr>
        <p:txBody>
          <a:bodyPr lIns="0" tIns="0" rIns="0" bIns="0" anchor="t" anchorCtr="0"/>
          <a:lstStyle>
            <a:lvl1pPr algn="l">
              <a:lnSpc>
                <a:spcPts val="2300"/>
              </a:lnSpc>
              <a:spcBef>
                <a:spcPts val="0"/>
              </a:spcBef>
              <a:defRPr sz="2500" b="1" i="0" cap="all">
                <a:solidFill>
                  <a:srgbClr val="007B32"/>
                </a:solidFill>
                <a:latin typeface="Arial Narrow"/>
                <a:cs typeface="Arial Narrow"/>
              </a:defRPr>
            </a:lvl1pPr>
          </a:lstStyle>
          <a:p>
            <a:r>
              <a:rPr lang="en-US" smtClean="0"/>
              <a:t>Click to edit Master title style</a:t>
            </a:r>
            <a:endParaRPr lang="en-US" dirty="0"/>
          </a:p>
        </p:txBody>
      </p:sp>
      <p:sp>
        <p:nvSpPr>
          <p:cNvPr id="8" name="Slide Number Placeholder 1"/>
          <p:cNvSpPr>
            <a:spLocks noGrp="1"/>
          </p:cNvSpPr>
          <p:nvPr>
            <p:ph type="sldNum" sz="quarter" idx="10"/>
          </p:nvPr>
        </p:nvSpPr>
        <p:spPr>
          <a:xfrm>
            <a:off x="571512" y="6237288"/>
            <a:ext cx="334433" cy="201612"/>
          </a:xfrm>
        </p:spPr>
        <p:txBody>
          <a:bodyPr/>
          <a:lstStyle>
            <a:lvl1pPr>
              <a:defRPr/>
            </a:lvl1pPr>
          </a:lstStyle>
          <a:p>
            <a:pPr>
              <a:defRPr/>
            </a:pPr>
            <a:fld id="{270A7B41-4754-4F82-9C3E-E7B5D7A78BC5}" type="slidenum">
              <a:rPr lang="en-GB" altLang="en-US"/>
              <a:pPr>
                <a:defRPr/>
              </a:pPr>
              <a:t>‹#›</a:t>
            </a:fld>
            <a:endParaRPr lang="en-GB" altLang="en-US" dirty="0"/>
          </a:p>
        </p:txBody>
      </p:sp>
    </p:spTree>
    <p:extLst>
      <p:ext uri="{BB962C8B-B14F-4D97-AF65-F5344CB8AC3E}">
        <p14:creationId xmlns:p14="http://schemas.microsoft.com/office/powerpoint/2010/main" val="10600645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7" name="Picture 9"/>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5743" y="1060450"/>
            <a:ext cx="11040533" cy="3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5743" y="1060450"/>
            <a:ext cx="11040533" cy="3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1" descr="Catrol_green_strip.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167" y="0"/>
            <a:ext cx="714586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rapezoid 1"/>
          <p:cNvSpPr/>
          <p:nvPr/>
        </p:nvSpPr>
        <p:spPr>
          <a:xfrm>
            <a:off x="-21167" y="0"/>
            <a:ext cx="7145867" cy="215900"/>
          </a:xfrm>
          <a:custGeom>
            <a:avLst/>
            <a:gdLst>
              <a:gd name="connsiteX0" fmla="*/ 0 w 5350958"/>
              <a:gd name="connsiteY0" fmla="*/ 232293 h 232293"/>
              <a:gd name="connsiteX1" fmla="*/ 58073 w 5350958"/>
              <a:gd name="connsiteY1" fmla="*/ 0 h 232293"/>
              <a:gd name="connsiteX2" fmla="*/ 5292885 w 5350958"/>
              <a:gd name="connsiteY2" fmla="*/ 0 h 232293"/>
              <a:gd name="connsiteX3" fmla="*/ 5350958 w 5350958"/>
              <a:gd name="connsiteY3" fmla="*/ 232293 h 232293"/>
              <a:gd name="connsiteX4" fmla="*/ 0 w 5350958"/>
              <a:gd name="connsiteY4" fmla="*/ 232293 h 232293"/>
              <a:gd name="connsiteX0" fmla="*/ 0 w 5414564"/>
              <a:gd name="connsiteY0" fmla="*/ 239898 h 239898"/>
              <a:gd name="connsiteX1" fmla="*/ 58073 w 5414564"/>
              <a:gd name="connsiteY1" fmla="*/ 7605 h 239898"/>
              <a:gd name="connsiteX2" fmla="*/ 5414564 w 5414564"/>
              <a:gd name="connsiteY2" fmla="*/ 0 h 239898"/>
              <a:gd name="connsiteX3" fmla="*/ 5350958 w 5414564"/>
              <a:gd name="connsiteY3" fmla="*/ 239898 h 239898"/>
              <a:gd name="connsiteX4" fmla="*/ 0 w 5414564"/>
              <a:gd name="connsiteY4" fmla="*/ 239898 h 239898"/>
              <a:gd name="connsiteX0" fmla="*/ 10372 w 5424936"/>
              <a:gd name="connsiteY0" fmla="*/ 239898 h 239898"/>
              <a:gd name="connsiteX1" fmla="*/ 0 w 5424936"/>
              <a:gd name="connsiteY1" fmla="*/ 7605 h 239898"/>
              <a:gd name="connsiteX2" fmla="*/ 5424936 w 5424936"/>
              <a:gd name="connsiteY2" fmla="*/ 0 h 239898"/>
              <a:gd name="connsiteX3" fmla="*/ 5361330 w 5424936"/>
              <a:gd name="connsiteY3" fmla="*/ 239898 h 239898"/>
              <a:gd name="connsiteX4" fmla="*/ 10372 w 5424936"/>
              <a:gd name="connsiteY4" fmla="*/ 239898 h 239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936" h="239898">
                <a:moveTo>
                  <a:pt x="10372" y="239898"/>
                </a:moveTo>
                <a:lnTo>
                  <a:pt x="0" y="7605"/>
                </a:lnTo>
                <a:lnTo>
                  <a:pt x="5424936" y="0"/>
                </a:lnTo>
                <a:lnTo>
                  <a:pt x="5361330" y="239898"/>
                </a:lnTo>
                <a:lnTo>
                  <a:pt x="10372" y="239898"/>
                </a:lnTo>
                <a:close/>
              </a:path>
            </a:pathLst>
          </a:custGeom>
          <a:solidFill>
            <a:schemeClr val="accent5"/>
          </a:solidFill>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dirty="0">
              <a:solidFill>
                <a:prstClr val="white"/>
              </a:solidFill>
            </a:endParaRPr>
          </a:p>
        </p:txBody>
      </p:sp>
      <p:sp>
        <p:nvSpPr>
          <p:cNvPr id="3" name="Text Placeholder 2"/>
          <p:cNvSpPr>
            <a:spLocks noGrp="1"/>
          </p:cNvSpPr>
          <p:nvPr>
            <p:ph type="body" idx="1"/>
          </p:nvPr>
        </p:nvSpPr>
        <p:spPr>
          <a:xfrm>
            <a:off x="583847" y="1377695"/>
            <a:ext cx="5386917" cy="460898"/>
          </a:xfrm>
        </p:spPr>
        <p:txBody>
          <a:bodyPr>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83847" y="1881080"/>
            <a:ext cx="5386917" cy="3935520"/>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3378" y="1377695"/>
            <a:ext cx="5389033" cy="460898"/>
          </a:xfrm>
        </p:spPr>
        <p:txBody>
          <a:bodyPr>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8" y="1881080"/>
            <a:ext cx="5389033" cy="3935520"/>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Title 1"/>
          <p:cNvSpPr>
            <a:spLocks noGrp="1"/>
          </p:cNvSpPr>
          <p:nvPr>
            <p:ph type="ctrTitle"/>
          </p:nvPr>
        </p:nvSpPr>
        <p:spPr>
          <a:xfrm>
            <a:off x="584201" y="417791"/>
            <a:ext cx="11032064" cy="626591"/>
          </a:xfrm>
          <a:prstGeom prst="rect">
            <a:avLst/>
          </a:prstGeom>
          <a:noFill/>
        </p:spPr>
        <p:txBody>
          <a:bodyPr lIns="0" tIns="0" rIns="0" bIns="0" anchor="t" anchorCtr="0"/>
          <a:lstStyle>
            <a:lvl1pPr algn="l">
              <a:lnSpc>
                <a:spcPts val="2300"/>
              </a:lnSpc>
              <a:spcBef>
                <a:spcPts val="0"/>
              </a:spcBef>
              <a:defRPr sz="2500" b="1" i="0" cap="all">
                <a:solidFill>
                  <a:srgbClr val="007B32"/>
                </a:solidFill>
                <a:latin typeface="Arial Narrow"/>
                <a:cs typeface="Arial Narrow"/>
              </a:defRPr>
            </a:lvl1pPr>
          </a:lstStyle>
          <a:p>
            <a:r>
              <a:rPr lang="en-US" smtClean="0"/>
              <a:t>Click to edit Master title style</a:t>
            </a:r>
            <a:endParaRPr lang="en-US" dirty="0"/>
          </a:p>
        </p:txBody>
      </p:sp>
      <p:sp>
        <p:nvSpPr>
          <p:cNvPr id="11" name="Slide Number Placeholder 1"/>
          <p:cNvSpPr>
            <a:spLocks noGrp="1"/>
          </p:cNvSpPr>
          <p:nvPr>
            <p:ph type="sldNum" sz="quarter" idx="10"/>
          </p:nvPr>
        </p:nvSpPr>
        <p:spPr>
          <a:xfrm>
            <a:off x="571512" y="6237288"/>
            <a:ext cx="334433" cy="201612"/>
          </a:xfrm>
        </p:spPr>
        <p:txBody>
          <a:bodyPr/>
          <a:lstStyle>
            <a:lvl1pPr>
              <a:defRPr/>
            </a:lvl1pPr>
          </a:lstStyle>
          <a:p>
            <a:pPr>
              <a:defRPr/>
            </a:pPr>
            <a:fld id="{0852BA5E-27B7-4BBB-8559-CA76F911B5C9}" type="slidenum">
              <a:rPr lang="en-GB" altLang="en-US"/>
              <a:pPr>
                <a:defRPr/>
              </a:pPr>
              <a:t>‹#›</a:t>
            </a:fld>
            <a:endParaRPr lang="en-GB" altLang="en-US" dirty="0"/>
          </a:p>
        </p:txBody>
      </p:sp>
    </p:spTree>
    <p:extLst>
      <p:ext uri="{BB962C8B-B14F-4D97-AF65-F5344CB8AC3E}">
        <p14:creationId xmlns:p14="http://schemas.microsoft.com/office/powerpoint/2010/main" val="19978493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Trapezoid 1"/>
          <p:cNvSpPr/>
          <p:nvPr/>
        </p:nvSpPr>
        <p:spPr>
          <a:xfrm>
            <a:off x="-21167" y="0"/>
            <a:ext cx="7145867" cy="215900"/>
          </a:xfrm>
          <a:custGeom>
            <a:avLst/>
            <a:gdLst>
              <a:gd name="connsiteX0" fmla="*/ 0 w 5350958"/>
              <a:gd name="connsiteY0" fmla="*/ 232293 h 232293"/>
              <a:gd name="connsiteX1" fmla="*/ 58073 w 5350958"/>
              <a:gd name="connsiteY1" fmla="*/ 0 h 232293"/>
              <a:gd name="connsiteX2" fmla="*/ 5292885 w 5350958"/>
              <a:gd name="connsiteY2" fmla="*/ 0 h 232293"/>
              <a:gd name="connsiteX3" fmla="*/ 5350958 w 5350958"/>
              <a:gd name="connsiteY3" fmla="*/ 232293 h 232293"/>
              <a:gd name="connsiteX4" fmla="*/ 0 w 5350958"/>
              <a:gd name="connsiteY4" fmla="*/ 232293 h 232293"/>
              <a:gd name="connsiteX0" fmla="*/ 0 w 5414564"/>
              <a:gd name="connsiteY0" fmla="*/ 239898 h 239898"/>
              <a:gd name="connsiteX1" fmla="*/ 58073 w 5414564"/>
              <a:gd name="connsiteY1" fmla="*/ 7605 h 239898"/>
              <a:gd name="connsiteX2" fmla="*/ 5414564 w 5414564"/>
              <a:gd name="connsiteY2" fmla="*/ 0 h 239898"/>
              <a:gd name="connsiteX3" fmla="*/ 5350958 w 5414564"/>
              <a:gd name="connsiteY3" fmla="*/ 239898 h 239898"/>
              <a:gd name="connsiteX4" fmla="*/ 0 w 5414564"/>
              <a:gd name="connsiteY4" fmla="*/ 239898 h 239898"/>
              <a:gd name="connsiteX0" fmla="*/ 10372 w 5424936"/>
              <a:gd name="connsiteY0" fmla="*/ 239898 h 239898"/>
              <a:gd name="connsiteX1" fmla="*/ 0 w 5424936"/>
              <a:gd name="connsiteY1" fmla="*/ 7605 h 239898"/>
              <a:gd name="connsiteX2" fmla="*/ 5424936 w 5424936"/>
              <a:gd name="connsiteY2" fmla="*/ 0 h 239898"/>
              <a:gd name="connsiteX3" fmla="*/ 5361330 w 5424936"/>
              <a:gd name="connsiteY3" fmla="*/ 239898 h 239898"/>
              <a:gd name="connsiteX4" fmla="*/ 10372 w 5424936"/>
              <a:gd name="connsiteY4" fmla="*/ 239898 h 239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936" h="239898">
                <a:moveTo>
                  <a:pt x="10372" y="239898"/>
                </a:moveTo>
                <a:lnTo>
                  <a:pt x="0" y="7605"/>
                </a:lnTo>
                <a:lnTo>
                  <a:pt x="5424936" y="0"/>
                </a:lnTo>
                <a:lnTo>
                  <a:pt x="5361330" y="239898"/>
                </a:lnTo>
                <a:lnTo>
                  <a:pt x="10372" y="239898"/>
                </a:lnTo>
                <a:close/>
              </a:path>
            </a:pathLst>
          </a:custGeom>
          <a:solidFill>
            <a:schemeClr val="accent5"/>
          </a:solidFill>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dirty="0">
              <a:solidFill>
                <a:prstClr val="white"/>
              </a:solidFill>
            </a:endParaRPr>
          </a:p>
        </p:txBody>
      </p:sp>
      <p:sp>
        <p:nvSpPr>
          <p:cNvPr id="2" name="Title 1"/>
          <p:cNvSpPr>
            <a:spLocks noGrp="1"/>
          </p:cNvSpPr>
          <p:nvPr>
            <p:ph type="title"/>
          </p:nvPr>
        </p:nvSpPr>
        <p:spPr>
          <a:xfrm>
            <a:off x="583855" y="273057"/>
            <a:ext cx="4011084" cy="987429"/>
          </a:xfrm>
          <a:prstGeom prst="rect">
            <a:avLst/>
          </a:prstGeom>
        </p:spPr>
        <p:txBody>
          <a:bodyPr lIns="0" tIns="0" rIns="0" bIns="0" anchor="t" anchorCtr="0"/>
          <a:lstStyle>
            <a:lvl1pPr algn="l">
              <a:defRPr lang="en-US" sz="1800" b="1" kern="1200" baseline="0" dirty="0">
                <a:solidFill>
                  <a:srgbClr val="525759"/>
                </a:solidFill>
                <a:latin typeface="Arial"/>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4766733" y="273050"/>
            <a:ext cx="6815667" cy="5543550"/>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83855" y="1368426"/>
            <a:ext cx="4011084" cy="444817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Slide Number Placeholder 1"/>
          <p:cNvSpPr>
            <a:spLocks noGrp="1"/>
          </p:cNvSpPr>
          <p:nvPr>
            <p:ph type="sldNum" sz="quarter" idx="10"/>
          </p:nvPr>
        </p:nvSpPr>
        <p:spPr>
          <a:xfrm>
            <a:off x="571512" y="6237288"/>
            <a:ext cx="334433" cy="201612"/>
          </a:xfrm>
        </p:spPr>
        <p:txBody>
          <a:bodyPr/>
          <a:lstStyle>
            <a:lvl1pPr>
              <a:defRPr/>
            </a:lvl1pPr>
          </a:lstStyle>
          <a:p>
            <a:pPr>
              <a:defRPr/>
            </a:pPr>
            <a:fld id="{D43CA2F0-D6B8-456F-A456-55E98C70E2C9}" type="slidenum">
              <a:rPr lang="en-GB" altLang="en-US"/>
              <a:pPr>
                <a:defRPr/>
              </a:pPr>
              <a:t>‹#›</a:t>
            </a:fld>
            <a:endParaRPr lang="en-GB" altLang="en-US" dirty="0"/>
          </a:p>
        </p:txBody>
      </p:sp>
    </p:spTree>
    <p:extLst>
      <p:ext uri="{BB962C8B-B14F-4D97-AF65-F5344CB8AC3E}">
        <p14:creationId xmlns:p14="http://schemas.microsoft.com/office/powerpoint/2010/main" val="4851513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9701" y="4881660"/>
            <a:ext cx="10989544" cy="449816"/>
          </a:xfrm>
          <a:prstGeom prst="rect">
            <a:avLst/>
          </a:prstGeom>
        </p:spPr>
        <p:txBody>
          <a:bodyPr lIns="0" tIns="0" rIns="0" bIns="0" anchor="b"/>
          <a:lstStyle>
            <a:lvl1pPr algn="l">
              <a:defRPr lang="en-US" sz="1800" b="1" kern="1200" baseline="0" dirty="0">
                <a:solidFill>
                  <a:srgbClr val="525759"/>
                </a:solidFill>
                <a:latin typeface="Arial"/>
                <a:ea typeface="+mn-ea"/>
                <a:cs typeface="+mn-cs"/>
              </a:defRPr>
            </a:lvl1pPr>
          </a:lstStyle>
          <a:p>
            <a:r>
              <a:rPr lang="en-US" smtClean="0"/>
              <a:t>Click to edit Master title style</a:t>
            </a:r>
            <a:endParaRPr lang="en-US" dirty="0"/>
          </a:p>
        </p:txBody>
      </p:sp>
      <p:sp>
        <p:nvSpPr>
          <p:cNvPr id="3" name="Picture Placeholder 2"/>
          <p:cNvSpPr>
            <a:spLocks noGrp="1"/>
          </p:cNvSpPr>
          <p:nvPr>
            <p:ph type="pic" idx="1"/>
          </p:nvPr>
        </p:nvSpPr>
        <p:spPr>
          <a:xfrm>
            <a:off x="9" y="2"/>
            <a:ext cx="12192000" cy="4881659"/>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579701" y="5448415"/>
            <a:ext cx="10989544" cy="347465"/>
          </a:xfrm>
        </p:spPr>
        <p:txBody>
          <a:bodyPr/>
          <a:lstStyle>
            <a:lvl1pPr marL="0" indent="0">
              <a:lnSpc>
                <a:spcPts val="1600"/>
              </a:lnSpc>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1"/>
          <p:cNvSpPr>
            <a:spLocks noGrp="1"/>
          </p:cNvSpPr>
          <p:nvPr>
            <p:ph type="sldNum" sz="quarter" idx="10"/>
          </p:nvPr>
        </p:nvSpPr>
        <p:spPr>
          <a:xfrm>
            <a:off x="571512" y="6237288"/>
            <a:ext cx="334433" cy="201612"/>
          </a:xfrm>
        </p:spPr>
        <p:txBody>
          <a:bodyPr/>
          <a:lstStyle>
            <a:lvl1pPr>
              <a:defRPr/>
            </a:lvl1pPr>
          </a:lstStyle>
          <a:p>
            <a:pPr>
              <a:defRPr/>
            </a:pPr>
            <a:fld id="{932BF098-722B-4875-989F-6DF96BB7E329}" type="slidenum">
              <a:rPr lang="en-GB" altLang="en-US"/>
              <a:pPr>
                <a:defRPr/>
              </a:pPr>
              <a:t>‹#›</a:t>
            </a:fld>
            <a:endParaRPr lang="en-GB" altLang="en-US" dirty="0"/>
          </a:p>
        </p:txBody>
      </p:sp>
    </p:spTree>
    <p:extLst>
      <p:ext uri="{BB962C8B-B14F-4D97-AF65-F5344CB8AC3E}">
        <p14:creationId xmlns:p14="http://schemas.microsoft.com/office/powerpoint/2010/main" val="34817987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rapezoid 1"/>
          <p:cNvSpPr/>
          <p:nvPr userDrawn="1"/>
        </p:nvSpPr>
        <p:spPr>
          <a:xfrm>
            <a:off x="-21167" y="0"/>
            <a:ext cx="7145867" cy="215900"/>
          </a:xfrm>
          <a:custGeom>
            <a:avLst/>
            <a:gdLst>
              <a:gd name="connsiteX0" fmla="*/ 0 w 5350958"/>
              <a:gd name="connsiteY0" fmla="*/ 232293 h 232293"/>
              <a:gd name="connsiteX1" fmla="*/ 58073 w 5350958"/>
              <a:gd name="connsiteY1" fmla="*/ 0 h 232293"/>
              <a:gd name="connsiteX2" fmla="*/ 5292885 w 5350958"/>
              <a:gd name="connsiteY2" fmla="*/ 0 h 232293"/>
              <a:gd name="connsiteX3" fmla="*/ 5350958 w 5350958"/>
              <a:gd name="connsiteY3" fmla="*/ 232293 h 232293"/>
              <a:gd name="connsiteX4" fmla="*/ 0 w 5350958"/>
              <a:gd name="connsiteY4" fmla="*/ 232293 h 232293"/>
              <a:gd name="connsiteX0" fmla="*/ 0 w 5414564"/>
              <a:gd name="connsiteY0" fmla="*/ 239898 h 239898"/>
              <a:gd name="connsiteX1" fmla="*/ 58073 w 5414564"/>
              <a:gd name="connsiteY1" fmla="*/ 7605 h 239898"/>
              <a:gd name="connsiteX2" fmla="*/ 5414564 w 5414564"/>
              <a:gd name="connsiteY2" fmla="*/ 0 h 239898"/>
              <a:gd name="connsiteX3" fmla="*/ 5350958 w 5414564"/>
              <a:gd name="connsiteY3" fmla="*/ 239898 h 239898"/>
              <a:gd name="connsiteX4" fmla="*/ 0 w 5414564"/>
              <a:gd name="connsiteY4" fmla="*/ 239898 h 239898"/>
              <a:gd name="connsiteX0" fmla="*/ 10372 w 5424936"/>
              <a:gd name="connsiteY0" fmla="*/ 239898 h 239898"/>
              <a:gd name="connsiteX1" fmla="*/ 0 w 5424936"/>
              <a:gd name="connsiteY1" fmla="*/ 7605 h 239898"/>
              <a:gd name="connsiteX2" fmla="*/ 5424936 w 5424936"/>
              <a:gd name="connsiteY2" fmla="*/ 0 h 239898"/>
              <a:gd name="connsiteX3" fmla="*/ 5361330 w 5424936"/>
              <a:gd name="connsiteY3" fmla="*/ 239898 h 239898"/>
              <a:gd name="connsiteX4" fmla="*/ 10372 w 5424936"/>
              <a:gd name="connsiteY4" fmla="*/ 239898 h 239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4936" h="239898">
                <a:moveTo>
                  <a:pt x="10372" y="239898"/>
                </a:moveTo>
                <a:lnTo>
                  <a:pt x="0" y="7605"/>
                </a:lnTo>
                <a:lnTo>
                  <a:pt x="5424936" y="0"/>
                </a:lnTo>
                <a:lnTo>
                  <a:pt x="5361330" y="239898"/>
                </a:lnTo>
                <a:lnTo>
                  <a:pt x="10372" y="239898"/>
                </a:lnTo>
                <a:close/>
              </a:path>
            </a:pathLst>
          </a:custGeom>
          <a:solidFill>
            <a:schemeClr val="accent5"/>
          </a:solidFill>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dirty="0">
              <a:solidFill>
                <a:prstClr val="white"/>
              </a:solidFill>
            </a:endParaRPr>
          </a:p>
        </p:txBody>
      </p:sp>
    </p:spTree>
    <p:extLst>
      <p:ext uri="{BB962C8B-B14F-4D97-AF65-F5344CB8AC3E}">
        <p14:creationId xmlns:p14="http://schemas.microsoft.com/office/powerpoint/2010/main" val="1112786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6"/>
          <p:cNvSpPr>
            <a:spLocks noGrp="1" noChangeArrowheads="1"/>
          </p:cNvSpPr>
          <p:nvPr>
            <p:ph type="ftr" sz="quarter" idx="10"/>
          </p:nvPr>
        </p:nvSpPr>
        <p:spPr>
          <a:xfrm>
            <a:off x="4165601" y="6245225"/>
            <a:ext cx="3860800" cy="476250"/>
          </a:xfrm>
          <a:prstGeom prst="rect">
            <a:avLst/>
          </a:prstGeom>
          <a:ln/>
        </p:spPr>
        <p:txBody>
          <a:bodyPr/>
          <a:lstStyle>
            <a:lvl1pPr>
              <a:defRPr/>
            </a:lvl1pPr>
          </a:lstStyle>
          <a:p>
            <a:pPr defTabSz="457200" fontAlgn="base">
              <a:spcBef>
                <a:spcPct val="0"/>
              </a:spcBef>
              <a:spcAft>
                <a:spcPct val="0"/>
              </a:spcAft>
              <a:defRPr/>
            </a:pPr>
            <a:endParaRPr lang="en-US" sz="2400" dirty="0">
              <a:solidFill>
                <a:prstClr val="black"/>
              </a:solidFill>
              <a:ea typeface="MS PGothic" pitchFamily="34" charset="-128"/>
            </a:endParaRPr>
          </a:p>
        </p:txBody>
      </p:sp>
      <p:sp>
        <p:nvSpPr>
          <p:cNvPr id="3" name="Rectangle 7"/>
          <p:cNvSpPr>
            <a:spLocks noGrp="1" noChangeArrowheads="1"/>
          </p:cNvSpPr>
          <p:nvPr>
            <p:ph type="sldNum" sz="quarter" idx="11"/>
          </p:nvPr>
        </p:nvSpPr>
        <p:spPr>
          <a:ln/>
        </p:spPr>
        <p:txBody>
          <a:bodyPr/>
          <a:lstStyle>
            <a:lvl1pPr>
              <a:defRPr/>
            </a:lvl1pPr>
          </a:lstStyle>
          <a:p>
            <a:pPr>
              <a:defRPr/>
            </a:pPr>
            <a:fld id="{FDFD0175-07D5-4129-BE1C-D3CAD4FD6985}" type="slidenum">
              <a:rPr lang="en-US"/>
              <a:pPr>
                <a:defRPr/>
              </a:pPr>
              <a:t>‹#›</a:t>
            </a:fld>
            <a:endParaRPr lang="en-US" dirty="0"/>
          </a:p>
        </p:txBody>
      </p:sp>
    </p:spTree>
    <p:extLst>
      <p:ext uri="{BB962C8B-B14F-4D97-AF65-F5344CB8AC3E}">
        <p14:creationId xmlns:p14="http://schemas.microsoft.com/office/powerpoint/2010/main" val="15699150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39186" y="565150"/>
            <a:ext cx="8064500" cy="711200"/>
          </a:xfrm>
          <a:prstGeom prst="rect">
            <a:avLst/>
          </a:prstGeom>
        </p:spPr>
        <p:txBody>
          <a:bodyPr/>
          <a:lstStyle/>
          <a:p>
            <a:r>
              <a:rPr lang="en-US" smtClean="0"/>
              <a:t>Click to edit Master title style</a:t>
            </a:r>
            <a:endParaRPr lang="en-US"/>
          </a:p>
        </p:txBody>
      </p:sp>
      <p:sp>
        <p:nvSpPr>
          <p:cNvPr id="3" name="Table Placeholder 2"/>
          <p:cNvSpPr>
            <a:spLocks noGrp="1"/>
          </p:cNvSpPr>
          <p:nvPr>
            <p:ph type="tbl" idx="1"/>
          </p:nvPr>
        </p:nvSpPr>
        <p:spPr>
          <a:xfrm>
            <a:off x="306928" y="1600204"/>
            <a:ext cx="10972801" cy="4525963"/>
          </a:xfrm>
        </p:spPr>
        <p:txBody>
          <a:bodyPr/>
          <a:lstStyle/>
          <a:p>
            <a:endParaRPr lang="en-US" dirty="0"/>
          </a:p>
        </p:txBody>
      </p:sp>
      <p:sp>
        <p:nvSpPr>
          <p:cNvPr id="4" name="Date Placeholder 3"/>
          <p:cNvSpPr>
            <a:spLocks noGrp="1"/>
          </p:cNvSpPr>
          <p:nvPr>
            <p:ph type="dt" sz="half" idx="10"/>
          </p:nvPr>
        </p:nvSpPr>
        <p:spPr>
          <a:xfrm>
            <a:off x="609609" y="6245225"/>
            <a:ext cx="2844800" cy="476250"/>
          </a:xfrm>
          <a:prstGeom prst="rect">
            <a:avLst/>
          </a:prstGeom>
        </p:spPr>
        <p:txBody>
          <a:bodyPr/>
          <a:lstStyle>
            <a:lvl1pPr>
              <a:defRPr/>
            </a:lvl1pPr>
          </a:lstStyle>
          <a:p>
            <a:pPr defTabSz="457200" fontAlgn="base">
              <a:spcBef>
                <a:spcPct val="0"/>
              </a:spcBef>
              <a:spcAft>
                <a:spcPct val="0"/>
              </a:spcAft>
            </a:pPr>
            <a:endParaRPr lang="en-US" altLang="en-US" sz="2400" dirty="0">
              <a:solidFill>
                <a:prstClr val="black"/>
              </a:solidFill>
              <a:ea typeface="MS PGothic" pitchFamily="34" charset="-128"/>
            </a:endParaRPr>
          </a:p>
        </p:txBody>
      </p:sp>
      <p:sp>
        <p:nvSpPr>
          <p:cNvPr id="5" name="Footer Placeholder 4"/>
          <p:cNvSpPr>
            <a:spLocks noGrp="1"/>
          </p:cNvSpPr>
          <p:nvPr>
            <p:ph type="ftr" sz="quarter" idx="11"/>
          </p:nvPr>
        </p:nvSpPr>
        <p:spPr>
          <a:xfrm>
            <a:off x="4165601" y="6245225"/>
            <a:ext cx="3860800" cy="476250"/>
          </a:xfrm>
          <a:prstGeom prst="rect">
            <a:avLst/>
          </a:prstGeom>
        </p:spPr>
        <p:txBody>
          <a:bodyPr/>
          <a:lstStyle>
            <a:lvl1pPr>
              <a:defRPr/>
            </a:lvl1pPr>
          </a:lstStyle>
          <a:p>
            <a:pPr defTabSz="457200" fontAlgn="base">
              <a:spcBef>
                <a:spcPct val="0"/>
              </a:spcBef>
              <a:spcAft>
                <a:spcPct val="0"/>
              </a:spcAft>
            </a:pPr>
            <a:endParaRPr lang="en-US" altLang="en-US" sz="2400" dirty="0">
              <a:solidFill>
                <a:prstClr val="black"/>
              </a:solidFill>
              <a:ea typeface="MS PGothic" pitchFamily="34" charset="-128"/>
            </a:endParaRPr>
          </a:p>
        </p:txBody>
      </p:sp>
      <p:sp>
        <p:nvSpPr>
          <p:cNvPr id="6" name="Slide Number Placeholder 5"/>
          <p:cNvSpPr>
            <a:spLocks noGrp="1"/>
          </p:cNvSpPr>
          <p:nvPr>
            <p:ph type="sldNum" sz="quarter" idx="12"/>
          </p:nvPr>
        </p:nvSpPr>
        <p:spPr>
          <a:xfrm>
            <a:off x="8737600" y="6245225"/>
            <a:ext cx="2844800" cy="476250"/>
          </a:xfrm>
        </p:spPr>
        <p:txBody>
          <a:bodyPr/>
          <a:lstStyle>
            <a:lvl1pPr>
              <a:defRPr/>
            </a:lvl1pPr>
          </a:lstStyle>
          <a:p>
            <a:fld id="{AEE49BF2-AB7F-4919-9CB2-DF1D407AB8B1}" type="slidenum">
              <a:rPr lang="en-US" altLang="en-US"/>
              <a:pPr/>
              <a:t>‹#›</a:t>
            </a:fld>
            <a:endParaRPr lang="en-US" altLang="en-US" dirty="0"/>
          </a:p>
        </p:txBody>
      </p:sp>
    </p:spTree>
    <p:extLst>
      <p:ext uri="{BB962C8B-B14F-4D97-AF65-F5344CB8AC3E}">
        <p14:creationId xmlns:p14="http://schemas.microsoft.com/office/powerpoint/2010/main" val="6988971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AndTwoObj">
  <p:cSld name="Titel, Tex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239184" y="565150"/>
            <a:ext cx="11040533" cy="711200"/>
          </a:xfrm>
          <a:prstGeom prst="rect">
            <a:avLst/>
          </a:prstGeo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306927" y="1600200"/>
            <a:ext cx="5384800" cy="413385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5894917" y="1600205"/>
            <a:ext cx="5384800" cy="199072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5894917" y="3743327"/>
            <a:ext cx="5384800" cy="199072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4"/>
          <p:cNvSpPr>
            <a:spLocks noGrp="1" noChangeArrowheads="1"/>
          </p:cNvSpPr>
          <p:nvPr>
            <p:ph type="dt" sz="half" idx="10"/>
          </p:nvPr>
        </p:nvSpPr>
        <p:spPr>
          <a:xfrm>
            <a:off x="609609" y="6245225"/>
            <a:ext cx="2844800" cy="476250"/>
          </a:xfrm>
          <a:prstGeom prst="rect">
            <a:avLst/>
          </a:prstGeom>
          <a:ln/>
        </p:spPr>
        <p:txBody>
          <a:bodyPr/>
          <a:lstStyle>
            <a:lvl1pPr>
              <a:defRPr/>
            </a:lvl1pPr>
          </a:lstStyle>
          <a:p>
            <a:pPr defTabSz="457200" fontAlgn="base">
              <a:spcBef>
                <a:spcPct val="0"/>
              </a:spcBef>
              <a:spcAft>
                <a:spcPct val="0"/>
              </a:spcAft>
              <a:defRPr/>
            </a:pPr>
            <a:endParaRPr lang="en-GB" sz="2400" dirty="0">
              <a:solidFill>
                <a:prstClr val="black"/>
              </a:solidFill>
              <a:ea typeface="MS PGothic" pitchFamily="34" charset="-128"/>
            </a:endParaRPr>
          </a:p>
        </p:txBody>
      </p:sp>
      <p:sp>
        <p:nvSpPr>
          <p:cNvPr id="7" name="Rectangle 5"/>
          <p:cNvSpPr>
            <a:spLocks noGrp="1" noChangeArrowheads="1"/>
          </p:cNvSpPr>
          <p:nvPr>
            <p:ph type="ftr" sz="quarter" idx="11"/>
          </p:nvPr>
        </p:nvSpPr>
        <p:spPr>
          <a:xfrm>
            <a:off x="4165601" y="6245225"/>
            <a:ext cx="3860800" cy="476250"/>
          </a:xfrm>
          <a:prstGeom prst="rect">
            <a:avLst/>
          </a:prstGeom>
          <a:ln/>
        </p:spPr>
        <p:txBody>
          <a:bodyPr/>
          <a:lstStyle>
            <a:lvl1pPr>
              <a:defRPr/>
            </a:lvl1pPr>
          </a:lstStyle>
          <a:p>
            <a:pPr defTabSz="457200" fontAlgn="base">
              <a:spcBef>
                <a:spcPct val="0"/>
              </a:spcBef>
              <a:spcAft>
                <a:spcPct val="0"/>
              </a:spcAft>
              <a:defRPr/>
            </a:pPr>
            <a:endParaRPr lang="en-GB" sz="2400" dirty="0">
              <a:solidFill>
                <a:prstClr val="black"/>
              </a:solidFill>
              <a:ea typeface="MS PGothic" pitchFamily="34" charset="-128"/>
            </a:endParaRPr>
          </a:p>
        </p:txBody>
      </p:sp>
      <p:sp>
        <p:nvSpPr>
          <p:cNvPr id="8" name="Rectangle 6"/>
          <p:cNvSpPr>
            <a:spLocks noGrp="1" noChangeArrowheads="1"/>
          </p:cNvSpPr>
          <p:nvPr>
            <p:ph type="sldNum" sz="quarter" idx="12"/>
          </p:nvPr>
        </p:nvSpPr>
        <p:spPr>
          <a:ln/>
        </p:spPr>
        <p:txBody>
          <a:bodyPr/>
          <a:lstStyle>
            <a:lvl1pPr>
              <a:defRPr/>
            </a:lvl1pPr>
          </a:lstStyle>
          <a:p>
            <a:pPr>
              <a:defRPr/>
            </a:pPr>
            <a:fld id="{7B5DA04E-80FB-4E47-962A-FADF4C3567E2}" type="slidenum">
              <a:rPr lang="en-GB"/>
              <a:pPr>
                <a:defRPr/>
              </a:pPr>
              <a:t>‹#›</a:t>
            </a:fld>
            <a:endParaRPr lang="en-GB" dirty="0"/>
          </a:p>
        </p:txBody>
      </p:sp>
    </p:spTree>
    <p:extLst>
      <p:ext uri="{BB962C8B-B14F-4D97-AF65-F5344CB8AC3E}">
        <p14:creationId xmlns:p14="http://schemas.microsoft.com/office/powerpoint/2010/main" val="187057951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9535" y="333375"/>
            <a:ext cx="8860367"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99535" y="1628778"/>
            <a:ext cx="8860367" cy="3895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xfrm>
            <a:off x="527051" y="6597653"/>
            <a:ext cx="2844800" cy="207963"/>
          </a:xfrm>
          <a:prstGeom prst="rect">
            <a:avLst/>
          </a:prstGeom>
          <a:ln/>
        </p:spPr>
        <p:txBody>
          <a:bodyPr/>
          <a:lstStyle>
            <a:lvl1pPr>
              <a:defRPr/>
            </a:lvl1pPr>
          </a:lstStyle>
          <a:p>
            <a:pPr>
              <a:defRPr/>
            </a:pPr>
            <a:endParaRPr lang="en-US">
              <a:solidFill>
                <a:prstClr val="black"/>
              </a:solidFill>
            </a:endParaRPr>
          </a:p>
        </p:txBody>
      </p:sp>
      <p:sp>
        <p:nvSpPr>
          <p:cNvPr id="5" name="Rectangle 6"/>
          <p:cNvSpPr>
            <a:spLocks noGrp="1" noChangeArrowheads="1"/>
          </p:cNvSpPr>
          <p:nvPr>
            <p:ph type="ftr" sz="quarter" idx="11"/>
          </p:nvPr>
        </p:nvSpPr>
        <p:spPr>
          <a:xfrm>
            <a:off x="4165600" y="6597653"/>
            <a:ext cx="3860800" cy="207963"/>
          </a:xfrm>
          <a:prstGeom prst="rect">
            <a:avLst/>
          </a:prstGeom>
          <a:ln/>
        </p:spPr>
        <p:txBody>
          <a:bodyPr/>
          <a:lstStyle>
            <a:lvl1pPr>
              <a:defRPr/>
            </a:lvl1pPr>
          </a:lstStyle>
          <a:p>
            <a:pPr>
              <a:defRPr/>
            </a:pPr>
            <a:endParaRPr lang="en-US">
              <a:solidFill>
                <a:prstClr val="black"/>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1E4D0B85-A354-4425-AE22-2B246F4B136A}" type="slidenum">
              <a:rPr lang="en-US"/>
              <a:pPr>
                <a:defRPr/>
              </a:pPr>
              <a:t>‹#›</a:t>
            </a:fld>
            <a:endParaRPr lang="en-US"/>
          </a:p>
        </p:txBody>
      </p:sp>
    </p:spTree>
    <p:extLst>
      <p:ext uri="{BB962C8B-B14F-4D97-AF65-F5344CB8AC3E}">
        <p14:creationId xmlns:p14="http://schemas.microsoft.com/office/powerpoint/2010/main" val="12907899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9535" y="333375"/>
            <a:ext cx="8860367" cy="1143000"/>
          </a:xfrm>
          <a:prstGeom prst="rect">
            <a:avLst/>
          </a:prstGeom>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xfrm>
            <a:off x="527051" y="6597653"/>
            <a:ext cx="2844800" cy="207963"/>
          </a:xfrm>
          <a:prstGeom prst="rect">
            <a:avLst/>
          </a:prstGeom>
          <a:ln/>
        </p:spPr>
        <p:txBody>
          <a:bodyPr/>
          <a:lstStyle>
            <a:lvl1pPr>
              <a:defRPr/>
            </a:lvl1pPr>
          </a:lstStyle>
          <a:p>
            <a:pPr>
              <a:defRPr/>
            </a:pPr>
            <a:endParaRPr lang="en-US">
              <a:solidFill>
                <a:prstClr val="black"/>
              </a:solidFill>
            </a:endParaRPr>
          </a:p>
        </p:txBody>
      </p:sp>
      <p:sp>
        <p:nvSpPr>
          <p:cNvPr id="4" name="Rectangle 6"/>
          <p:cNvSpPr>
            <a:spLocks noGrp="1" noChangeArrowheads="1"/>
          </p:cNvSpPr>
          <p:nvPr>
            <p:ph type="ftr" sz="quarter" idx="11"/>
          </p:nvPr>
        </p:nvSpPr>
        <p:spPr>
          <a:xfrm>
            <a:off x="4165600" y="6597653"/>
            <a:ext cx="3860800" cy="207963"/>
          </a:xfrm>
          <a:prstGeom prst="rect">
            <a:avLst/>
          </a:prstGeom>
          <a:ln/>
        </p:spPr>
        <p:txBody>
          <a:bodyPr/>
          <a:lstStyle>
            <a:lvl1pPr>
              <a:defRPr/>
            </a:lvl1pPr>
          </a:lstStyle>
          <a:p>
            <a:pPr>
              <a:defRPr/>
            </a:pPr>
            <a:endParaRPr lang="en-US">
              <a:solidFill>
                <a:prstClr val="black"/>
              </a:solidFill>
            </a:endParaRPr>
          </a:p>
        </p:txBody>
      </p:sp>
      <p:sp>
        <p:nvSpPr>
          <p:cNvPr id="5" name="Rectangle 7"/>
          <p:cNvSpPr>
            <a:spLocks noGrp="1" noChangeArrowheads="1"/>
          </p:cNvSpPr>
          <p:nvPr>
            <p:ph type="sldNum" sz="quarter" idx="12"/>
          </p:nvPr>
        </p:nvSpPr>
        <p:spPr>
          <a:ln/>
        </p:spPr>
        <p:txBody>
          <a:bodyPr/>
          <a:lstStyle>
            <a:lvl1pPr>
              <a:defRPr/>
            </a:lvl1pPr>
          </a:lstStyle>
          <a:p>
            <a:pPr>
              <a:defRPr/>
            </a:pPr>
            <a:fld id="{1C826E91-74C1-4DFD-913D-0C60BFB24F54}" type="slidenum">
              <a:rPr lang="en-US"/>
              <a:pPr>
                <a:defRPr/>
              </a:pPr>
              <a:t>‹#›</a:t>
            </a:fld>
            <a:endParaRPr lang="en-US"/>
          </a:p>
        </p:txBody>
      </p:sp>
    </p:spTree>
    <p:extLst>
      <p:ext uri="{BB962C8B-B14F-4D97-AF65-F5344CB8AC3E}">
        <p14:creationId xmlns:p14="http://schemas.microsoft.com/office/powerpoint/2010/main" val="2214588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image" Target="../media/image26.jpeg"/><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19" Type="http://schemas.openxmlformats.org/officeDocument/2006/relationships/theme" Target="../theme/theme2.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Powerpoint Roundel 1920x1080.ai"/>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0" y="209059"/>
            <a:ext cx="12192000" cy="6650182"/>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09600" y="1600201"/>
            <a:ext cx="10972800" cy="3753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06920835"/>
      </p:ext>
    </p:extLst>
  </p:cSld>
  <p:clrMap bg1="lt1" tx1="dk1" bg2="lt2" tx2="dk2" accent1="accent1" accent2="accent2" accent3="accent3" accent4="accent4" accent5="accent5" accent6="accent6" hlink="hlink" folHlink="folHlink"/>
  <p:sldLayoutIdLst>
    <p:sldLayoutId id="2147483692" r:id="rId1"/>
    <p:sldLayoutId id="2147483674" r:id="rId2"/>
    <p:sldLayoutId id="2147483695" r:id="rId3"/>
    <p:sldLayoutId id="2147483696" r:id="rId4"/>
    <p:sldLayoutId id="2147483697" r:id="rId5"/>
    <p:sldLayoutId id="2147483699" r:id="rId6"/>
    <p:sldLayoutId id="2147483698" r:id="rId7"/>
    <p:sldLayoutId id="2147483700" r:id="rId8"/>
    <p:sldLayoutId id="2147483701" r:id="rId9"/>
    <p:sldLayoutId id="2147483687" r:id="rId10"/>
    <p:sldLayoutId id="2147483689" r:id="rId11"/>
    <p:sldLayoutId id="2147483683" r:id="rId12"/>
    <p:sldLayoutId id="2147483688" r:id="rId13"/>
    <p:sldLayoutId id="2147483690" r:id="rId14"/>
    <p:sldLayoutId id="2147483691" r:id="rId15"/>
    <p:sldLayoutId id="2147483702" r:id="rId16"/>
    <p:sldLayoutId id="2147483703" r:id="rId17"/>
    <p:sldLayoutId id="2147483704" r:id="rId18"/>
    <p:sldLayoutId id="2147483705" r:id="rId19"/>
    <p:sldLayoutId id="2147483708" r:id="rId20"/>
    <p:sldLayoutId id="2147483706" r:id="rId21"/>
  </p:sldLayoutIdLst>
  <p:txStyles>
    <p:titleStyle>
      <a:lvl1pPr algn="l" defTabSz="457200" rtl="0" eaLnBrk="1" latinLnBrk="0" hangingPunct="1">
        <a:spcBef>
          <a:spcPct val="0"/>
        </a:spcBef>
        <a:buNone/>
        <a:defRPr sz="40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6" descr="Castrol PPT des_March315.jpg"/>
          <p:cNvPicPr>
            <a:picLocks noChangeAspect="1"/>
          </p:cNvPicPr>
          <p:nvPr/>
        </p:nvPicPr>
        <p:blipFill>
          <a:blip r:embed="rId20" cstate="email">
            <a:extLst>
              <a:ext uri="{28A0092B-C50C-407E-A947-70E740481C1C}">
                <a14:useLocalDpi xmlns:a14="http://schemas.microsoft.com/office/drawing/2010/main"/>
              </a:ext>
            </a:extLst>
          </a:blip>
          <a:srcRect/>
          <a:stretch>
            <a:fillRect/>
          </a:stretch>
        </p:blipFill>
        <p:spPr bwMode="auto">
          <a:xfrm>
            <a:off x="6773333" y="6037280"/>
            <a:ext cx="5418667"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ext Placeholder 5"/>
          <p:cNvSpPr>
            <a:spLocks noGrp="1"/>
          </p:cNvSpPr>
          <p:nvPr>
            <p:ph type="body" idx="1"/>
          </p:nvPr>
        </p:nvSpPr>
        <p:spPr bwMode="auto">
          <a:xfrm>
            <a:off x="609602" y="1600204"/>
            <a:ext cx="10972801"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sp>
        <p:nvSpPr>
          <p:cNvPr id="2" name="Slide Number Placeholder 1"/>
          <p:cNvSpPr>
            <a:spLocks noGrp="1"/>
          </p:cNvSpPr>
          <p:nvPr>
            <p:ph type="sldNum" sz="quarter" idx="4"/>
          </p:nvPr>
        </p:nvSpPr>
        <p:spPr>
          <a:xfrm>
            <a:off x="609611" y="6227763"/>
            <a:ext cx="334433" cy="201612"/>
          </a:xfrm>
          <a:prstGeom prst="rect">
            <a:avLst/>
          </a:prstGeom>
        </p:spPr>
        <p:txBody>
          <a:bodyPr vert="horz" wrap="square" lIns="0" tIns="0" rIns="0" bIns="0" numCol="1" anchor="ctr" anchorCtr="0" compatLnSpc="1">
            <a:prstTxWarp prst="textNoShape">
              <a:avLst/>
            </a:prstTxWarp>
          </a:bodyPr>
          <a:lstStyle>
            <a:lvl1pPr>
              <a:defRPr sz="1000" b="1">
                <a:solidFill>
                  <a:srgbClr val="525759"/>
                </a:solidFill>
                <a:ea typeface="MS PGothic" charset="0"/>
                <a:cs typeface="MS PGothic" charset="0"/>
              </a:defRPr>
            </a:lvl1pPr>
          </a:lstStyle>
          <a:p>
            <a:pPr defTabSz="457200" fontAlgn="base">
              <a:spcBef>
                <a:spcPct val="0"/>
              </a:spcBef>
              <a:spcAft>
                <a:spcPct val="0"/>
              </a:spcAft>
              <a:defRPr/>
            </a:pPr>
            <a:fld id="{86070733-1DAF-424E-8D8B-B611611A2571}" type="slidenum">
              <a:rPr lang="en-GB" altLang="en-US"/>
              <a:pPr defTabSz="457200" fontAlgn="base">
                <a:spcBef>
                  <a:spcPct val="0"/>
                </a:spcBef>
                <a:spcAft>
                  <a:spcPct val="0"/>
                </a:spcAft>
                <a:defRPr/>
              </a:pPr>
              <a:t>‹#›</a:t>
            </a:fld>
            <a:endParaRPr lang="en-GB" altLang="en-US" dirty="0"/>
          </a:p>
        </p:txBody>
      </p:sp>
      <p:pic>
        <p:nvPicPr>
          <p:cNvPr id="1029" name="Picture 7" descr="Castrol PPT des_March315.jpg"/>
          <p:cNvPicPr>
            <a:picLocks noChangeAspect="1"/>
          </p:cNvPicPr>
          <p:nvPr/>
        </p:nvPicPr>
        <p:blipFill>
          <a:blip r:embed="rId20" cstate="email">
            <a:extLst>
              <a:ext uri="{28A0092B-C50C-407E-A947-70E740481C1C}">
                <a14:useLocalDpi xmlns:a14="http://schemas.microsoft.com/office/drawing/2010/main"/>
              </a:ext>
            </a:extLst>
          </a:blip>
          <a:srcRect/>
          <a:stretch>
            <a:fillRect/>
          </a:stretch>
        </p:blipFill>
        <p:spPr bwMode="auto">
          <a:xfrm>
            <a:off x="6773333" y="6037280"/>
            <a:ext cx="5418667"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2382306"/>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 id="2147483723" r:id="rId14"/>
    <p:sldLayoutId id="2147483724" r:id="rId15"/>
    <p:sldLayoutId id="2147483725" r:id="rId16"/>
    <p:sldLayoutId id="2147483726" r:id="rId17"/>
    <p:sldLayoutId id="2147483727" r:id="rId18"/>
  </p:sldLayoutIdLst>
  <p:timing>
    <p:tnLst>
      <p:par>
        <p:cTn id="1" dur="indefinite" restart="never" nodeType="tmRoot"/>
      </p:par>
    </p:tnLst>
  </p:timing>
  <p:hf hdr="0" ftr="0" dt="0"/>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MS PGothic" charset="0"/>
        </a:defRPr>
      </a:lvl1pPr>
      <a:lvl2pPr algn="ctr" defTabSz="457200" rtl="0" eaLnBrk="0" fontAlgn="base" hangingPunct="0">
        <a:spcBef>
          <a:spcPct val="0"/>
        </a:spcBef>
        <a:spcAft>
          <a:spcPct val="0"/>
        </a:spcAft>
        <a:defRPr sz="4400">
          <a:solidFill>
            <a:schemeClr val="tx1"/>
          </a:solidFill>
          <a:latin typeface="Arial" charset="0"/>
          <a:ea typeface="MS PGothic" panose="020B0600070205080204" pitchFamily="34" charset="-128"/>
          <a:cs typeface="MS PGothic" charset="0"/>
        </a:defRPr>
      </a:lvl2pPr>
      <a:lvl3pPr algn="ctr" defTabSz="457200" rtl="0" eaLnBrk="0" fontAlgn="base" hangingPunct="0">
        <a:spcBef>
          <a:spcPct val="0"/>
        </a:spcBef>
        <a:spcAft>
          <a:spcPct val="0"/>
        </a:spcAft>
        <a:defRPr sz="4400">
          <a:solidFill>
            <a:schemeClr val="tx1"/>
          </a:solidFill>
          <a:latin typeface="Arial" charset="0"/>
          <a:ea typeface="MS PGothic" panose="020B0600070205080204" pitchFamily="34" charset="-128"/>
          <a:cs typeface="MS PGothic" charset="0"/>
        </a:defRPr>
      </a:lvl3pPr>
      <a:lvl4pPr algn="ctr" defTabSz="457200" rtl="0" eaLnBrk="0" fontAlgn="base" hangingPunct="0">
        <a:spcBef>
          <a:spcPct val="0"/>
        </a:spcBef>
        <a:spcAft>
          <a:spcPct val="0"/>
        </a:spcAft>
        <a:defRPr sz="4400">
          <a:solidFill>
            <a:schemeClr val="tx1"/>
          </a:solidFill>
          <a:latin typeface="Arial" charset="0"/>
          <a:ea typeface="MS PGothic" panose="020B0600070205080204" pitchFamily="34" charset="-128"/>
          <a:cs typeface="MS PGothic" charset="0"/>
        </a:defRPr>
      </a:lvl4pPr>
      <a:lvl5pPr algn="ctr" defTabSz="457200" rtl="0" eaLnBrk="0" fontAlgn="base" hangingPunct="0">
        <a:spcBef>
          <a:spcPct val="0"/>
        </a:spcBef>
        <a:spcAft>
          <a:spcPct val="0"/>
        </a:spcAft>
        <a:defRPr sz="4400">
          <a:solidFill>
            <a:schemeClr val="tx1"/>
          </a:solidFill>
          <a:latin typeface="Arial" charset="0"/>
          <a:ea typeface="MS PGothic" panose="020B0600070205080204" pitchFamily="34" charset="-128"/>
          <a:cs typeface="MS PGothic"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Clr>
          <a:srgbClr val="007B32"/>
        </a:buClr>
        <a:buFont typeface="Lucida Grande" pitchFamily="122" charset="0"/>
        <a:buChar char="◼"/>
        <a:defRPr kern="1200">
          <a:solidFill>
            <a:srgbClr val="525759"/>
          </a:solidFill>
          <a:latin typeface="Arial"/>
          <a:ea typeface="MS PGothic" panose="020B0600070205080204" pitchFamily="34" charset="-128"/>
          <a:cs typeface="MS PGothic" charset="0"/>
        </a:defRPr>
      </a:lvl1pPr>
      <a:lvl2pPr marL="742950" indent="-285750" algn="l" defTabSz="457200" rtl="0" eaLnBrk="0" fontAlgn="base" hangingPunct="0">
        <a:spcBef>
          <a:spcPts val="438"/>
        </a:spcBef>
        <a:spcAft>
          <a:spcPct val="0"/>
        </a:spcAft>
        <a:buFont typeface="Arial" pitchFamily="34" charset="0"/>
        <a:buChar char="–"/>
        <a:defRPr kern="1200">
          <a:solidFill>
            <a:srgbClr val="525759"/>
          </a:solidFill>
          <a:latin typeface="Arial"/>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itchFamily="34" charset="0"/>
        <a:buChar char="•"/>
        <a:defRPr kern="1200">
          <a:solidFill>
            <a:srgbClr val="525759"/>
          </a:solidFill>
          <a:latin typeface="Arial"/>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itchFamily="34" charset="0"/>
        <a:buChar char="–"/>
        <a:defRPr kern="1200">
          <a:solidFill>
            <a:srgbClr val="525759"/>
          </a:solidFill>
          <a:latin typeface="Arial"/>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itchFamily="34" charset="0"/>
        <a:buChar char="»"/>
        <a:defRPr kern="1200">
          <a:solidFill>
            <a:srgbClr val="525759"/>
          </a:solidFill>
          <a:latin typeface="Arial"/>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16.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16.xml"/><Relationship Id="rId6" Type="http://schemas.openxmlformats.org/officeDocument/2006/relationships/image" Target="../media/image40.jpeg"/><Relationship Id="rId5" Type="http://schemas.openxmlformats.org/officeDocument/2006/relationships/image" Target="../media/image39.png"/><Relationship Id="rId4" Type="http://schemas.openxmlformats.org/officeDocument/2006/relationships/image" Target="../media/image38.jpeg"/></Relationships>
</file>

<file path=ppt/slides/_rels/slide6.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48.png"/><Relationship Id="rId18" Type="http://schemas.openxmlformats.org/officeDocument/2006/relationships/image" Target="../media/image50.png"/><Relationship Id="rId26" Type="http://schemas.openxmlformats.org/officeDocument/2006/relationships/hyperlink" Target="http://www.deere.com/" TargetMode="External"/><Relationship Id="rId3" Type="http://schemas.openxmlformats.org/officeDocument/2006/relationships/image" Target="../media/image44.gif"/><Relationship Id="rId21" Type="http://schemas.openxmlformats.org/officeDocument/2006/relationships/image" Target="../media/image52.png"/><Relationship Id="rId7" Type="http://schemas.openxmlformats.org/officeDocument/2006/relationships/hyperlink" Target="http://www.toyota.co.uk/cgi-bin/toyota/bv/generic_editorial.jsp?BV_SessionID=@@@@0041962673.1134529013@@@@&amp;BV_EngineID=cccfaddghhhflfkcfngcfkmdfkidffk.0&amp;navRoot=toyota_1024_root&amp;portal=null&amp;r=1&amp;edname=homepage24_root&amp;catname=/toyota_1024_root/main_nav/Home&amp;zone=-1" TargetMode="External"/><Relationship Id="rId12" Type="http://schemas.openxmlformats.org/officeDocument/2006/relationships/hyperlink" Target="https://wss2.bp.com/" TargetMode="External"/><Relationship Id="rId17" Type="http://schemas.openxmlformats.org/officeDocument/2006/relationships/hyperlink" Target="http://www.nucor.com/index.aspx" TargetMode="External"/><Relationship Id="rId25" Type="http://schemas.openxmlformats.org/officeDocument/2006/relationships/image" Target="../media/image55.png"/><Relationship Id="rId33" Type="http://schemas.openxmlformats.org/officeDocument/2006/relationships/image" Target="../media/image61.png"/><Relationship Id="rId2" Type="http://schemas.openxmlformats.org/officeDocument/2006/relationships/slideLayout" Target="../slideLayouts/slideLayout16.xml"/><Relationship Id="rId16" Type="http://schemas.openxmlformats.org/officeDocument/2006/relationships/image" Target="../media/image49.png"/><Relationship Id="rId20" Type="http://schemas.openxmlformats.org/officeDocument/2006/relationships/image" Target="../media/image51.png"/><Relationship Id="rId29" Type="http://schemas.openxmlformats.org/officeDocument/2006/relationships/hyperlink" Target="https://www.alcoa.com/global/en/home.asp" TargetMode="External"/><Relationship Id="rId1" Type="http://schemas.openxmlformats.org/officeDocument/2006/relationships/vmlDrawing" Target="../drawings/vmlDrawing1.vml"/><Relationship Id="rId6" Type="http://schemas.openxmlformats.org/officeDocument/2006/relationships/image" Target="../media/image41.png"/><Relationship Id="rId11" Type="http://schemas.openxmlformats.org/officeDocument/2006/relationships/image" Target="../media/image42.wmf"/><Relationship Id="rId24" Type="http://schemas.openxmlformats.org/officeDocument/2006/relationships/hyperlink" Target="http://www.mittalsteel.com/mittalMain/splash.htm" TargetMode="External"/><Relationship Id="rId32" Type="http://schemas.openxmlformats.org/officeDocument/2006/relationships/image" Target="../media/image60.png"/><Relationship Id="rId5" Type="http://schemas.openxmlformats.org/officeDocument/2006/relationships/oleObject" Target="../embeddings/oleObject1.bin"/><Relationship Id="rId15" Type="http://schemas.openxmlformats.org/officeDocument/2006/relationships/image" Target="../media/image43.png"/><Relationship Id="rId23" Type="http://schemas.openxmlformats.org/officeDocument/2006/relationships/image" Target="../media/image54.png"/><Relationship Id="rId28" Type="http://schemas.openxmlformats.org/officeDocument/2006/relationships/image" Target="../media/image57.png"/><Relationship Id="rId10" Type="http://schemas.openxmlformats.org/officeDocument/2006/relationships/oleObject" Target="../embeddings/oleObject2.bin"/><Relationship Id="rId19" Type="http://schemas.openxmlformats.org/officeDocument/2006/relationships/hyperlink" Target="http://corporate.honda.com/index.aspx" TargetMode="External"/><Relationship Id="rId31" Type="http://schemas.openxmlformats.org/officeDocument/2006/relationships/image" Target="../media/image59.jpg"/><Relationship Id="rId4" Type="http://schemas.openxmlformats.org/officeDocument/2006/relationships/image" Target="../media/image45.png"/><Relationship Id="rId9" Type="http://schemas.openxmlformats.org/officeDocument/2006/relationships/image" Target="../media/image47.png"/><Relationship Id="rId14" Type="http://schemas.openxmlformats.org/officeDocument/2006/relationships/oleObject" Target="../embeddings/oleObject3.bin"/><Relationship Id="rId22" Type="http://schemas.openxmlformats.org/officeDocument/2006/relationships/image" Target="../media/image53.png"/><Relationship Id="rId27" Type="http://schemas.openxmlformats.org/officeDocument/2006/relationships/image" Target="../media/image56.png"/><Relationship Id="rId30" Type="http://schemas.openxmlformats.org/officeDocument/2006/relationships/image" Target="../media/image58.gif"/></Relationships>
</file>

<file path=ppt/slides/_rels/slide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xml"/><Relationship Id="rId1" Type="http://schemas.openxmlformats.org/officeDocument/2006/relationships/slideLayout" Target="../slideLayouts/slideLayout16.xml"/><Relationship Id="rId5" Type="http://schemas.openxmlformats.org/officeDocument/2006/relationships/image" Target="../media/image64.png"/><Relationship Id="rId4" Type="http://schemas.openxmlformats.org/officeDocument/2006/relationships/image" Target="../media/image63.png"/></Relationships>
</file>

<file path=ppt/slides/_rels/slide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16.xml"/><Relationship Id="rId1" Type="http://schemas.openxmlformats.org/officeDocument/2006/relationships/tags" Target="../tags/tag2.xml"/></Relationships>
</file>

<file path=ppt/slides/_rels/slide1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image" Target="../media/image67.jpeg"/></Relationships>
</file>

<file path=ppt/slides/_rels/slide1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6.png"/><Relationship Id="rId7" Type="http://schemas.openxmlformats.org/officeDocument/2006/relationships/image" Target="../media/image80.jpeg"/><Relationship Id="rId2" Type="http://schemas.openxmlformats.org/officeDocument/2006/relationships/image" Target="../media/image75.png"/><Relationship Id="rId1" Type="http://schemas.openxmlformats.org/officeDocument/2006/relationships/slideLayout" Target="../slideLayouts/slideLayout16.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gif"/></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16.xml"/><Relationship Id="rId1" Type="http://schemas.openxmlformats.org/officeDocument/2006/relationships/tags" Target="../tags/tag3.xml"/></Relationships>
</file>

<file path=ppt/slides/_rels/slide19.xml.rels><?xml version="1.0" encoding="UTF-8" standalone="yes"?>
<Relationships xmlns="http://schemas.openxmlformats.org/package/2006/relationships"><Relationship Id="rId2" Type="http://schemas.openxmlformats.org/officeDocument/2006/relationships/image" Target="../media/image82.emf"/><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xml"/><Relationship Id="rId1" Type="http://schemas.openxmlformats.org/officeDocument/2006/relationships/slideLayout" Target="../slideLayouts/slideLayout17.xml"/><Relationship Id="rId4" Type="http://schemas.openxmlformats.org/officeDocument/2006/relationships/chart" Target="../charts/char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8" Type="http://schemas.openxmlformats.org/officeDocument/2006/relationships/image" Target="../media/image91.png"/><Relationship Id="rId13" Type="http://schemas.openxmlformats.org/officeDocument/2006/relationships/image" Target="../media/image96.jpeg"/><Relationship Id="rId3" Type="http://schemas.openxmlformats.org/officeDocument/2006/relationships/image" Target="../media/image86.png"/><Relationship Id="rId7" Type="http://schemas.openxmlformats.org/officeDocument/2006/relationships/image" Target="../media/image90.png"/><Relationship Id="rId12" Type="http://schemas.openxmlformats.org/officeDocument/2006/relationships/image" Target="../media/image95.jpeg"/><Relationship Id="rId2" Type="http://schemas.openxmlformats.org/officeDocument/2006/relationships/image" Target="../media/image85.png"/><Relationship Id="rId1" Type="http://schemas.openxmlformats.org/officeDocument/2006/relationships/slideLayout" Target="../slideLayouts/slideLayout16.xml"/><Relationship Id="rId6" Type="http://schemas.openxmlformats.org/officeDocument/2006/relationships/image" Target="../media/image89.png"/><Relationship Id="rId11" Type="http://schemas.openxmlformats.org/officeDocument/2006/relationships/image" Target="../media/image94.jpeg"/><Relationship Id="rId5" Type="http://schemas.openxmlformats.org/officeDocument/2006/relationships/image" Target="../media/image88.png"/><Relationship Id="rId15" Type="http://schemas.openxmlformats.org/officeDocument/2006/relationships/image" Target="../media/image98.jpeg"/><Relationship Id="rId10" Type="http://schemas.openxmlformats.org/officeDocument/2006/relationships/image" Target="../media/image93.jpeg"/><Relationship Id="rId4" Type="http://schemas.openxmlformats.org/officeDocument/2006/relationships/image" Target="../media/image87.png"/><Relationship Id="rId9" Type="http://schemas.openxmlformats.org/officeDocument/2006/relationships/image" Target="../media/image92.jpeg"/><Relationship Id="rId14" Type="http://schemas.openxmlformats.org/officeDocument/2006/relationships/image" Target="../media/image97.jpeg"/></Relationships>
</file>

<file path=ppt/slides/_rels/slide25.xml.rels><?xml version="1.0" encoding="UTF-8" standalone="yes"?>
<Relationships xmlns="http://schemas.openxmlformats.org/package/2006/relationships"><Relationship Id="rId2" Type="http://schemas.openxmlformats.org/officeDocument/2006/relationships/image" Target="../media/image99.emf"/><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00.emf"/><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01.emf"/><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102.emf"/><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103.emf"/><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104.emf"/><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105.emf"/><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16.xml"/><Relationship Id="rId1" Type="http://schemas.openxmlformats.org/officeDocument/2006/relationships/tags" Target="../tags/tag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16.xml"/><Relationship Id="rId1" Type="http://schemas.openxmlformats.org/officeDocument/2006/relationships/tags" Target="../tags/tag5.xml"/></Relationships>
</file>

<file path=ppt/slides/_rels/slide40.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16.xml"/><Relationship Id="rId4" Type="http://schemas.openxmlformats.org/officeDocument/2006/relationships/image" Target="../media/image11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16.xml"/><Relationship Id="rId5" Type="http://schemas.openxmlformats.org/officeDocument/2006/relationships/image" Target="../media/image116.png"/><Relationship Id="rId4" Type="http://schemas.openxmlformats.org/officeDocument/2006/relationships/image" Target="../media/image115.png"/></Relationships>
</file>

<file path=ppt/slides/_rels/slide44.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16.xml"/><Relationship Id="rId5" Type="http://schemas.openxmlformats.org/officeDocument/2006/relationships/image" Target="../media/image121.png"/><Relationship Id="rId4" Type="http://schemas.openxmlformats.org/officeDocument/2006/relationships/image" Target="../media/image120.png"/></Relationships>
</file>

<file path=ppt/slides/_rels/slide46.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16.xml"/><Relationship Id="rId5" Type="http://schemas.openxmlformats.org/officeDocument/2006/relationships/image" Target="../media/image126.png"/><Relationship Id="rId4" Type="http://schemas.openxmlformats.org/officeDocument/2006/relationships/image" Target="../media/image125.png"/></Relationships>
</file>

<file path=ppt/slides/_rels/slide48.xml.rels><?xml version="1.0" encoding="UTF-8" standalone="yes"?>
<Relationships xmlns="http://schemas.openxmlformats.org/package/2006/relationships"><Relationship Id="rId3" Type="http://schemas.openxmlformats.org/officeDocument/2006/relationships/oleObject" Target="../embeddings/Microsoft_Excel_97-2003_Worksheet1.xls"/><Relationship Id="rId2" Type="http://schemas.openxmlformats.org/officeDocument/2006/relationships/slideLayout" Target="../slideLayouts/slideLayout16.xml"/><Relationship Id="rId1" Type="http://schemas.openxmlformats.org/officeDocument/2006/relationships/vmlDrawing" Target="../drawings/vmlDrawing2.vml"/><Relationship Id="rId4" Type="http://schemas.openxmlformats.org/officeDocument/2006/relationships/image" Target="../media/image127.emf"/></Relationships>
</file>

<file path=ppt/slides/_rels/slide49.xml.rels><?xml version="1.0" encoding="UTF-8" standalone="yes"?>
<Relationships xmlns="http://schemas.openxmlformats.org/package/2006/relationships"><Relationship Id="rId3" Type="http://schemas.openxmlformats.org/officeDocument/2006/relationships/oleObject" Target="../embeddings/Microsoft_Excel_97-2003_Worksheet2.xls"/><Relationship Id="rId2" Type="http://schemas.openxmlformats.org/officeDocument/2006/relationships/slideLayout" Target="../slideLayouts/slideLayout16.xml"/><Relationship Id="rId1" Type="http://schemas.openxmlformats.org/officeDocument/2006/relationships/vmlDrawing" Target="../drawings/vmlDrawing3.vml"/><Relationship Id="rId4" Type="http://schemas.openxmlformats.org/officeDocument/2006/relationships/image" Target="../media/image128.emf"/></Relationships>
</file>

<file path=ppt/slides/_rels/slide5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16.xml"/><Relationship Id="rId1" Type="http://schemas.openxmlformats.org/officeDocument/2006/relationships/tags" Target="../tags/tag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16.xml"/><Relationship Id="rId1" Type="http://schemas.openxmlformats.org/officeDocument/2006/relationships/tags" Target="../tags/tag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1.xml"/></Relationships>
</file>

<file path=ppt/slides/_rels/slide5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16.xml"/><Relationship Id="rId1" Type="http://schemas.openxmlformats.org/officeDocument/2006/relationships/tags" Target="../tags/tag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16.xml"/><Relationship Id="rId1" Type="http://schemas.openxmlformats.org/officeDocument/2006/relationships/tags" Target="../tags/tag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3.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image" Target="../media/image130.jpeg"/><Relationship Id="rId1" Type="http://schemas.openxmlformats.org/officeDocument/2006/relationships/slideLayout" Target="../slideLayouts/slideLayout16.xml"/><Relationship Id="rId5" Type="http://schemas.openxmlformats.org/officeDocument/2006/relationships/image" Target="../media/image133.jpeg"/><Relationship Id="rId4" Type="http://schemas.openxmlformats.org/officeDocument/2006/relationships/image" Target="../media/image132.jpeg"/></Relationships>
</file>

<file path=ppt/slides/_rels/slide64.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65.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1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16.xml"/></Relationships>
</file>

<file path=ppt/slides/_rels/slide6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16.xml"/><Relationship Id="rId1" Type="http://schemas.openxmlformats.org/officeDocument/2006/relationships/tags" Target="../tags/tag10.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70.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71.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image" Target="../media/image140.jpeg"/></Relationships>
</file>

<file path=ppt/slides/_rels/slide72.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73.xml.rels><?xml version="1.0" encoding="UTF-8" standalone="yes"?>
<Relationships xmlns="http://schemas.openxmlformats.org/package/2006/relationships"><Relationship Id="rId8" Type="http://schemas.openxmlformats.org/officeDocument/2006/relationships/image" Target="../media/image147.jpeg"/><Relationship Id="rId3" Type="http://schemas.openxmlformats.org/officeDocument/2006/relationships/image" Target="../media/image142.jpeg"/><Relationship Id="rId7" Type="http://schemas.openxmlformats.org/officeDocument/2006/relationships/image" Target="../media/image146.jpeg"/><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openxmlformats.org/officeDocument/2006/relationships/image" Target="../media/image145.jpeg"/><Relationship Id="rId5" Type="http://schemas.openxmlformats.org/officeDocument/2006/relationships/image" Target="../media/image144.jpeg"/><Relationship Id="rId4" Type="http://schemas.openxmlformats.org/officeDocument/2006/relationships/image" Target="../media/image143.jpeg"/><Relationship Id="rId9" Type="http://schemas.openxmlformats.org/officeDocument/2006/relationships/image" Target="../media/image148.jpeg"/></Relationships>
</file>

<file path=ppt/slides/_rels/slide7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16.xml"/><Relationship Id="rId1" Type="http://schemas.openxmlformats.org/officeDocument/2006/relationships/tags" Target="../tags/tag1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6.xml.rels><?xml version="1.0" encoding="UTF-8" standalone="yes"?>
<Relationships xmlns="http://schemas.openxmlformats.org/package/2006/relationships"><Relationship Id="rId3" Type="http://schemas.openxmlformats.org/officeDocument/2006/relationships/oleObject" Target="../embeddings/Microsoft_Excel_97-2003_Worksheet3.xls"/><Relationship Id="rId2" Type="http://schemas.openxmlformats.org/officeDocument/2006/relationships/slideLayout" Target="../slideLayouts/slideLayout17.xml"/><Relationship Id="rId1" Type="http://schemas.openxmlformats.org/officeDocument/2006/relationships/vmlDrawing" Target="../drawings/vmlDrawing4.vml"/><Relationship Id="rId4" Type="http://schemas.openxmlformats.org/officeDocument/2006/relationships/image" Target="../media/image149.emf"/></Relationships>
</file>

<file path=ppt/slides/_rels/slide77.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17.xml"/></Relationships>
</file>

<file path=ppt/slides/_rels/slide78.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1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16.xml"/><Relationship Id="rId1" Type="http://schemas.openxmlformats.org/officeDocument/2006/relationships/tags" Target="../tags/tag12.xml"/></Relationships>
</file>

<file path=ppt/slides/_rels/slide81.xml.rels><?xml version="1.0" encoding="UTF-8" standalone="yes"?>
<Relationships xmlns="http://schemas.openxmlformats.org/package/2006/relationships"><Relationship Id="rId2" Type="http://schemas.openxmlformats.org/officeDocument/2006/relationships/image" Target="../media/image152.wmf"/><Relationship Id="rId1" Type="http://schemas.openxmlformats.org/officeDocument/2006/relationships/slideLayout" Target="../slideLayouts/slideLayout1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4.xml.rels><?xml version="1.0" encoding="UTF-8" standalone="yes"?>
<Relationships xmlns="http://schemas.openxmlformats.org/package/2006/relationships"><Relationship Id="rId3" Type="http://schemas.openxmlformats.org/officeDocument/2006/relationships/oleObject" Target="../embeddings/Microsoft_Excel_97-2003_Worksheet4.xls"/><Relationship Id="rId2" Type="http://schemas.openxmlformats.org/officeDocument/2006/relationships/slideLayout" Target="../slideLayouts/slideLayout16.xml"/><Relationship Id="rId1" Type="http://schemas.openxmlformats.org/officeDocument/2006/relationships/vmlDrawing" Target="../drawings/vmlDrawing5.vml"/><Relationship Id="rId4" Type="http://schemas.openxmlformats.org/officeDocument/2006/relationships/image" Target="../media/image153.emf"/></Relationships>
</file>

<file path=ppt/slides/_rels/slide85.xml.rels><?xml version="1.0" encoding="UTF-8" standalone="yes"?>
<Relationships xmlns="http://schemas.openxmlformats.org/package/2006/relationships"><Relationship Id="rId3" Type="http://schemas.openxmlformats.org/officeDocument/2006/relationships/image" Target="../media/image154.wmf"/><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86.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16.xml"/></Relationships>
</file>

<file path=ppt/slides/_rels/slide87.xml.rels><?xml version="1.0" encoding="UTF-8" standalone="yes"?>
<Relationships xmlns="http://schemas.openxmlformats.org/package/2006/relationships"><Relationship Id="rId3" Type="http://schemas.openxmlformats.org/officeDocument/2006/relationships/oleObject" Target="../embeddings/Microsoft_Excel_97-2003_Worksheet5.xls"/><Relationship Id="rId2" Type="http://schemas.openxmlformats.org/officeDocument/2006/relationships/slideLayout" Target="../slideLayouts/slideLayout16.xml"/><Relationship Id="rId1" Type="http://schemas.openxmlformats.org/officeDocument/2006/relationships/vmlDrawing" Target="../drawings/vmlDrawing6.vml"/><Relationship Id="rId4" Type="http://schemas.openxmlformats.org/officeDocument/2006/relationships/image" Target="../media/image156.emf"/></Relationships>
</file>

<file path=ppt/slides/_rels/slide88.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16.xml"/></Relationships>
</file>

<file path=ppt/slides/_rels/slide8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16.xml"/><Relationship Id="rId1" Type="http://schemas.openxmlformats.org/officeDocument/2006/relationships/tags" Target="../tags/tag1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6.xml"/><Relationship Id="rId1" Type="http://schemas.openxmlformats.org/officeDocument/2006/relationships/vmlDrawing" Target="../drawings/vmlDrawing7.vml"/><Relationship Id="rId5" Type="http://schemas.openxmlformats.org/officeDocument/2006/relationships/image" Target="../media/image158.emf"/><Relationship Id="rId4" Type="http://schemas.openxmlformats.org/officeDocument/2006/relationships/oleObject" Target="../embeddings/Microsoft_Excel_97-2003_Worksheet6.xls"/></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6.xml"/><Relationship Id="rId1" Type="http://schemas.openxmlformats.org/officeDocument/2006/relationships/vmlDrawing" Target="../drawings/vmlDrawing8.vml"/><Relationship Id="rId5" Type="http://schemas.openxmlformats.org/officeDocument/2006/relationships/image" Target="../media/image159.emf"/><Relationship Id="rId4" Type="http://schemas.openxmlformats.org/officeDocument/2006/relationships/oleObject" Target="../embeddings/Microsoft_Excel_97-2003_Worksheet7.xls"/></Relationships>
</file>

<file path=ppt/slides/_rels/slide94.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18.xml"/><Relationship Id="rId1" Type="http://schemas.openxmlformats.org/officeDocument/2006/relationships/slideLayout" Target="../slideLayouts/slideLayout16.xml"/><Relationship Id="rId6" Type="http://schemas.openxmlformats.org/officeDocument/2006/relationships/image" Target="../media/image163.jpeg"/><Relationship Id="rId5" Type="http://schemas.openxmlformats.org/officeDocument/2006/relationships/image" Target="../media/image162.jpeg"/><Relationship Id="rId4" Type="http://schemas.openxmlformats.org/officeDocument/2006/relationships/image" Target="../media/image161.jpeg"/></Relationships>
</file>

<file path=ppt/slides/_rels/slide9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16.xml"/><Relationship Id="rId1" Type="http://schemas.openxmlformats.org/officeDocument/2006/relationships/tags" Target="../tags/tag1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6.xml"/><Relationship Id="rId1" Type="http://schemas.openxmlformats.org/officeDocument/2006/relationships/vmlDrawing" Target="../drawings/vmlDrawing9.vml"/><Relationship Id="rId4" Type="http://schemas.openxmlformats.org/officeDocument/2006/relationships/image" Target="../media/image164.emf"/></Relationships>
</file>

<file path=ppt/slides/_rels/slide9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16.xml"/><Relationship Id="rId1" Type="http://schemas.openxmlformats.org/officeDocument/2006/relationships/tags" Target="../tags/tag15.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2.xml.rels><?xml version="1.0" encoding="UTF-8" standalone="yes"?>
<Relationships xmlns="http://schemas.openxmlformats.org/package/2006/relationships"><Relationship Id="rId8" Type="http://schemas.openxmlformats.org/officeDocument/2006/relationships/image" Target="../media/image168.wmf"/><Relationship Id="rId3" Type="http://schemas.openxmlformats.org/officeDocument/2006/relationships/oleObject" Target="../embeddings/oleObject5.bin"/><Relationship Id="rId7" Type="http://schemas.openxmlformats.org/officeDocument/2006/relationships/image" Target="../media/image166.wmf"/><Relationship Id="rId2" Type="http://schemas.openxmlformats.org/officeDocument/2006/relationships/slideLayout" Target="../slideLayouts/slideLayout16.xml"/><Relationship Id="rId1" Type="http://schemas.openxmlformats.org/officeDocument/2006/relationships/vmlDrawing" Target="../drawings/vmlDrawing10.vml"/><Relationship Id="rId6" Type="http://schemas.openxmlformats.org/officeDocument/2006/relationships/oleObject" Target="../embeddings/oleObject6.bin"/><Relationship Id="rId5" Type="http://schemas.openxmlformats.org/officeDocument/2006/relationships/image" Target="../media/image167.jpeg"/><Relationship Id="rId4" Type="http://schemas.openxmlformats.org/officeDocument/2006/relationships/image" Target="../media/image165.wmf"/></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104.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1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6.xml.rels><?xml version="1.0" encoding="UTF-8" standalone="yes"?>
<Relationships xmlns="http://schemas.openxmlformats.org/package/2006/relationships"><Relationship Id="rId2" Type="http://schemas.openxmlformats.org/officeDocument/2006/relationships/image" Target="../media/image171.jpeg"/><Relationship Id="rId1" Type="http://schemas.openxmlformats.org/officeDocument/2006/relationships/slideLayout" Target="../slideLayouts/slideLayout16.xml"/></Relationships>
</file>

<file path=ppt/slides/_rels/slide10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6.xml"/></Relationships>
</file>

<file path=ppt/slides/_rels/slide108.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image" Target="../media/image172.png"/><Relationship Id="rId1" Type="http://schemas.openxmlformats.org/officeDocument/2006/relationships/slideLayout" Target="../slideLayouts/slideLayout16.xml"/><Relationship Id="rId5" Type="http://schemas.openxmlformats.org/officeDocument/2006/relationships/image" Target="../media/image175.jpeg"/><Relationship Id="rId4" Type="http://schemas.openxmlformats.org/officeDocument/2006/relationships/image" Target="../media/image174.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0.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16.xml"/></Relationships>
</file>

<file path=ppt/slides/_rels/slide111.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16.xml"/></Relationships>
</file>

<file path=ppt/slides/_rels/slide112.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16.xml"/></Relationships>
</file>

<file path=ppt/slides/_rels/slide113.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16.xml"/></Relationships>
</file>

<file path=ppt/slides/_rels/slide114.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slideLayout" Target="../slideLayouts/slideLayout16.xml"/></Relationships>
</file>

<file path=ppt/slides/_rels/slide115.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16.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16.xml"/><Relationship Id="rId1" Type="http://schemas.openxmlformats.org/officeDocument/2006/relationships/tags" Target="../tags/tag16.xml"/></Relationships>
</file>

<file path=ppt/slides/_rels/slide118.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16.xml"/><Relationship Id="rId5" Type="http://schemas.openxmlformats.org/officeDocument/2006/relationships/image" Target="../media/image186.png"/><Relationship Id="rId4" Type="http://schemas.openxmlformats.org/officeDocument/2006/relationships/image" Target="../media/image185.png"/></Relationships>
</file>

<file path=ppt/slides/_rels/slide119.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image" Target="../media/image187.jpeg"/><Relationship Id="rId1" Type="http://schemas.openxmlformats.org/officeDocument/2006/relationships/slideLayout" Target="../slideLayouts/slideLayout16.xml"/></Relationships>
</file>

<file path=ppt/slides/_rels/slide120.xml.rels><?xml version="1.0" encoding="UTF-8" standalone="yes"?>
<Relationships xmlns="http://schemas.openxmlformats.org/package/2006/relationships"><Relationship Id="rId3" Type="http://schemas.openxmlformats.org/officeDocument/2006/relationships/image" Target="../media/image190.jpeg"/><Relationship Id="rId2" Type="http://schemas.openxmlformats.org/officeDocument/2006/relationships/image" Target="../media/image189.png"/><Relationship Id="rId1" Type="http://schemas.openxmlformats.org/officeDocument/2006/relationships/slideLayout" Target="../slideLayouts/slideLayout16.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2.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image" Target="../media/image191.jpeg"/><Relationship Id="rId1" Type="http://schemas.openxmlformats.org/officeDocument/2006/relationships/slideLayout" Target="../slideLayouts/slideLayout16.xml"/><Relationship Id="rId5" Type="http://schemas.openxmlformats.org/officeDocument/2006/relationships/image" Target="../media/image194.png"/><Relationship Id="rId4" Type="http://schemas.openxmlformats.org/officeDocument/2006/relationships/image" Target="../media/image193.jpeg"/></Relationships>
</file>

<file path=ppt/slides/_rels/slide123.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5.png"/><Relationship Id="rId1" Type="http://schemas.openxmlformats.org/officeDocument/2006/relationships/slideLayout" Target="../slideLayouts/slideLayout16.xml"/><Relationship Id="rId5" Type="http://schemas.openxmlformats.org/officeDocument/2006/relationships/image" Target="../media/image198.png"/><Relationship Id="rId4" Type="http://schemas.openxmlformats.org/officeDocument/2006/relationships/image" Target="../media/image197.png"/></Relationships>
</file>

<file path=ppt/slides/_rels/slide124.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199.png"/><Relationship Id="rId1" Type="http://schemas.openxmlformats.org/officeDocument/2006/relationships/slideLayout" Target="../slideLayouts/slideLayout16.xml"/></Relationships>
</file>

<file path=ppt/slides/_rels/slide125.xml.rels><?xml version="1.0" encoding="UTF-8" standalone="yes"?>
<Relationships xmlns="http://schemas.openxmlformats.org/package/2006/relationships"><Relationship Id="rId3" Type="http://schemas.openxmlformats.org/officeDocument/2006/relationships/image" Target="../media/image202.jpeg"/><Relationship Id="rId2" Type="http://schemas.openxmlformats.org/officeDocument/2006/relationships/image" Target="../media/image201.jpeg"/><Relationship Id="rId1" Type="http://schemas.openxmlformats.org/officeDocument/2006/relationships/slideLayout" Target="../slideLayouts/slideLayout16.xml"/></Relationships>
</file>

<file path=ppt/slides/_rels/slide1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16.xml"/><Relationship Id="rId1" Type="http://schemas.openxmlformats.org/officeDocument/2006/relationships/tags" Target="../tags/tag17.xml"/></Relationships>
</file>

<file path=ppt/slides/_rels/slide127.xml.rels><?xml version="1.0" encoding="UTF-8" standalone="yes"?>
<Relationships xmlns="http://schemas.openxmlformats.org/package/2006/relationships"><Relationship Id="rId3" Type="http://schemas.openxmlformats.org/officeDocument/2006/relationships/image" Target="../media/image204.jpeg"/><Relationship Id="rId2" Type="http://schemas.openxmlformats.org/officeDocument/2006/relationships/image" Target="../media/image203.jpeg"/><Relationship Id="rId1" Type="http://schemas.openxmlformats.org/officeDocument/2006/relationships/slideLayout" Target="../slideLayouts/slideLayout16.xml"/></Relationships>
</file>

<file path=ppt/slides/_rels/slide128.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16.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0.xml.rels><?xml version="1.0" encoding="UTF-8" standalone="yes"?>
<Relationships xmlns="http://schemas.openxmlformats.org/package/2006/relationships"><Relationship Id="rId2" Type="http://schemas.openxmlformats.org/officeDocument/2006/relationships/image" Target="../media/image206.jp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0"/>
          </p:nvPr>
        </p:nvSpPr>
        <p:spPr>
          <a:xfrm>
            <a:off x="623460" y="187418"/>
            <a:ext cx="5955470" cy="1498877"/>
          </a:xfrm>
        </p:spPr>
        <p:txBody>
          <a:bodyPr>
            <a:noAutofit/>
          </a:bodyPr>
          <a:lstStyle/>
          <a:p>
            <a:r>
              <a:rPr lang="en-US" sz="4400" b="1" dirty="0">
                <a:solidFill>
                  <a:srgbClr val="00792F"/>
                </a:solidFill>
              </a:rPr>
              <a:t>Industrial </a:t>
            </a:r>
            <a:r>
              <a:rPr lang="en-US" sz="4400" b="1" dirty="0" smtClean="0">
                <a:solidFill>
                  <a:srgbClr val="00792F"/>
                </a:solidFill>
              </a:rPr>
              <a:t>Sales</a:t>
            </a:r>
          </a:p>
          <a:p>
            <a:r>
              <a:rPr lang="en-US" sz="4400" b="1" dirty="0" smtClean="0">
                <a:solidFill>
                  <a:srgbClr val="00792F"/>
                </a:solidFill>
              </a:rPr>
              <a:t>Presentation</a:t>
            </a:r>
            <a:endParaRPr lang="en-US" sz="4400" b="1" dirty="0">
              <a:solidFill>
                <a:srgbClr val="00792F"/>
              </a:solidFill>
            </a:endParaRPr>
          </a:p>
        </p:txBody>
      </p:sp>
      <p:sp>
        <p:nvSpPr>
          <p:cNvPr id="7" name="Subtitle 4"/>
          <p:cNvSpPr txBox="1">
            <a:spLocks/>
          </p:cNvSpPr>
          <p:nvPr/>
        </p:nvSpPr>
        <p:spPr>
          <a:xfrm>
            <a:off x="336468" y="4899560"/>
            <a:ext cx="5279587" cy="457200"/>
          </a:xfrm>
          <a:prstGeom prst="rect">
            <a:avLst/>
          </a:prstGeom>
        </p:spPr>
        <p:txBody>
          <a:bodyPr vert="horz" lIns="91440" tIns="45720" rIns="91440" bIns="45720" rtlCol="0" anchor="b">
            <a:noAutofit/>
          </a:bodyPr>
          <a:lstStyle>
            <a:lvl1pPr marL="0" indent="0" algn="l" defTabSz="457200" rtl="0" eaLnBrk="1" latinLnBrk="0" hangingPunct="1">
              <a:spcBef>
                <a:spcPct val="20000"/>
              </a:spcBef>
              <a:buFont typeface="Arial"/>
              <a:buNone/>
              <a:defRPr sz="2400" b="1" kern="1200">
                <a:solidFill>
                  <a:schemeClr val="tx1">
                    <a:lumMod val="75000"/>
                    <a:lumOff val="25000"/>
                  </a:schemeClr>
                </a:solidFill>
                <a:latin typeface="+mn-lt"/>
                <a:ea typeface="+mn-ea"/>
                <a:cs typeface="+mn-cs"/>
              </a:defRPr>
            </a:lvl1pPr>
            <a:lvl2pPr marL="457200" indent="0" algn="l" defTabSz="457200" rtl="0" eaLnBrk="1" latinLnBrk="0" hangingPunct="1">
              <a:spcBef>
                <a:spcPct val="20000"/>
              </a:spcBef>
              <a:buFont typeface="Arial"/>
              <a:buNone/>
              <a:defRPr sz="2000" b="1"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1800" b="1"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1600" b="1"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1600" b="1" kern="1200">
                <a:solidFill>
                  <a:schemeClr val="tx1"/>
                </a:solidFill>
                <a:latin typeface="+mn-lt"/>
                <a:ea typeface="+mn-ea"/>
                <a:cs typeface="+mn-cs"/>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r>
              <a:rPr lang="en-US" sz="3200" dirty="0" smtClean="0">
                <a:solidFill>
                  <a:schemeClr val="tx1"/>
                </a:solidFill>
              </a:rPr>
              <a:t>October </a:t>
            </a:r>
            <a:r>
              <a:rPr lang="en-US" sz="3200" dirty="0" smtClean="0">
                <a:solidFill>
                  <a:schemeClr val="tx1"/>
                </a:solidFill>
              </a:rPr>
              <a:t>2016</a:t>
            </a:r>
            <a:endParaRPr lang="en-US" sz="3200" dirty="0">
              <a:solidFill>
                <a:schemeClr val="tx1"/>
              </a:solidFill>
            </a:endParaRPr>
          </a:p>
        </p:txBody>
      </p:sp>
    </p:spTree>
    <p:extLst>
      <p:ext uri="{BB962C8B-B14F-4D97-AF65-F5344CB8AC3E}">
        <p14:creationId xmlns:p14="http://schemas.microsoft.com/office/powerpoint/2010/main" val="360784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a:ext>
            </a:extLst>
          </a:blip>
          <a:stretch/>
        </p:blipFill>
        <p:spPr>
          <a:xfrm>
            <a:off x="1" y="3085796"/>
            <a:ext cx="8866129" cy="1527505"/>
          </a:xfrm>
          <a:prstGeom prst="rect">
            <a:avLst/>
          </a:prstGeom>
          <a:ln>
            <a:gradFill>
              <a:gsLst>
                <a:gs pos="0">
                  <a:srgbClr val="006600"/>
                </a:gs>
                <a:gs pos="85000">
                  <a:schemeClr val="accent1">
                    <a:tint val="44500"/>
                    <a:satMod val="160000"/>
                  </a:schemeClr>
                </a:gs>
                <a:gs pos="100000">
                  <a:srgbClr val="006600"/>
                </a:gs>
              </a:gsLst>
              <a:lin ang="5400000" scaled="0"/>
            </a:gradFill>
          </a:ln>
        </p:spPr>
      </p:pic>
      <p:sp>
        <p:nvSpPr>
          <p:cNvPr id="7" name="Flowchart: Data 6"/>
          <p:cNvSpPr/>
          <p:nvPr/>
        </p:nvSpPr>
        <p:spPr>
          <a:xfrm>
            <a:off x="8018163" y="2667000"/>
            <a:ext cx="4173837" cy="1981200"/>
          </a:xfrm>
          <a:prstGeom prst="flowChartInputOutput">
            <a:avLst/>
          </a:prstGeom>
          <a:solidFill>
            <a:schemeClr val="bg1"/>
          </a:solidFill>
          <a:ln w="9525" cap="flat" algn="ctr">
            <a:no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06400" y="3319002"/>
            <a:ext cx="11041075" cy="1061091"/>
          </a:xfrm>
        </p:spPr>
        <p:txBody>
          <a:bodyPr/>
          <a:lstStyle/>
          <a:p>
            <a:r>
              <a:rPr lang="en-US" sz="3200" dirty="0" smtClean="0">
                <a:solidFill>
                  <a:schemeClr val="bg1"/>
                </a:solidFill>
              </a:rPr>
              <a:t>Castrol</a:t>
            </a:r>
            <a:r>
              <a:rPr lang="en-US" sz="3200" baseline="30000" dirty="0" smtClean="0">
                <a:solidFill>
                  <a:schemeClr val="bg1"/>
                </a:solidFill>
              </a:rPr>
              <a:t>®</a:t>
            </a:r>
            <a:r>
              <a:rPr lang="en-US" sz="3200" dirty="0" smtClean="0">
                <a:solidFill>
                  <a:schemeClr val="bg1"/>
                </a:solidFill>
              </a:rPr>
              <a:t> Industrial - Introduction</a:t>
            </a:r>
            <a:endParaRPr lang="en-US" sz="3200" dirty="0">
              <a:solidFill>
                <a:schemeClr val="bg1"/>
              </a:solidFill>
            </a:endParaRPr>
          </a:p>
        </p:txBody>
      </p:sp>
    </p:spTree>
    <p:custDataLst>
      <p:tags r:id="rId1"/>
    </p:custDataLst>
    <p:extLst>
      <p:ext uri="{BB962C8B-B14F-4D97-AF65-F5344CB8AC3E}">
        <p14:creationId xmlns:p14="http://schemas.microsoft.com/office/powerpoint/2010/main" val="38073677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smtClean="0"/>
              <a:t>History</a:t>
            </a:r>
            <a:endParaRPr lang="en-US" sz="3200" dirty="0"/>
          </a:p>
        </p:txBody>
      </p:sp>
      <p:sp>
        <p:nvSpPr>
          <p:cNvPr id="6" name="Subtitle 5"/>
          <p:cNvSpPr>
            <a:spLocks noGrp="1"/>
          </p:cNvSpPr>
          <p:nvPr>
            <p:ph type="subTitle" idx="1"/>
          </p:nvPr>
        </p:nvSpPr>
        <p:spPr>
          <a:xfrm>
            <a:off x="379106" y="2209801"/>
            <a:ext cx="7340599" cy="2743713"/>
          </a:xfrm>
        </p:spPr>
        <p:txBody>
          <a:bodyPr/>
          <a:lstStyle/>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100+ years’ experience in a range of lubricants and metalworking </a:t>
            </a:r>
            <a:r>
              <a:rPr lang="en-US" dirty="0" smtClean="0">
                <a:solidFill>
                  <a:schemeClr val="tx1"/>
                </a:solidFill>
              </a:rPr>
              <a:t>fluids</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smtClean="0">
                <a:solidFill>
                  <a:schemeClr val="tx1"/>
                </a:solidFill>
              </a:rPr>
              <a:t>20</a:t>
            </a:r>
            <a:r>
              <a:rPr lang="en-US" dirty="0">
                <a:solidFill>
                  <a:schemeClr val="tx1"/>
                </a:solidFill>
              </a:rPr>
              <a:t>+ years’ experience in fluid and lubrication management </a:t>
            </a:r>
            <a:r>
              <a:rPr lang="en-US" dirty="0" smtClean="0">
                <a:solidFill>
                  <a:schemeClr val="tx1"/>
                </a:solidFill>
              </a:rPr>
              <a:t>services</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smtClean="0">
                <a:solidFill>
                  <a:schemeClr val="tx1"/>
                </a:solidFill>
              </a:rPr>
              <a:t>Global </a:t>
            </a:r>
            <a:r>
              <a:rPr lang="en-US" dirty="0">
                <a:solidFill>
                  <a:schemeClr val="tx1"/>
                </a:solidFill>
              </a:rPr>
              <a:t>business with a network of </a:t>
            </a:r>
            <a:r>
              <a:rPr lang="en-US" dirty="0" smtClean="0">
                <a:solidFill>
                  <a:schemeClr val="tx1"/>
                </a:solidFill>
              </a:rPr>
              <a:t>sales, engineering</a:t>
            </a:r>
            <a:r>
              <a:rPr lang="en-US" dirty="0">
                <a:solidFill>
                  <a:schemeClr val="tx1"/>
                </a:solidFill>
              </a:rPr>
              <a:t>, research and manufacturing capabilities in more than 50 </a:t>
            </a:r>
            <a:r>
              <a:rPr lang="en-US" dirty="0" smtClean="0">
                <a:solidFill>
                  <a:schemeClr val="tx1"/>
                </a:solidFill>
              </a:rPr>
              <a:t>countries</a:t>
            </a:r>
            <a:endParaRPr lang="en-US" dirty="0">
              <a:solidFill>
                <a:schemeClr val="tx1"/>
              </a:solidFill>
            </a:endParaRPr>
          </a:p>
          <a:p>
            <a:endParaRPr lang="en-US" dirty="0">
              <a:solidFill>
                <a:schemeClr val="tx1"/>
              </a:solidFill>
            </a:endParaRPr>
          </a:p>
        </p:txBody>
      </p:sp>
      <p:pic>
        <p:nvPicPr>
          <p:cNvPr id="7" name="Picture 5" descr="Industrial PP template-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007717" y="1591294"/>
            <a:ext cx="3846121" cy="3688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379105" y="1143001"/>
            <a:ext cx="11379200" cy="707886"/>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Our knowledge allows us to select and apply the best product that most positively </a:t>
            </a:r>
            <a:r>
              <a:rPr lang="en-US" sz="2000" dirty="0" smtClean="0">
                <a:latin typeface="Arial" panose="020B0604020202020204" pitchFamily="34" charset="0"/>
                <a:cs typeface="Arial" panose="020B0604020202020204" pitchFamily="34" charset="0"/>
              </a:rPr>
              <a:t>impact </a:t>
            </a:r>
            <a:r>
              <a:rPr lang="en-US" sz="2000" b="1" dirty="0" smtClean="0">
                <a:latin typeface="Arial" panose="020B0604020202020204" pitchFamily="34" charset="0"/>
                <a:cs typeface="Arial" panose="020B0604020202020204" pitchFamily="34" charset="0"/>
              </a:rPr>
              <a:t>productivity</a:t>
            </a:r>
            <a:r>
              <a:rPr lang="en-US" sz="2000" dirty="0">
                <a:latin typeface="Arial" panose="020B0604020202020204" pitchFamily="34" charset="0"/>
                <a:cs typeface="Arial" panose="020B0604020202020204" pitchFamily="34" charset="0"/>
              </a:rPr>
              <a:t>, </a:t>
            </a:r>
            <a:r>
              <a:rPr lang="en-US" sz="2000" b="1" dirty="0">
                <a:latin typeface="Arial" panose="020B0604020202020204" pitchFamily="34" charset="0"/>
                <a:cs typeface="Arial" panose="020B0604020202020204" pitchFamily="34" charset="0"/>
              </a:rPr>
              <a:t>quality</a:t>
            </a:r>
            <a:r>
              <a:rPr lang="en-US" sz="2000" dirty="0">
                <a:latin typeface="Arial" panose="020B0604020202020204" pitchFamily="34" charset="0"/>
                <a:cs typeface="Arial" panose="020B0604020202020204" pitchFamily="34" charset="0"/>
              </a:rPr>
              <a:t> and </a:t>
            </a:r>
            <a:r>
              <a:rPr lang="en-US" sz="2000" b="1" dirty="0">
                <a:latin typeface="Arial" panose="020B0604020202020204" pitchFamily="34" charset="0"/>
                <a:cs typeface="Arial" panose="020B0604020202020204" pitchFamily="34" charset="0"/>
              </a:rPr>
              <a:t>costs</a:t>
            </a:r>
            <a:r>
              <a:rPr lang="en-US" sz="2000" dirty="0">
                <a:latin typeface="Arial" panose="020B0604020202020204" pitchFamily="34" charset="0"/>
                <a:cs typeface="Arial" panose="020B0604020202020204" pitchFamily="34" charset="0"/>
              </a:rPr>
              <a:t> in </a:t>
            </a:r>
            <a:r>
              <a:rPr lang="en-US" sz="2000" dirty="0" smtClean="0">
                <a:latin typeface="Arial" panose="020B0604020202020204" pitchFamily="34" charset="0"/>
                <a:cs typeface="Arial" panose="020B0604020202020204" pitchFamily="34" charset="0"/>
              </a:rPr>
              <a:t>your manufacturing operations</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21657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smtClean="0"/>
              <a:t>OEM Relationship</a:t>
            </a:r>
            <a:endParaRPr lang="en-US" sz="3200" dirty="0"/>
          </a:p>
        </p:txBody>
      </p:sp>
      <p:sp>
        <p:nvSpPr>
          <p:cNvPr id="3" name="Subtitle 2"/>
          <p:cNvSpPr>
            <a:spLocks noGrp="1"/>
          </p:cNvSpPr>
          <p:nvPr>
            <p:ph type="subTitle" idx="1"/>
          </p:nvPr>
        </p:nvSpPr>
        <p:spPr>
          <a:xfrm>
            <a:off x="508000" y="1447801"/>
            <a:ext cx="5918200" cy="2895600"/>
          </a:xfrm>
        </p:spPr>
        <p:txBody>
          <a:bodyPr/>
          <a:lstStyle/>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Strong </a:t>
            </a:r>
            <a:r>
              <a:rPr lang="en-US" b="1" dirty="0">
                <a:solidFill>
                  <a:schemeClr val="tx1"/>
                </a:solidFill>
              </a:rPr>
              <a:t>partnership</a:t>
            </a:r>
            <a:r>
              <a:rPr lang="en-US" dirty="0">
                <a:solidFill>
                  <a:schemeClr val="tx1"/>
                </a:solidFill>
              </a:rPr>
              <a:t> with leading </a:t>
            </a:r>
            <a:r>
              <a:rPr lang="en-US" dirty="0" smtClean="0">
                <a:solidFill>
                  <a:schemeClr val="tx1"/>
                </a:solidFill>
              </a:rPr>
              <a:t>OEMs</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smtClean="0">
                <a:solidFill>
                  <a:schemeClr val="tx1"/>
                </a:solidFill>
              </a:rPr>
              <a:t>Castrol </a:t>
            </a:r>
            <a:r>
              <a:rPr lang="en-US" dirty="0">
                <a:solidFill>
                  <a:schemeClr val="tx1"/>
                </a:solidFill>
              </a:rPr>
              <a:t>products have </a:t>
            </a:r>
            <a:r>
              <a:rPr lang="en-US" b="1" dirty="0">
                <a:solidFill>
                  <a:schemeClr val="tx1"/>
                </a:solidFill>
              </a:rPr>
              <a:t>approvals</a:t>
            </a:r>
            <a:r>
              <a:rPr lang="en-US" dirty="0">
                <a:solidFill>
                  <a:schemeClr val="tx1"/>
                </a:solidFill>
              </a:rPr>
              <a:t> and </a:t>
            </a:r>
            <a:r>
              <a:rPr lang="en-US" b="1" dirty="0" smtClean="0">
                <a:solidFill>
                  <a:schemeClr val="tx1"/>
                </a:solidFill>
              </a:rPr>
              <a:t>recommendations </a:t>
            </a:r>
            <a:r>
              <a:rPr lang="en-US" dirty="0" smtClean="0">
                <a:solidFill>
                  <a:schemeClr val="tx1"/>
                </a:solidFill>
              </a:rPr>
              <a:t>from </a:t>
            </a:r>
            <a:r>
              <a:rPr lang="en-US" dirty="0">
                <a:solidFill>
                  <a:schemeClr val="tx1"/>
                </a:solidFill>
              </a:rPr>
              <a:t>major </a:t>
            </a:r>
            <a:r>
              <a:rPr lang="en-US" dirty="0" smtClean="0">
                <a:solidFill>
                  <a:schemeClr val="tx1"/>
                </a:solidFill>
              </a:rPr>
              <a:t>OEMs</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smtClean="0">
                <a:solidFill>
                  <a:schemeClr val="tx1"/>
                </a:solidFill>
              </a:rPr>
              <a:t>New </a:t>
            </a:r>
            <a:r>
              <a:rPr lang="en-US" b="1" dirty="0">
                <a:solidFill>
                  <a:schemeClr val="tx1"/>
                </a:solidFill>
              </a:rPr>
              <a:t>product developments </a:t>
            </a:r>
            <a:r>
              <a:rPr lang="en-US" dirty="0">
                <a:solidFill>
                  <a:schemeClr val="tx1"/>
                </a:solidFill>
              </a:rPr>
              <a:t>through interaction with </a:t>
            </a:r>
            <a:r>
              <a:rPr lang="en-US" dirty="0" smtClean="0">
                <a:solidFill>
                  <a:schemeClr val="tx1"/>
                </a:solidFill>
              </a:rPr>
              <a:t>OEMs</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smtClean="0">
                <a:solidFill>
                  <a:schemeClr val="tx1"/>
                </a:solidFill>
              </a:rPr>
              <a:t>Knowledge </a:t>
            </a:r>
            <a:r>
              <a:rPr lang="en-US" dirty="0">
                <a:solidFill>
                  <a:schemeClr val="tx1"/>
                </a:solidFill>
              </a:rPr>
              <a:t>about latest application and technology </a:t>
            </a:r>
            <a:r>
              <a:rPr lang="en-US" b="1" dirty="0">
                <a:solidFill>
                  <a:schemeClr val="tx1"/>
                </a:solidFill>
              </a:rPr>
              <a:t>trends</a:t>
            </a:r>
            <a:r>
              <a:rPr lang="en-US" dirty="0">
                <a:solidFill>
                  <a:schemeClr val="tx1"/>
                </a:solidFill>
              </a:rPr>
              <a:t> from </a:t>
            </a:r>
            <a:r>
              <a:rPr lang="en-US" dirty="0" smtClean="0">
                <a:solidFill>
                  <a:schemeClr val="tx1"/>
                </a:solidFill>
              </a:rPr>
              <a:t>OEMs</a:t>
            </a:r>
            <a:endParaRPr lang="en-US" dirty="0">
              <a:solidFill>
                <a:schemeClr val="tx1"/>
              </a:solidFill>
            </a:endParaRPr>
          </a:p>
        </p:txBody>
      </p:sp>
      <p:pic>
        <p:nvPicPr>
          <p:cNvPr id="4" name="Picture 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705600" y="1371601"/>
            <a:ext cx="4876800" cy="2617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76673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smtClean="0"/>
              <a:t>Key Focus Segments</a:t>
            </a:r>
            <a:endParaRPr lang="en-US" sz="2800" dirty="0"/>
          </a:p>
        </p:txBody>
      </p:sp>
      <p:pic>
        <p:nvPicPr>
          <p:cNvPr id="8" name="Picture 12" descr="Copy (2) of auto 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69339" y="1559418"/>
            <a:ext cx="3135239" cy="17360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10" descr="Carecu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575697" y="1554777"/>
            <a:ext cx="2965557" cy="161950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 name="Picture 2" descr="productsphoto"/>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83772" y="3871833"/>
            <a:ext cx="2802576" cy="156706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11" descr="Man at jet engine 2"/>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8609012" y="3745461"/>
            <a:ext cx="2921135" cy="16934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8" descr="wind 1 lo"/>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866595" y="2873408"/>
            <a:ext cx="2610923" cy="171877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461671" y="1169303"/>
            <a:ext cx="3446777" cy="400110"/>
          </a:xfrm>
          <a:prstGeom prst="rect">
            <a:avLst/>
          </a:prstGeom>
          <a:noFill/>
        </p:spPr>
        <p:txBody>
          <a:bodyPr wrap="none" rtlCol="0">
            <a:spAutoFit/>
          </a:bodyPr>
          <a:lstStyle/>
          <a:p>
            <a:r>
              <a:rPr lang="en-US" sz="2000" b="1" dirty="0" smtClean="0">
                <a:latin typeface="Arial" panose="020B0604020202020204" pitchFamily="34" charset="0"/>
                <a:cs typeface="Arial" panose="020B0604020202020204" pitchFamily="34" charset="0"/>
              </a:rPr>
              <a:t>Automotive manufacturing</a:t>
            </a:r>
            <a:endParaRPr lang="en-US" sz="2000" b="1" dirty="0">
              <a:latin typeface="Arial" panose="020B0604020202020204" pitchFamily="34" charset="0"/>
              <a:cs typeface="Arial" panose="020B0604020202020204" pitchFamily="34" charset="0"/>
            </a:endParaRPr>
          </a:p>
        </p:txBody>
      </p:sp>
      <p:sp>
        <p:nvSpPr>
          <p:cNvPr id="11" name="TextBox 10"/>
          <p:cNvSpPr txBox="1"/>
          <p:nvPr/>
        </p:nvSpPr>
        <p:spPr>
          <a:xfrm>
            <a:off x="8497455" y="1154668"/>
            <a:ext cx="3289683" cy="400110"/>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Machinery </a:t>
            </a:r>
            <a:r>
              <a:rPr lang="en-US" sz="2000" b="1" dirty="0" smtClean="0">
                <a:latin typeface="Arial" panose="020B0604020202020204" pitchFamily="34" charset="0"/>
                <a:cs typeface="Arial" panose="020B0604020202020204" pitchFamily="34" charset="0"/>
              </a:rPr>
              <a:t>Manufacturing</a:t>
            </a:r>
            <a:endParaRPr lang="en-US" sz="2000" b="1" dirty="0">
              <a:latin typeface="Arial" panose="020B0604020202020204" pitchFamily="34" charset="0"/>
              <a:cs typeface="Arial" panose="020B0604020202020204" pitchFamily="34" charset="0"/>
            </a:endParaRPr>
          </a:p>
        </p:txBody>
      </p:sp>
      <p:sp>
        <p:nvSpPr>
          <p:cNvPr id="12" name="TextBox 11"/>
          <p:cNvSpPr txBox="1"/>
          <p:nvPr/>
        </p:nvSpPr>
        <p:spPr>
          <a:xfrm>
            <a:off x="1534556" y="3394580"/>
            <a:ext cx="981359" cy="400110"/>
          </a:xfrm>
          <a:prstGeom prst="rect">
            <a:avLst/>
          </a:prstGeom>
          <a:noFill/>
        </p:spPr>
        <p:txBody>
          <a:bodyPr wrap="none" rtlCol="0">
            <a:spAutoFit/>
          </a:bodyPr>
          <a:lstStyle/>
          <a:p>
            <a:pPr lvl="0" defTabSz="457200">
              <a:spcBef>
                <a:spcPts val="600"/>
              </a:spcBef>
              <a:spcAft>
                <a:spcPts val="600"/>
              </a:spcAft>
              <a:buClr>
                <a:srgbClr val="C00000"/>
              </a:buClr>
            </a:pPr>
            <a:r>
              <a:rPr lang="en-US" sz="2000" b="1" dirty="0" smtClean="0">
                <a:solidFill>
                  <a:prstClr val="black"/>
                </a:solidFill>
                <a:latin typeface="Arial" panose="020B0604020202020204" pitchFamily="34" charset="0"/>
                <a:cs typeface="Arial" panose="020B0604020202020204" pitchFamily="34" charset="0"/>
              </a:rPr>
              <a:t>Metals</a:t>
            </a:r>
            <a:endParaRPr lang="en-US" sz="2000" b="1" dirty="0">
              <a:solidFill>
                <a:prstClr val="black"/>
              </a:solidFill>
              <a:latin typeface="Arial" panose="020B0604020202020204" pitchFamily="34" charset="0"/>
              <a:cs typeface="Arial" panose="020B0604020202020204" pitchFamily="34" charset="0"/>
            </a:endParaRPr>
          </a:p>
        </p:txBody>
      </p:sp>
      <p:sp>
        <p:nvSpPr>
          <p:cNvPr id="13" name="TextBox 12"/>
          <p:cNvSpPr txBox="1"/>
          <p:nvPr/>
        </p:nvSpPr>
        <p:spPr>
          <a:xfrm>
            <a:off x="9458562" y="3295453"/>
            <a:ext cx="1497526" cy="400110"/>
          </a:xfrm>
          <a:prstGeom prst="rect">
            <a:avLst/>
          </a:prstGeom>
          <a:noFill/>
        </p:spPr>
        <p:txBody>
          <a:bodyPr wrap="none" rtlCol="0">
            <a:spAutoFit/>
          </a:bodyPr>
          <a:lstStyle/>
          <a:p>
            <a:pPr lvl="0" defTabSz="457200">
              <a:spcBef>
                <a:spcPts val="600"/>
              </a:spcBef>
              <a:spcAft>
                <a:spcPts val="600"/>
              </a:spcAft>
              <a:buClr>
                <a:srgbClr val="C00000"/>
              </a:buClr>
            </a:pPr>
            <a:r>
              <a:rPr lang="en-US" sz="2000" b="1" dirty="0">
                <a:solidFill>
                  <a:prstClr val="black"/>
                </a:solidFill>
                <a:latin typeface="Arial" panose="020B0604020202020204" pitchFamily="34" charset="0"/>
                <a:cs typeface="Arial" panose="020B0604020202020204" pitchFamily="34" charset="0"/>
              </a:rPr>
              <a:t>Aerospace</a:t>
            </a:r>
          </a:p>
        </p:txBody>
      </p:sp>
      <p:sp>
        <p:nvSpPr>
          <p:cNvPr id="14" name="TextBox 13"/>
          <p:cNvSpPr txBox="1"/>
          <p:nvPr/>
        </p:nvSpPr>
        <p:spPr>
          <a:xfrm>
            <a:off x="5197299" y="2450385"/>
            <a:ext cx="1750159" cy="400110"/>
          </a:xfrm>
          <a:prstGeom prst="rect">
            <a:avLst/>
          </a:prstGeom>
          <a:noFill/>
        </p:spPr>
        <p:txBody>
          <a:bodyPr wrap="none" rtlCol="0">
            <a:spAutoFit/>
          </a:bodyPr>
          <a:lstStyle/>
          <a:p>
            <a:pPr lvl="0" defTabSz="457200">
              <a:spcBef>
                <a:spcPts val="600"/>
              </a:spcBef>
              <a:spcAft>
                <a:spcPts val="600"/>
              </a:spcAft>
              <a:buClr>
                <a:srgbClr val="C00000"/>
              </a:buClr>
            </a:pPr>
            <a:r>
              <a:rPr lang="en-US" sz="2000" b="1" dirty="0">
                <a:solidFill>
                  <a:prstClr val="black"/>
                </a:solidFill>
                <a:latin typeface="Arial" panose="020B0604020202020204" pitchFamily="34" charset="0"/>
                <a:cs typeface="Arial" panose="020B0604020202020204" pitchFamily="34" charset="0"/>
              </a:rPr>
              <a:t>Wind Energy</a:t>
            </a:r>
          </a:p>
        </p:txBody>
      </p:sp>
    </p:spTree>
    <p:extLst>
      <p:ext uri="{BB962C8B-B14F-4D97-AF65-F5344CB8AC3E}">
        <p14:creationId xmlns:p14="http://schemas.microsoft.com/office/powerpoint/2010/main" val="18770650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smtClean="0"/>
              <a:t>Key Customers</a:t>
            </a:r>
            <a:endParaRPr lang="en-US" sz="3200" dirty="0"/>
          </a:p>
        </p:txBody>
      </p:sp>
      <p:pic>
        <p:nvPicPr>
          <p:cNvPr id="2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696" y="2718608"/>
            <a:ext cx="1438275" cy="1209675"/>
          </a:xfrm>
          <a:prstGeom prst="rect">
            <a:avLst/>
          </a:prstGeom>
        </p:spPr>
      </p:pic>
      <p:pic>
        <p:nvPicPr>
          <p:cNvPr id="28" name="Picture 16" descr="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87045" y="2324155"/>
            <a:ext cx="16764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9" name="Object 18"/>
          <p:cNvGraphicFramePr>
            <a:graphicFrameLocks noChangeAspect="1"/>
          </p:cNvGraphicFramePr>
          <p:nvPr>
            <p:extLst>
              <p:ext uri="{D42A27DB-BD31-4B8C-83A1-F6EECF244321}">
                <p14:modId xmlns:p14="http://schemas.microsoft.com/office/powerpoint/2010/main" val="3236452069"/>
              </p:ext>
            </p:extLst>
          </p:nvPr>
        </p:nvGraphicFramePr>
        <p:xfrm>
          <a:off x="3228411" y="3327944"/>
          <a:ext cx="820738" cy="990600"/>
        </p:xfrm>
        <a:graphic>
          <a:graphicData uri="http://schemas.openxmlformats.org/presentationml/2006/ole">
            <mc:AlternateContent xmlns:mc="http://schemas.openxmlformats.org/markup-compatibility/2006">
              <mc:Choice xmlns:v="urn:schemas-microsoft-com:vml" Requires="v">
                <p:oleObj spid="_x0000_s20576" name="Photo Editor Photo" r:id="rId5" imgW="1009791" imgH="1219370" progId="">
                  <p:embed/>
                </p:oleObj>
              </mc:Choice>
              <mc:Fallback>
                <p:oleObj name="Photo Editor Photo" r:id="rId5" imgW="1009791" imgH="121937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28411" y="3327944"/>
                        <a:ext cx="820738" cy="990600"/>
                      </a:xfrm>
                      <a:prstGeom prst="rect">
                        <a:avLst/>
                      </a:prstGeom>
                      <a:noFill/>
                      <a:ln>
                        <a:noFill/>
                      </a:ln>
                      <a:effectLst/>
                      <a:extLst>
                        <a:ext uri="{909E8E84-426E-40DD-AFC4-6F175D3DCCD1}">
                          <a14:hiddenFill xmlns:a14="http://schemas.microsoft.com/office/drawing/2010/main">
                            <a:gradFill rotWithShape="0">
                              <a:gsLst>
                                <a:gs pos="0">
                                  <a:srgbClr val="009900"/>
                                </a:gs>
                                <a:gs pos="50000">
                                  <a:srgbClr val="99FF99"/>
                                </a:gs>
                                <a:gs pos="100000">
                                  <a:srgbClr val="009900"/>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30" name="Picture 18" descr="new_logo">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l="76111" b="6451"/>
          <a:stretch>
            <a:fillRect/>
          </a:stretch>
        </p:blipFill>
        <p:spPr bwMode="auto">
          <a:xfrm>
            <a:off x="3202951" y="2160798"/>
            <a:ext cx="698500"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19" descr="CUMMON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526668" y="3082230"/>
            <a:ext cx="7620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2" name="Object 21"/>
          <p:cNvGraphicFramePr>
            <a:graphicFrameLocks noChangeAspect="1"/>
          </p:cNvGraphicFramePr>
          <p:nvPr>
            <p:extLst>
              <p:ext uri="{D42A27DB-BD31-4B8C-83A1-F6EECF244321}">
                <p14:modId xmlns:p14="http://schemas.microsoft.com/office/powerpoint/2010/main" val="781246338"/>
              </p:ext>
            </p:extLst>
          </p:nvPr>
        </p:nvGraphicFramePr>
        <p:xfrm>
          <a:off x="5971247" y="1410188"/>
          <a:ext cx="1143000" cy="312738"/>
        </p:xfrm>
        <a:graphic>
          <a:graphicData uri="http://schemas.openxmlformats.org/presentationml/2006/ole">
            <mc:AlternateContent xmlns:mc="http://schemas.openxmlformats.org/markup-compatibility/2006">
              <mc:Choice xmlns:v="urn:schemas-microsoft-com:vml" Requires="v">
                <p:oleObj spid="_x0000_s20577" name="Drawing" r:id="rId10" imgW="2557916" imgH="688053" progId="">
                  <p:embed/>
                </p:oleObj>
              </mc:Choice>
              <mc:Fallback>
                <p:oleObj name="Drawing" r:id="rId10" imgW="2557916" imgH="688053" progId="">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71247" y="1410188"/>
                        <a:ext cx="1143000" cy="31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rnd">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33" name="Picture 21" descr="GM">
            <a:hlinkClick r:id="rId12"/>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29990" y="1157720"/>
            <a:ext cx="7620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4" name="Object 23"/>
          <p:cNvGraphicFramePr>
            <a:graphicFrameLocks noChangeAspect="1"/>
          </p:cNvGraphicFramePr>
          <p:nvPr>
            <p:extLst>
              <p:ext uri="{D42A27DB-BD31-4B8C-83A1-F6EECF244321}">
                <p14:modId xmlns:p14="http://schemas.microsoft.com/office/powerpoint/2010/main" val="1763524154"/>
              </p:ext>
            </p:extLst>
          </p:nvPr>
        </p:nvGraphicFramePr>
        <p:xfrm>
          <a:off x="2799039" y="2998162"/>
          <a:ext cx="2398142" cy="325284"/>
        </p:xfrm>
        <a:graphic>
          <a:graphicData uri="http://schemas.openxmlformats.org/presentationml/2006/ole">
            <mc:AlternateContent xmlns:mc="http://schemas.openxmlformats.org/markup-compatibility/2006">
              <mc:Choice xmlns:v="urn:schemas-microsoft-com:vml" Requires="v">
                <p:oleObj spid="_x0000_s20578" name="Photo Editor Photo" r:id="rId14" imgW="2790476" imgH="371527" progId="">
                  <p:embed/>
                </p:oleObj>
              </mc:Choice>
              <mc:Fallback>
                <p:oleObj name="Photo Editor Photo" r:id="rId14" imgW="2790476" imgH="371527" progId="">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799039" y="2998162"/>
                        <a:ext cx="2398142" cy="325284"/>
                      </a:xfrm>
                      <a:prstGeom prst="rect">
                        <a:avLst/>
                      </a:prstGeom>
                      <a:noFill/>
                      <a:ln>
                        <a:noFill/>
                      </a:ln>
                      <a:effectLst/>
                      <a:extLst/>
                    </p:spPr>
                  </p:pic>
                </p:oleObj>
              </mc:Fallback>
            </mc:AlternateContent>
          </a:graphicData>
        </a:graphic>
      </p:graphicFrame>
      <p:pic>
        <p:nvPicPr>
          <p:cNvPr id="35" name="Picture 23"/>
          <p:cNvPicPr preferRelativeResize="0">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580722" y="3861549"/>
            <a:ext cx="1600200" cy="441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24" descr="nucorlogo">
            <a:hlinkClick r:id="rId17"/>
          </p:cNvPr>
          <p:cNvPicPr>
            <a:picLocks noChangeAspect="1" noChangeArrowheads="1"/>
          </p:cNvPicPr>
          <p:nvPr/>
        </p:nvPicPr>
        <p:blipFill>
          <a:blip r:embed="rId18">
            <a:extLst>
              <a:ext uri="{28A0092B-C50C-407E-A947-70E740481C1C}">
                <a14:useLocalDpi xmlns:a14="http://schemas.microsoft.com/office/drawing/2010/main" val="0"/>
              </a:ext>
            </a:extLst>
          </a:blip>
          <a:srcRect t="27222" b="27409"/>
          <a:stretch>
            <a:fillRect/>
          </a:stretch>
        </p:blipFill>
        <p:spPr bwMode="auto">
          <a:xfrm>
            <a:off x="186709" y="4362767"/>
            <a:ext cx="19272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25" descr="logo">
            <a:hlinkClick r:id="rId19"/>
          </p:cNvPr>
          <p:cNvPicPr>
            <a:picLocks noChangeAspect="1" noChangeArrowheads="1"/>
          </p:cNvPicPr>
          <p:nvPr/>
        </p:nvPicPr>
        <p:blipFill>
          <a:blip r:embed="rId20">
            <a:extLst>
              <a:ext uri="{28A0092B-C50C-407E-A947-70E740481C1C}">
                <a14:useLocalDpi xmlns:a14="http://schemas.microsoft.com/office/drawing/2010/main" val="0"/>
              </a:ext>
            </a:extLst>
          </a:blip>
          <a:srcRect l="-1390" t="17204" b="23656"/>
          <a:stretch>
            <a:fillRect/>
          </a:stretch>
        </p:blipFill>
        <p:spPr bwMode="auto">
          <a:xfrm>
            <a:off x="2695744" y="4669730"/>
            <a:ext cx="2411413"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26" descr="100857aaaa_ind"/>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733122" y="3103655"/>
            <a:ext cx="12954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27" descr="timken-wyt"/>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23503" y="2118348"/>
            <a:ext cx="1421594" cy="71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28" descr="GE"/>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8644245" y="4177030"/>
            <a:ext cx="76200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29" descr="logo">
            <a:hlinkClick r:id="rId24"/>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5971247" y="2368571"/>
            <a:ext cx="1209675"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30" descr="John Deere">
            <a:hlinkClick r:id="rId26"/>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8164303" y="1359173"/>
            <a:ext cx="1841500" cy="363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40" descr="http://www.kennametal.com/content/dam/kennametal/kennametal/kennametal-logo.png"/>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481057" y="1654444"/>
            <a:ext cx="1306487" cy="241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61" descr="https://www.alcoa.com/common/images/general/top_alcoa_logo_wide.gif">
            <a:hlinkClick r:id="rId29"/>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513101" y="1374293"/>
            <a:ext cx="1274443" cy="274881"/>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7"/>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5638986" y="4669730"/>
            <a:ext cx="1705184" cy="314475"/>
          </a:xfrm>
          <a:prstGeom prst="rect">
            <a:avLst/>
          </a:prstGeom>
        </p:spPr>
      </p:pic>
      <p:pic>
        <p:nvPicPr>
          <p:cNvPr id="20484" name="Picture 4"/>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10264861" y="1775123"/>
            <a:ext cx="1557898" cy="4470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8" name="Picture 8"/>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10063445" y="2997643"/>
            <a:ext cx="1937444" cy="687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56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smtClean="0"/>
              <a:t>Manufacturing and Technology</a:t>
            </a:r>
            <a:endParaRPr lang="en-US" sz="3200" dirty="0"/>
          </a:p>
        </p:txBody>
      </p:sp>
      <p:pic>
        <p:nvPicPr>
          <p:cNvPr id="24" name="Picture 6" descr="world-map"/>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43148" y="1105703"/>
            <a:ext cx="10548554" cy="4359782"/>
          </a:xfrm>
          <a:prstGeom prst="rect">
            <a:avLst/>
          </a:prstGeom>
          <a:noFill/>
          <a:extLst>
            <a:ext uri="{909E8E84-426E-40DD-AFC4-6F175D3DCCD1}">
              <a14:hiddenFill xmlns:a14="http://schemas.microsoft.com/office/drawing/2010/main">
                <a:solidFill>
                  <a:srgbClr val="FFFFFF"/>
                </a:solidFill>
              </a14:hiddenFill>
            </a:ext>
          </a:extLst>
        </p:spPr>
      </p:pic>
      <p:sp>
        <p:nvSpPr>
          <p:cNvPr id="30" name="Text Box 9"/>
          <p:cNvSpPr txBox="1">
            <a:spLocks noChangeArrowheads="1"/>
          </p:cNvSpPr>
          <p:nvPr/>
        </p:nvSpPr>
        <p:spPr bwMode="auto">
          <a:xfrm>
            <a:off x="6195230" y="4873689"/>
            <a:ext cx="3809406" cy="276999"/>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GB" altLang="en-US" sz="1200" dirty="0" smtClean="0">
                <a:latin typeface="Arial" panose="020B0604020202020204" pitchFamily="34" charset="0"/>
                <a:cs typeface="Arial" panose="020B0604020202020204" pitchFamily="34" charset="0"/>
              </a:rPr>
              <a:t>Castrol </a:t>
            </a:r>
            <a:r>
              <a:rPr lang="en-GB" altLang="en-US" sz="1200" dirty="0">
                <a:latin typeface="Arial" panose="020B0604020202020204" pitchFamily="34" charset="0"/>
                <a:cs typeface="Arial" panose="020B0604020202020204" pitchFamily="34" charset="0"/>
              </a:rPr>
              <a:t>Industrial Technology </a:t>
            </a:r>
            <a:r>
              <a:rPr lang="en-GB" altLang="en-US" sz="1200" dirty="0" smtClean="0">
                <a:latin typeface="Arial" panose="020B0604020202020204" pitchFamily="34" charset="0"/>
                <a:cs typeface="Arial" panose="020B0604020202020204" pitchFamily="34" charset="0"/>
              </a:rPr>
              <a:t>Centers</a:t>
            </a:r>
            <a:endParaRPr lang="en-US" altLang="en-US" sz="1200" dirty="0">
              <a:latin typeface="Arial" panose="020B0604020202020204" pitchFamily="34" charset="0"/>
              <a:cs typeface="Arial" panose="020B0604020202020204" pitchFamily="34" charset="0"/>
            </a:endParaRPr>
          </a:p>
        </p:txBody>
      </p:sp>
      <p:sp>
        <p:nvSpPr>
          <p:cNvPr id="33" name="Text Box 11"/>
          <p:cNvSpPr txBox="1">
            <a:spLocks noChangeArrowheads="1"/>
          </p:cNvSpPr>
          <p:nvPr/>
        </p:nvSpPr>
        <p:spPr bwMode="auto">
          <a:xfrm>
            <a:off x="6279735" y="5188485"/>
            <a:ext cx="3809406" cy="276999"/>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GB" altLang="en-US" sz="1200" dirty="0" smtClean="0">
                <a:latin typeface="Arial" panose="020B0604020202020204" pitchFamily="34" charset="0"/>
                <a:cs typeface="Arial" panose="020B0604020202020204" pitchFamily="34" charset="0"/>
              </a:rPr>
              <a:t>Castrol </a:t>
            </a:r>
            <a:r>
              <a:rPr lang="en-GB" altLang="en-US" sz="1200" dirty="0">
                <a:latin typeface="Arial" panose="020B0604020202020204" pitchFamily="34" charset="0"/>
                <a:cs typeface="Arial" panose="020B0604020202020204" pitchFamily="34" charset="0"/>
              </a:rPr>
              <a:t>Industrial Manufacturing </a:t>
            </a:r>
            <a:r>
              <a:rPr lang="en-GB" altLang="en-US" sz="1200" dirty="0" smtClean="0">
                <a:latin typeface="Arial" panose="020B0604020202020204" pitchFamily="34" charset="0"/>
                <a:cs typeface="Arial" panose="020B0604020202020204" pitchFamily="34" charset="0"/>
              </a:rPr>
              <a:t>Centers</a:t>
            </a:r>
            <a:endParaRPr lang="en-US" altLang="en-US" sz="1200" dirty="0">
              <a:latin typeface="Arial" panose="020B0604020202020204" pitchFamily="34" charset="0"/>
              <a:cs typeface="Arial" panose="020B0604020202020204" pitchFamily="34" charset="0"/>
            </a:endParaRPr>
          </a:p>
        </p:txBody>
      </p:sp>
      <p:sp>
        <p:nvSpPr>
          <p:cNvPr id="34" name="Rectangle 12"/>
          <p:cNvSpPr>
            <a:spLocks noChangeArrowheads="1"/>
          </p:cNvSpPr>
          <p:nvPr/>
        </p:nvSpPr>
        <p:spPr bwMode="auto">
          <a:xfrm>
            <a:off x="3172049" y="2743125"/>
            <a:ext cx="64645" cy="65521"/>
          </a:xfrm>
          <a:prstGeom prst="rect">
            <a:avLst/>
          </a:prstGeom>
          <a:solidFill>
            <a:srgbClr val="0099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5" name="Rectangle 13"/>
          <p:cNvSpPr>
            <a:spLocks noChangeArrowheads="1"/>
          </p:cNvSpPr>
          <p:nvPr/>
        </p:nvSpPr>
        <p:spPr bwMode="auto">
          <a:xfrm flipV="1">
            <a:off x="5637437" y="2036559"/>
            <a:ext cx="79663" cy="115155"/>
          </a:xfrm>
          <a:prstGeom prst="rect">
            <a:avLst/>
          </a:prstGeom>
          <a:solidFill>
            <a:srgbClr val="0099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7" name="Oval 20"/>
          <p:cNvSpPr>
            <a:spLocks noChangeArrowheads="1"/>
          </p:cNvSpPr>
          <p:nvPr/>
        </p:nvSpPr>
        <p:spPr bwMode="auto">
          <a:xfrm>
            <a:off x="3109371" y="2208406"/>
            <a:ext cx="62678" cy="111916"/>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de-DE" altLang="en-US">
              <a:solidFill>
                <a:srgbClr val="FF0000"/>
              </a:solidFill>
            </a:endParaRPr>
          </a:p>
        </p:txBody>
      </p:sp>
      <p:sp>
        <p:nvSpPr>
          <p:cNvPr id="38" name="AutoShape 23"/>
          <p:cNvSpPr>
            <a:spLocks noChangeArrowheads="1"/>
          </p:cNvSpPr>
          <p:nvPr/>
        </p:nvSpPr>
        <p:spPr bwMode="auto">
          <a:xfrm>
            <a:off x="1049608" y="2320322"/>
            <a:ext cx="1534509" cy="208185"/>
          </a:xfrm>
          <a:prstGeom prst="wedgeRectCallout">
            <a:avLst>
              <a:gd name="adj1" fmla="val 77366"/>
              <a:gd name="adj2" fmla="val -80389"/>
            </a:avLst>
          </a:prstGeom>
          <a:solidFill>
            <a:srgbClr val="C0C0C0"/>
          </a:solidFill>
          <a:ln w="1905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GB" altLang="en-US" sz="1000" dirty="0">
                <a:latin typeface="Arial" panose="020B0604020202020204" pitchFamily="34" charset="0"/>
                <a:cs typeface="Arial" panose="020B0604020202020204" pitchFamily="34" charset="0"/>
              </a:rPr>
              <a:t>Naperville, Illinois</a:t>
            </a:r>
            <a:endParaRPr lang="de-DE" altLang="en-US" sz="1000" dirty="0">
              <a:latin typeface="Arial" panose="020B0604020202020204" pitchFamily="34" charset="0"/>
              <a:cs typeface="Arial" panose="020B0604020202020204" pitchFamily="34" charset="0"/>
            </a:endParaRPr>
          </a:p>
        </p:txBody>
      </p:sp>
      <p:sp>
        <p:nvSpPr>
          <p:cNvPr id="39" name="AutoShape 24"/>
          <p:cNvSpPr>
            <a:spLocks noChangeArrowheads="1"/>
          </p:cNvSpPr>
          <p:nvPr/>
        </p:nvSpPr>
        <p:spPr bwMode="auto">
          <a:xfrm>
            <a:off x="2453488" y="2775773"/>
            <a:ext cx="2167422" cy="208186"/>
          </a:xfrm>
          <a:prstGeom prst="wedgeRectCallout">
            <a:avLst>
              <a:gd name="adj1" fmla="val -9139"/>
              <a:gd name="adj2" fmla="val -191991"/>
            </a:avLst>
          </a:prstGeom>
          <a:solidFill>
            <a:srgbClr val="C0C0C0"/>
          </a:solidFill>
          <a:ln w="190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ltLang="en-US" sz="1000" dirty="0">
                <a:latin typeface="Arial" panose="020B0604020202020204" pitchFamily="34" charset="0"/>
                <a:cs typeface="Arial" panose="020B0604020202020204" pitchFamily="34" charset="0"/>
              </a:rPr>
              <a:t>Warminster, Pennsylvania</a:t>
            </a:r>
            <a:endParaRPr lang="de-DE" altLang="en-US" sz="1000" dirty="0">
              <a:latin typeface="Arial" panose="020B0604020202020204" pitchFamily="34" charset="0"/>
              <a:cs typeface="Arial" panose="020B0604020202020204" pitchFamily="34" charset="0"/>
            </a:endParaRPr>
          </a:p>
        </p:txBody>
      </p:sp>
      <p:sp>
        <p:nvSpPr>
          <p:cNvPr id="42" name="AutoShape 25"/>
          <p:cNvSpPr>
            <a:spLocks noChangeArrowheads="1"/>
          </p:cNvSpPr>
          <p:nvPr/>
        </p:nvSpPr>
        <p:spPr bwMode="auto">
          <a:xfrm>
            <a:off x="9501221" y="2000220"/>
            <a:ext cx="1624074" cy="208185"/>
          </a:xfrm>
          <a:prstGeom prst="wedgeRectCallout">
            <a:avLst>
              <a:gd name="adj1" fmla="val -69411"/>
              <a:gd name="adj2" fmla="val 235306"/>
            </a:avLst>
          </a:prstGeom>
          <a:solidFill>
            <a:srgbClr val="C0C0C0"/>
          </a:solidFill>
          <a:ln w="190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GB" altLang="en-US" sz="1000" dirty="0">
                <a:latin typeface="Arial" panose="020B0604020202020204" pitchFamily="34" charset="0"/>
                <a:cs typeface="Arial" panose="020B0604020202020204" pitchFamily="34" charset="0"/>
              </a:rPr>
              <a:t>Taicang, China</a:t>
            </a:r>
            <a:endParaRPr lang="de-DE" altLang="en-US" sz="1000" dirty="0">
              <a:latin typeface="Arial" panose="020B0604020202020204" pitchFamily="34" charset="0"/>
              <a:cs typeface="Arial" panose="020B0604020202020204" pitchFamily="34" charset="0"/>
            </a:endParaRPr>
          </a:p>
        </p:txBody>
      </p:sp>
      <p:sp>
        <p:nvSpPr>
          <p:cNvPr id="43" name="AutoShape 26"/>
          <p:cNvSpPr>
            <a:spLocks noChangeArrowheads="1"/>
          </p:cNvSpPr>
          <p:nvPr/>
        </p:nvSpPr>
        <p:spPr bwMode="auto">
          <a:xfrm>
            <a:off x="9608099" y="2862185"/>
            <a:ext cx="1624074" cy="208185"/>
          </a:xfrm>
          <a:prstGeom prst="wedgeRectCallout">
            <a:avLst>
              <a:gd name="adj1" fmla="val -76072"/>
              <a:gd name="adj2" fmla="val -71903"/>
            </a:avLst>
          </a:prstGeom>
          <a:solidFill>
            <a:srgbClr val="C0C0C0"/>
          </a:solidFill>
          <a:ln w="1905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GB" altLang="en-US" sz="1000" dirty="0">
                <a:latin typeface="Arial" panose="020B0604020202020204" pitchFamily="34" charset="0"/>
                <a:cs typeface="Arial" panose="020B0604020202020204" pitchFamily="34" charset="0"/>
              </a:rPr>
              <a:t>Shanghai, China</a:t>
            </a:r>
            <a:endParaRPr lang="de-DE" altLang="en-US" sz="1000" dirty="0">
              <a:latin typeface="Arial" panose="020B0604020202020204" pitchFamily="34" charset="0"/>
              <a:cs typeface="Arial" panose="020B0604020202020204" pitchFamily="34" charset="0"/>
            </a:endParaRPr>
          </a:p>
        </p:txBody>
      </p:sp>
      <p:sp>
        <p:nvSpPr>
          <p:cNvPr id="44" name="AutoShape 27"/>
          <p:cNvSpPr>
            <a:spLocks noChangeArrowheads="1"/>
          </p:cNvSpPr>
          <p:nvPr/>
        </p:nvSpPr>
        <p:spPr bwMode="auto">
          <a:xfrm>
            <a:off x="3898437" y="1922006"/>
            <a:ext cx="1444947" cy="208185"/>
          </a:xfrm>
          <a:prstGeom prst="wedgeRectCallout">
            <a:avLst>
              <a:gd name="adj1" fmla="val 67583"/>
              <a:gd name="adj2" fmla="val 39411"/>
            </a:avLst>
          </a:prstGeom>
          <a:solidFill>
            <a:srgbClr val="C0C0C0"/>
          </a:solidFill>
          <a:ln w="190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GB" altLang="en-US" sz="1000" dirty="0">
                <a:latin typeface="Arial" panose="020B0604020202020204" pitchFamily="34" charset="0"/>
                <a:cs typeface="Arial" panose="020B0604020202020204" pitchFamily="34" charset="0"/>
              </a:rPr>
              <a:t>Péronne, France</a:t>
            </a:r>
            <a:endParaRPr lang="de-DE" altLang="en-US" sz="1000" dirty="0">
              <a:latin typeface="Arial" panose="020B0604020202020204" pitchFamily="34" charset="0"/>
              <a:cs typeface="Arial" panose="020B0604020202020204" pitchFamily="34" charset="0"/>
            </a:endParaRPr>
          </a:p>
        </p:txBody>
      </p:sp>
      <p:sp>
        <p:nvSpPr>
          <p:cNvPr id="45" name="AutoShape 29"/>
          <p:cNvSpPr>
            <a:spLocks noChangeArrowheads="1"/>
          </p:cNvSpPr>
          <p:nvPr/>
        </p:nvSpPr>
        <p:spPr bwMode="auto">
          <a:xfrm>
            <a:off x="5827940" y="1223188"/>
            <a:ext cx="2438099" cy="363322"/>
          </a:xfrm>
          <a:prstGeom prst="wedgeRectCallout">
            <a:avLst>
              <a:gd name="adj1" fmla="val -47830"/>
              <a:gd name="adj2" fmla="val 156921"/>
            </a:avLst>
          </a:prstGeom>
          <a:solidFill>
            <a:srgbClr val="C0C0C0"/>
          </a:solidFill>
          <a:ln w="19050">
            <a:pattFill prst="wdDnDiag">
              <a:fgClr>
                <a:srgbClr val="FF0000"/>
              </a:fgClr>
              <a:bgClr>
                <a:srgbClr val="008000"/>
              </a:bgClr>
            </a:patt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GB" altLang="en-US" sz="1000" dirty="0">
                <a:latin typeface="Arial" panose="020B0604020202020204" pitchFamily="34" charset="0"/>
                <a:cs typeface="Arial" panose="020B0604020202020204" pitchFamily="34" charset="0"/>
              </a:rPr>
              <a:t>Moenchengladbach, Germany</a:t>
            </a:r>
            <a:endParaRPr lang="de-DE" altLang="en-US" sz="1000" dirty="0">
              <a:latin typeface="Arial" panose="020B0604020202020204" pitchFamily="34" charset="0"/>
              <a:cs typeface="Arial" panose="020B0604020202020204" pitchFamily="34" charset="0"/>
            </a:endParaRPr>
          </a:p>
        </p:txBody>
      </p:sp>
      <p:sp>
        <p:nvSpPr>
          <p:cNvPr id="46" name="AutoShape 30"/>
          <p:cNvSpPr>
            <a:spLocks noChangeArrowheads="1"/>
          </p:cNvSpPr>
          <p:nvPr/>
        </p:nvSpPr>
        <p:spPr bwMode="auto">
          <a:xfrm>
            <a:off x="6374737" y="1922006"/>
            <a:ext cx="1534510" cy="286399"/>
          </a:xfrm>
          <a:prstGeom prst="wedgeRectCallout">
            <a:avLst>
              <a:gd name="adj1" fmla="val -74307"/>
              <a:gd name="adj2" fmla="val -16631"/>
            </a:avLst>
          </a:prstGeom>
          <a:solidFill>
            <a:srgbClr val="C0C0C0"/>
          </a:solidFill>
          <a:ln w="190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GB" altLang="en-US" sz="1000" dirty="0">
                <a:latin typeface="Arial" panose="020B0604020202020204" pitchFamily="34" charset="0"/>
                <a:cs typeface="Arial" panose="020B0604020202020204" pitchFamily="34" charset="0"/>
              </a:rPr>
              <a:t>Landau, Germany</a:t>
            </a:r>
            <a:endParaRPr lang="de-DE" altLang="en-US" sz="1000" dirty="0">
              <a:latin typeface="Arial" panose="020B0604020202020204" pitchFamily="34" charset="0"/>
              <a:cs typeface="Arial" panose="020B0604020202020204" pitchFamily="34" charset="0"/>
            </a:endParaRPr>
          </a:p>
        </p:txBody>
      </p:sp>
      <p:sp>
        <p:nvSpPr>
          <p:cNvPr id="47" name="Oval 8"/>
          <p:cNvSpPr>
            <a:spLocks noChangeArrowheads="1"/>
          </p:cNvSpPr>
          <p:nvPr/>
        </p:nvSpPr>
        <p:spPr bwMode="auto">
          <a:xfrm>
            <a:off x="6006812" y="4865806"/>
            <a:ext cx="221226" cy="211537"/>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de-DE" altLang="en-US" smtClean="0">
              <a:solidFill>
                <a:srgbClr val="FF0000"/>
              </a:solidFill>
              <a:latin typeface="Arial" charset="0"/>
            </a:endParaRPr>
          </a:p>
        </p:txBody>
      </p:sp>
      <p:sp>
        <p:nvSpPr>
          <p:cNvPr id="48" name="Rectangle 10"/>
          <p:cNvSpPr>
            <a:spLocks noChangeArrowheads="1"/>
          </p:cNvSpPr>
          <p:nvPr/>
        </p:nvSpPr>
        <p:spPr bwMode="auto">
          <a:xfrm>
            <a:off x="6049308" y="5238822"/>
            <a:ext cx="204574" cy="196296"/>
          </a:xfrm>
          <a:prstGeom prst="rect">
            <a:avLst/>
          </a:prstGeom>
          <a:solidFill>
            <a:srgbClr val="0099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dirty="0" smtClean="0">
              <a:solidFill>
                <a:srgbClr val="000000"/>
              </a:solidFill>
              <a:latin typeface="Arial" charset="0"/>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73510" y="2802221"/>
            <a:ext cx="64060" cy="59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44487" y="2618402"/>
            <a:ext cx="58048" cy="54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5890414" y="1986653"/>
            <a:ext cx="61992" cy="58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flipV="1">
            <a:off x="3314881" y="2385851"/>
            <a:ext cx="75949" cy="7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01564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smtClean="0"/>
              <a:t>Vision</a:t>
            </a:r>
            <a:endParaRPr lang="en-US" sz="3200" dirty="0"/>
          </a:p>
        </p:txBody>
      </p:sp>
      <p:sp>
        <p:nvSpPr>
          <p:cNvPr id="4" name="Rectangle 3"/>
          <p:cNvSpPr/>
          <p:nvPr/>
        </p:nvSpPr>
        <p:spPr>
          <a:xfrm>
            <a:off x="711200" y="1219201"/>
            <a:ext cx="10819740" cy="769441"/>
          </a:xfrm>
          <a:prstGeom prst="rect">
            <a:avLst/>
          </a:prstGeom>
        </p:spPr>
        <p:txBody>
          <a:bodyPr wrap="square">
            <a:spAutoFit/>
          </a:bodyPr>
          <a:lstStyle/>
          <a:p>
            <a:pPr marL="177800" lvl="0" algn="ctr" eaLnBrk="0" fontAlgn="base" hangingPunct="0">
              <a:lnSpc>
                <a:spcPct val="110000"/>
              </a:lnSpc>
              <a:spcBef>
                <a:spcPct val="20000"/>
              </a:spcBef>
              <a:spcAft>
                <a:spcPct val="0"/>
              </a:spcAft>
              <a:defRPr/>
            </a:pPr>
            <a:r>
              <a:rPr lang="en-US" sz="2000" dirty="0" smtClean="0">
                <a:latin typeface="Arial" charset="0"/>
                <a:cs typeface="Arial" charset="0"/>
              </a:rPr>
              <a:t>We </a:t>
            </a:r>
            <a:r>
              <a:rPr lang="en-US" sz="2000" dirty="0">
                <a:latin typeface="Arial" charset="0"/>
                <a:cs typeface="Arial" charset="0"/>
              </a:rPr>
              <a:t>will provide our customers with </a:t>
            </a:r>
            <a:r>
              <a:rPr lang="en-US" sz="2000" b="1" dirty="0">
                <a:latin typeface="Arial" charset="0"/>
                <a:cs typeface="Arial" charset="0"/>
              </a:rPr>
              <a:t>Recognizable Value </a:t>
            </a:r>
            <a:r>
              <a:rPr lang="en-US" sz="2000" dirty="0" smtClean="0">
                <a:latin typeface="Arial" charset="0"/>
                <a:cs typeface="Arial" charset="0"/>
              </a:rPr>
              <a:t>based on </a:t>
            </a:r>
            <a:r>
              <a:rPr lang="en-US" sz="2000" b="1" dirty="0">
                <a:latin typeface="Arial" charset="0"/>
                <a:cs typeface="Arial" charset="0"/>
              </a:rPr>
              <a:t>Products</a:t>
            </a:r>
            <a:r>
              <a:rPr lang="en-US" sz="2000" dirty="0">
                <a:latin typeface="Arial" charset="0"/>
                <a:cs typeface="Arial" charset="0"/>
              </a:rPr>
              <a:t> and </a:t>
            </a:r>
            <a:r>
              <a:rPr lang="en-US" sz="2000" b="1" dirty="0">
                <a:latin typeface="Arial" charset="0"/>
                <a:cs typeface="Arial" charset="0"/>
              </a:rPr>
              <a:t>Services</a:t>
            </a:r>
            <a:r>
              <a:rPr lang="en-US" sz="2000" dirty="0">
                <a:latin typeface="Arial" charset="0"/>
                <a:cs typeface="Arial" charset="0"/>
              </a:rPr>
              <a:t>; which will be delivered by </a:t>
            </a:r>
            <a:r>
              <a:rPr lang="en-US" sz="2000" b="1" dirty="0">
                <a:latin typeface="Arial" charset="0"/>
                <a:cs typeface="Arial" charset="0"/>
              </a:rPr>
              <a:t>Professionals</a:t>
            </a:r>
            <a:r>
              <a:rPr lang="en-US" sz="2000" dirty="0">
                <a:latin typeface="Arial" charset="0"/>
                <a:cs typeface="Arial" charset="0"/>
              </a:rPr>
              <a:t> in an </a:t>
            </a:r>
            <a:r>
              <a:rPr lang="en-US" sz="2000" b="1" dirty="0">
                <a:latin typeface="Arial" charset="0"/>
                <a:cs typeface="Arial" charset="0"/>
              </a:rPr>
              <a:t>Ethical</a:t>
            </a:r>
            <a:r>
              <a:rPr lang="en-US" sz="2000" dirty="0">
                <a:latin typeface="Arial" charset="0"/>
                <a:cs typeface="Arial" charset="0"/>
              </a:rPr>
              <a:t> and </a:t>
            </a:r>
            <a:r>
              <a:rPr lang="en-US" sz="2000" b="1" dirty="0">
                <a:latin typeface="Arial" charset="0"/>
                <a:cs typeface="Arial" charset="0"/>
              </a:rPr>
              <a:t>Responsible</a:t>
            </a:r>
            <a:r>
              <a:rPr lang="en-US" sz="2000" dirty="0">
                <a:latin typeface="Arial" charset="0"/>
                <a:cs typeface="Arial" charset="0"/>
              </a:rPr>
              <a:t> </a:t>
            </a:r>
            <a:r>
              <a:rPr lang="en-US" sz="2000" dirty="0" smtClean="0">
                <a:latin typeface="Arial" charset="0"/>
                <a:cs typeface="Arial" charset="0"/>
              </a:rPr>
              <a:t>manner</a:t>
            </a:r>
            <a:endParaRPr lang="en-GB" sz="2000" dirty="0">
              <a:latin typeface="Arial" charset="0"/>
              <a:cs typeface="Arial" charset="0"/>
            </a:endParaRPr>
          </a:p>
        </p:txBody>
      </p:sp>
      <p:pic>
        <p:nvPicPr>
          <p:cNvPr id="5" name="Picture 9"/>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392879" y="2612571"/>
            <a:ext cx="4398867" cy="2363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03121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a:ext>
            </a:extLst>
          </a:blip>
          <a:stretch/>
        </p:blipFill>
        <p:spPr>
          <a:xfrm>
            <a:off x="1" y="3085796"/>
            <a:ext cx="8866129" cy="1527505"/>
          </a:xfrm>
          <a:prstGeom prst="rect">
            <a:avLst/>
          </a:prstGeom>
          <a:ln>
            <a:gradFill>
              <a:gsLst>
                <a:gs pos="0">
                  <a:srgbClr val="006600"/>
                </a:gs>
                <a:gs pos="85000">
                  <a:schemeClr val="accent1">
                    <a:tint val="44500"/>
                    <a:satMod val="160000"/>
                  </a:schemeClr>
                </a:gs>
                <a:gs pos="100000">
                  <a:srgbClr val="006600"/>
                </a:gs>
              </a:gsLst>
              <a:lin ang="5400000" scaled="0"/>
            </a:gradFill>
          </a:ln>
        </p:spPr>
      </p:pic>
      <p:sp>
        <p:nvSpPr>
          <p:cNvPr id="7" name="Flowchart: Data 6"/>
          <p:cNvSpPr/>
          <p:nvPr/>
        </p:nvSpPr>
        <p:spPr>
          <a:xfrm>
            <a:off x="8018163" y="2667000"/>
            <a:ext cx="4173837" cy="1981200"/>
          </a:xfrm>
          <a:prstGeom prst="flowChartInputOutput">
            <a:avLst/>
          </a:prstGeom>
          <a:solidFill>
            <a:schemeClr val="bg1"/>
          </a:solidFill>
          <a:ln w="9525" cap="flat" algn="ctr">
            <a:no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06400" y="3319002"/>
            <a:ext cx="11041075" cy="1061091"/>
          </a:xfrm>
        </p:spPr>
        <p:txBody>
          <a:bodyPr/>
          <a:lstStyle/>
          <a:p>
            <a:r>
              <a:rPr lang="en-US" sz="3200" dirty="0" smtClean="0">
                <a:solidFill>
                  <a:schemeClr val="bg1"/>
                </a:solidFill>
              </a:rPr>
              <a:t>Castrol</a:t>
            </a:r>
            <a:r>
              <a:rPr lang="en-US" sz="3200" baseline="30000" dirty="0" smtClean="0">
                <a:solidFill>
                  <a:schemeClr val="bg1"/>
                </a:solidFill>
              </a:rPr>
              <a:t>®</a:t>
            </a:r>
            <a:r>
              <a:rPr lang="en-US" sz="3200" dirty="0" smtClean="0">
                <a:solidFill>
                  <a:schemeClr val="bg1"/>
                </a:solidFill>
              </a:rPr>
              <a:t> </a:t>
            </a:r>
            <a:r>
              <a:rPr lang="en-US" sz="3200" dirty="0">
                <a:solidFill>
                  <a:schemeClr val="bg1"/>
                </a:solidFill>
              </a:rPr>
              <a:t>Industrial – Value Added Approach</a:t>
            </a:r>
          </a:p>
        </p:txBody>
      </p:sp>
    </p:spTree>
    <p:custDataLst>
      <p:tags r:id="rId1"/>
    </p:custDataLst>
    <p:extLst>
      <p:ext uri="{BB962C8B-B14F-4D97-AF65-F5344CB8AC3E}">
        <p14:creationId xmlns:p14="http://schemas.microsoft.com/office/powerpoint/2010/main" val="20655698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smtClean="0"/>
              <a:t>Operating Costs</a:t>
            </a:r>
            <a:endParaRPr lang="en-US" sz="3200" dirty="0"/>
          </a:p>
        </p:txBody>
      </p:sp>
      <p:sp>
        <p:nvSpPr>
          <p:cNvPr id="13" name="TextBox 12"/>
          <p:cNvSpPr txBox="1"/>
          <p:nvPr/>
        </p:nvSpPr>
        <p:spPr>
          <a:xfrm>
            <a:off x="1283647" y="1171545"/>
            <a:ext cx="3841308" cy="400110"/>
          </a:xfrm>
          <a:prstGeom prst="rect">
            <a:avLst/>
          </a:prstGeom>
          <a:noFill/>
        </p:spPr>
        <p:txBody>
          <a:bodyPr wrap="none" rtlCol="0">
            <a:spAutoFit/>
          </a:bodyPr>
          <a:lstStyle/>
          <a:p>
            <a:r>
              <a:rPr lang="en-US" sz="2000" b="1" dirty="0" smtClean="0">
                <a:latin typeface="Arial" panose="020B0604020202020204" pitchFamily="34" charset="0"/>
                <a:cs typeface="Arial" panose="020B0604020202020204" pitchFamily="34" charset="0"/>
              </a:rPr>
              <a:t>Typical Manufacturing Budget</a:t>
            </a:r>
            <a:endParaRPr lang="en-US" sz="2000" b="1" dirty="0">
              <a:latin typeface="Arial" panose="020B0604020202020204" pitchFamily="34" charset="0"/>
              <a:cs typeface="Arial" panose="020B0604020202020204" pitchFamily="34" charset="0"/>
            </a:endParaRPr>
          </a:p>
        </p:txBody>
      </p:sp>
      <p:grpSp>
        <p:nvGrpSpPr>
          <p:cNvPr id="16" name="Group 15"/>
          <p:cNvGrpSpPr/>
          <p:nvPr/>
        </p:nvGrpSpPr>
        <p:grpSpPr>
          <a:xfrm>
            <a:off x="216959" y="1629932"/>
            <a:ext cx="7425265" cy="3714932"/>
            <a:chOff x="385763" y="730251"/>
            <a:chExt cx="5625903" cy="3905250"/>
          </a:xfrm>
        </p:grpSpPr>
        <p:sp>
          <p:nvSpPr>
            <p:cNvPr id="17" name="AutoShape 3"/>
            <p:cNvSpPr>
              <a:spLocks noChangeAspect="1" noChangeArrowheads="1" noTextEdit="1"/>
            </p:cNvSpPr>
            <p:nvPr/>
          </p:nvSpPr>
          <p:spPr bwMode="auto">
            <a:xfrm>
              <a:off x="431604" y="730251"/>
              <a:ext cx="5580062" cy="373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pic>
          <p:nvPicPr>
            <p:cNvPr id="18"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5763" y="1055688"/>
              <a:ext cx="5538787" cy="357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6"/>
            <p:cNvSpPr>
              <a:spLocks noChangeArrowheads="1"/>
            </p:cNvSpPr>
            <p:nvPr/>
          </p:nvSpPr>
          <p:spPr bwMode="auto">
            <a:xfrm>
              <a:off x="2995613" y="1485901"/>
              <a:ext cx="45204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dirty="0" smtClean="0">
                  <a:ln>
                    <a:noFill/>
                  </a:ln>
                  <a:solidFill>
                    <a:srgbClr val="000000"/>
                  </a:solidFill>
                  <a:effectLst/>
                  <a:latin typeface="Arial" pitchFamily="34" charset="0"/>
                  <a:cs typeface="Arial" pitchFamily="34" charset="0"/>
                </a:rPr>
                <a:t>Chemical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 name="Rectangle 7"/>
            <p:cNvSpPr>
              <a:spLocks noChangeArrowheads="1"/>
            </p:cNvSpPr>
            <p:nvPr/>
          </p:nvSpPr>
          <p:spPr bwMode="auto">
            <a:xfrm>
              <a:off x="2995613" y="1643063"/>
              <a:ext cx="29335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dirty="0" smtClean="0">
                  <a:ln>
                    <a:noFill/>
                  </a:ln>
                  <a:solidFill>
                    <a:srgbClr val="000000"/>
                  </a:solidFill>
                  <a:effectLst/>
                  <a:latin typeface="Arial" pitchFamily="34" charset="0"/>
                  <a:cs typeface="Arial" pitchFamily="34" charset="0"/>
                </a:rPr>
                <a:t>Spend</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1" name="Freeform 8"/>
            <p:cNvSpPr>
              <a:spLocks/>
            </p:cNvSpPr>
            <p:nvPr/>
          </p:nvSpPr>
          <p:spPr bwMode="auto">
            <a:xfrm>
              <a:off x="1152525" y="1905001"/>
              <a:ext cx="971550" cy="690563"/>
            </a:xfrm>
            <a:custGeom>
              <a:avLst/>
              <a:gdLst>
                <a:gd name="T0" fmla="*/ 308 w 612"/>
                <a:gd name="T1" fmla="*/ 117 h 435"/>
                <a:gd name="T2" fmla="*/ 238 w 612"/>
                <a:gd name="T3" fmla="*/ 47 h 435"/>
                <a:gd name="T4" fmla="*/ 209 w 612"/>
                <a:gd name="T5" fmla="*/ 128 h 435"/>
                <a:gd name="T6" fmla="*/ 11 w 612"/>
                <a:gd name="T7" fmla="*/ 47 h 435"/>
                <a:gd name="T8" fmla="*/ 132 w 612"/>
                <a:gd name="T9" fmla="*/ 153 h 435"/>
                <a:gd name="T10" fmla="*/ 0 w 612"/>
                <a:gd name="T11" fmla="*/ 175 h 435"/>
                <a:gd name="T12" fmla="*/ 106 w 612"/>
                <a:gd name="T13" fmla="*/ 238 h 435"/>
                <a:gd name="T14" fmla="*/ 4 w 612"/>
                <a:gd name="T15" fmla="*/ 292 h 435"/>
                <a:gd name="T16" fmla="*/ 161 w 612"/>
                <a:gd name="T17" fmla="*/ 281 h 435"/>
                <a:gd name="T18" fmla="*/ 136 w 612"/>
                <a:gd name="T19" fmla="*/ 355 h 435"/>
                <a:gd name="T20" fmla="*/ 220 w 612"/>
                <a:gd name="T21" fmla="*/ 314 h 435"/>
                <a:gd name="T22" fmla="*/ 242 w 612"/>
                <a:gd name="T23" fmla="*/ 435 h 435"/>
                <a:gd name="T24" fmla="*/ 301 w 612"/>
                <a:gd name="T25" fmla="*/ 300 h 435"/>
                <a:gd name="T26" fmla="*/ 374 w 612"/>
                <a:gd name="T27" fmla="*/ 399 h 435"/>
                <a:gd name="T28" fmla="*/ 396 w 612"/>
                <a:gd name="T29" fmla="*/ 292 h 435"/>
                <a:gd name="T30" fmla="*/ 513 w 612"/>
                <a:gd name="T31" fmla="*/ 366 h 435"/>
                <a:gd name="T32" fmla="*/ 476 w 612"/>
                <a:gd name="T33" fmla="*/ 260 h 435"/>
                <a:gd name="T34" fmla="*/ 612 w 612"/>
                <a:gd name="T35" fmla="*/ 267 h 435"/>
                <a:gd name="T36" fmla="*/ 498 w 612"/>
                <a:gd name="T37" fmla="*/ 212 h 435"/>
                <a:gd name="T38" fmla="*/ 597 w 612"/>
                <a:gd name="T39" fmla="*/ 164 h 435"/>
                <a:gd name="T40" fmla="*/ 473 w 612"/>
                <a:gd name="T41" fmla="*/ 150 h 435"/>
                <a:gd name="T42" fmla="*/ 520 w 612"/>
                <a:gd name="T43" fmla="*/ 91 h 435"/>
                <a:gd name="T44" fmla="*/ 399 w 612"/>
                <a:gd name="T45" fmla="*/ 109 h 435"/>
                <a:gd name="T46" fmla="*/ 410 w 612"/>
                <a:gd name="T47" fmla="*/ 0 h 435"/>
                <a:gd name="T48" fmla="*/ 308 w 612"/>
                <a:gd name="T49" fmla="*/ 117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2" h="435">
                  <a:moveTo>
                    <a:pt x="308" y="117"/>
                  </a:moveTo>
                  <a:lnTo>
                    <a:pt x="238" y="47"/>
                  </a:lnTo>
                  <a:lnTo>
                    <a:pt x="209" y="128"/>
                  </a:lnTo>
                  <a:lnTo>
                    <a:pt x="11" y="47"/>
                  </a:lnTo>
                  <a:lnTo>
                    <a:pt x="132" y="153"/>
                  </a:lnTo>
                  <a:lnTo>
                    <a:pt x="0" y="175"/>
                  </a:lnTo>
                  <a:lnTo>
                    <a:pt x="106" y="238"/>
                  </a:lnTo>
                  <a:lnTo>
                    <a:pt x="4" y="292"/>
                  </a:lnTo>
                  <a:lnTo>
                    <a:pt x="161" y="281"/>
                  </a:lnTo>
                  <a:lnTo>
                    <a:pt x="136" y="355"/>
                  </a:lnTo>
                  <a:lnTo>
                    <a:pt x="220" y="314"/>
                  </a:lnTo>
                  <a:lnTo>
                    <a:pt x="242" y="435"/>
                  </a:lnTo>
                  <a:lnTo>
                    <a:pt x="301" y="300"/>
                  </a:lnTo>
                  <a:lnTo>
                    <a:pt x="374" y="399"/>
                  </a:lnTo>
                  <a:lnTo>
                    <a:pt x="396" y="292"/>
                  </a:lnTo>
                  <a:lnTo>
                    <a:pt x="513" y="366"/>
                  </a:lnTo>
                  <a:lnTo>
                    <a:pt x="476" y="260"/>
                  </a:lnTo>
                  <a:lnTo>
                    <a:pt x="612" y="267"/>
                  </a:lnTo>
                  <a:lnTo>
                    <a:pt x="498" y="212"/>
                  </a:lnTo>
                  <a:lnTo>
                    <a:pt x="597" y="164"/>
                  </a:lnTo>
                  <a:lnTo>
                    <a:pt x="473" y="150"/>
                  </a:lnTo>
                  <a:lnTo>
                    <a:pt x="520" y="91"/>
                  </a:lnTo>
                  <a:lnTo>
                    <a:pt x="399" y="109"/>
                  </a:lnTo>
                  <a:lnTo>
                    <a:pt x="410" y="0"/>
                  </a:lnTo>
                  <a:lnTo>
                    <a:pt x="308" y="117"/>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9"/>
            <p:cNvSpPr>
              <a:spLocks/>
            </p:cNvSpPr>
            <p:nvPr/>
          </p:nvSpPr>
          <p:spPr bwMode="auto">
            <a:xfrm>
              <a:off x="1152525" y="1905001"/>
              <a:ext cx="971550" cy="690563"/>
            </a:xfrm>
            <a:custGeom>
              <a:avLst/>
              <a:gdLst>
                <a:gd name="T0" fmla="*/ 308 w 612"/>
                <a:gd name="T1" fmla="*/ 117 h 435"/>
                <a:gd name="T2" fmla="*/ 238 w 612"/>
                <a:gd name="T3" fmla="*/ 47 h 435"/>
                <a:gd name="T4" fmla="*/ 209 w 612"/>
                <a:gd name="T5" fmla="*/ 128 h 435"/>
                <a:gd name="T6" fmla="*/ 11 w 612"/>
                <a:gd name="T7" fmla="*/ 47 h 435"/>
                <a:gd name="T8" fmla="*/ 132 w 612"/>
                <a:gd name="T9" fmla="*/ 153 h 435"/>
                <a:gd name="T10" fmla="*/ 0 w 612"/>
                <a:gd name="T11" fmla="*/ 175 h 435"/>
                <a:gd name="T12" fmla="*/ 106 w 612"/>
                <a:gd name="T13" fmla="*/ 238 h 435"/>
                <a:gd name="T14" fmla="*/ 4 w 612"/>
                <a:gd name="T15" fmla="*/ 292 h 435"/>
                <a:gd name="T16" fmla="*/ 161 w 612"/>
                <a:gd name="T17" fmla="*/ 281 h 435"/>
                <a:gd name="T18" fmla="*/ 136 w 612"/>
                <a:gd name="T19" fmla="*/ 355 h 435"/>
                <a:gd name="T20" fmla="*/ 220 w 612"/>
                <a:gd name="T21" fmla="*/ 314 h 435"/>
                <a:gd name="T22" fmla="*/ 242 w 612"/>
                <a:gd name="T23" fmla="*/ 435 h 435"/>
                <a:gd name="T24" fmla="*/ 301 w 612"/>
                <a:gd name="T25" fmla="*/ 300 h 435"/>
                <a:gd name="T26" fmla="*/ 374 w 612"/>
                <a:gd name="T27" fmla="*/ 399 h 435"/>
                <a:gd name="T28" fmla="*/ 396 w 612"/>
                <a:gd name="T29" fmla="*/ 292 h 435"/>
                <a:gd name="T30" fmla="*/ 513 w 612"/>
                <a:gd name="T31" fmla="*/ 366 h 435"/>
                <a:gd name="T32" fmla="*/ 476 w 612"/>
                <a:gd name="T33" fmla="*/ 260 h 435"/>
                <a:gd name="T34" fmla="*/ 612 w 612"/>
                <a:gd name="T35" fmla="*/ 267 h 435"/>
                <a:gd name="T36" fmla="*/ 498 w 612"/>
                <a:gd name="T37" fmla="*/ 212 h 435"/>
                <a:gd name="T38" fmla="*/ 597 w 612"/>
                <a:gd name="T39" fmla="*/ 164 h 435"/>
                <a:gd name="T40" fmla="*/ 473 w 612"/>
                <a:gd name="T41" fmla="*/ 150 h 435"/>
                <a:gd name="T42" fmla="*/ 520 w 612"/>
                <a:gd name="T43" fmla="*/ 91 h 435"/>
                <a:gd name="T44" fmla="*/ 399 w 612"/>
                <a:gd name="T45" fmla="*/ 109 h 435"/>
                <a:gd name="T46" fmla="*/ 410 w 612"/>
                <a:gd name="T47" fmla="*/ 0 h 435"/>
                <a:gd name="T48" fmla="*/ 308 w 612"/>
                <a:gd name="T49" fmla="*/ 117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2" h="435">
                  <a:moveTo>
                    <a:pt x="308" y="117"/>
                  </a:moveTo>
                  <a:lnTo>
                    <a:pt x="238" y="47"/>
                  </a:lnTo>
                  <a:lnTo>
                    <a:pt x="209" y="128"/>
                  </a:lnTo>
                  <a:lnTo>
                    <a:pt x="11" y="47"/>
                  </a:lnTo>
                  <a:lnTo>
                    <a:pt x="132" y="153"/>
                  </a:lnTo>
                  <a:lnTo>
                    <a:pt x="0" y="175"/>
                  </a:lnTo>
                  <a:lnTo>
                    <a:pt x="106" y="238"/>
                  </a:lnTo>
                  <a:lnTo>
                    <a:pt x="4" y="292"/>
                  </a:lnTo>
                  <a:lnTo>
                    <a:pt x="161" y="281"/>
                  </a:lnTo>
                  <a:lnTo>
                    <a:pt x="136" y="355"/>
                  </a:lnTo>
                  <a:lnTo>
                    <a:pt x="220" y="314"/>
                  </a:lnTo>
                  <a:lnTo>
                    <a:pt x="242" y="435"/>
                  </a:lnTo>
                  <a:lnTo>
                    <a:pt x="301" y="300"/>
                  </a:lnTo>
                  <a:lnTo>
                    <a:pt x="374" y="399"/>
                  </a:lnTo>
                  <a:lnTo>
                    <a:pt x="396" y="292"/>
                  </a:lnTo>
                  <a:lnTo>
                    <a:pt x="513" y="366"/>
                  </a:lnTo>
                  <a:lnTo>
                    <a:pt x="476" y="260"/>
                  </a:lnTo>
                  <a:lnTo>
                    <a:pt x="612" y="267"/>
                  </a:lnTo>
                  <a:lnTo>
                    <a:pt x="498" y="212"/>
                  </a:lnTo>
                  <a:lnTo>
                    <a:pt x="597" y="164"/>
                  </a:lnTo>
                  <a:lnTo>
                    <a:pt x="473" y="150"/>
                  </a:lnTo>
                  <a:lnTo>
                    <a:pt x="520" y="91"/>
                  </a:lnTo>
                  <a:lnTo>
                    <a:pt x="399" y="109"/>
                  </a:lnTo>
                  <a:lnTo>
                    <a:pt x="410" y="0"/>
                  </a:lnTo>
                  <a:lnTo>
                    <a:pt x="308" y="117"/>
                  </a:lnTo>
                  <a:close/>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 name="Rectangle 10"/>
            <p:cNvSpPr>
              <a:spLocks noChangeArrowheads="1"/>
            </p:cNvSpPr>
            <p:nvPr/>
          </p:nvSpPr>
          <p:spPr bwMode="auto">
            <a:xfrm>
              <a:off x="1338263" y="2165351"/>
              <a:ext cx="50013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Productivity</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Freeform 11"/>
            <p:cNvSpPr>
              <a:spLocks/>
            </p:cNvSpPr>
            <p:nvPr/>
          </p:nvSpPr>
          <p:spPr bwMode="auto">
            <a:xfrm>
              <a:off x="3576637" y="1852613"/>
              <a:ext cx="1028700" cy="858838"/>
            </a:xfrm>
            <a:custGeom>
              <a:avLst/>
              <a:gdLst>
                <a:gd name="T0" fmla="*/ 326 w 648"/>
                <a:gd name="T1" fmla="*/ 146 h 541"/>
                <a:gd name="T2" fmla="*/ 253 w 648"/>
                <a:gd name="T3" fmla="*/ 58 h 541"/>
                <a:gd name="T4" fmla="*/ 220 w 648"/>
                <a:gd name="T5" fmla="*/ 161 h 541"/>
                <a:gd name="T6" fmla="*/ 11 w 648"/>
                <a:gd name="T7" fmla="*/ 58 h 541"/>
                <a:gd name="T8" fmla="*/ 139 w 648"/>
                <a:gd name="T9" fmla="*/ 190 h 541"/>
                <a:gd name="T10" fmla="*/ 0 w 648"/>
                <a:gd name="T11" fmla="*/ 216 h 541"/>
                <a:gd name="T12" fmla="*/ 114 w 648"/>
                <a:gd name="T13" fmla="*/ 296 h 541"/>
                <a:gd name="T14" fmla="*/ 4 w 648"/>
                <a:gd name="T15" fmla="*/ 366 h 541"/>
                <a:gd name="T16" fmla="*/ 172 w 648"/>
                <a:gd name="T17" fmla="*/ 351 h 541"/>
                <a:gd name="T18" fmla="*/ 143 w 648"/>
                <a:gd name="T19" fmla="*/ 443 h 541"/>
                <a:gd name="T20" fmla="*/ 231 w 648"/>
                <a:gd name="T21" fmla="*/ 391 h 541"/>
                <a:gd name="T22" fmla="*/ 256 w 648"/>
                <a:gd name="T23" fmla="*/ 541 h 541"/>
                <a:gd name="T24" fmla="*/ 315 w 648"/>
                <a:gd name="T25" fmla="*/ 377 h 541"/>
                <a:gd name="T26" fmla="*/ 399 w 648"/>
                <a:gd name="T27" fmla="*/ 494 h 541"/>
                <a:gd name="T28" fmla="*/ 421 w 648"/>
                <a:gd name="T29" fmla="*/ 362 h 541"/>
                <a:gd name="T30" fmla="*/ 546 w 648"/>
                <a:gd name="T31" fmla="*/ 454 h 541"/>
                <a:gd name="T32" fmla="*/ 505 w 648"/>
                <a:gd name="T33" fmla="*/ 325 h 541"/>
                <a:gd name="T34" fmla="*/ 648 w 648"/>
                <a:gd name="T35" fmla="*/ 333 h 541"/>
                <a:gd name="T36" fmla="*/ 527 w 648"/>
                <a:gd name="T37" fmla="*/ 263 h 541"/>
                <a:gd name="T38" fmla="*/ 634 w 648"/>
                <a:gd name="T39" fmla="*/ 205 h 541"/>
                <a:gd name="T40" fmla="*/ 502 w 648"/>
                <a:gd name="T41" fmla="*/ 183 h 541"/>
                <a:gd name="T42" fmla="*/ 553 w 648"/>
                <a:gd name="T43" fmla="*/ 113 h 541"/>
                <a:gd name="T44" fmla="*/ 425 w 648"/>
                <a:gd name="T45" fmla="*/ 135 h 541"/>
                <a:gd name="T46" fmla="*/ 436 w 648"/>
                <a:gd name="T47" fmla="*/ 0 h 541"/>
                <a:gd name="T48" fmla="*/ 326 w 648"/>
                <a:gd name="T49" fmla="*/ 146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8" h="541">
                  <a:moveTo>
                    <a:pt x="326" y="146"/>
                  </a:moveTo>
                  <a:lnTo>
                    <a:pt x="253" y="58"/>
                  </a:lnTo>
                  <a:lnTo>
                    <a:pt x="220" y="161"/>
                  </a:lnTo>
                  <a:lnTo>
                    <a:pt x="11" y="58"/>
                  </a:lnTo>
                  <a:lnTo>
                    <a:pt x="139" y="190"/>
                  </a:lnTo>
                  <a:lnTo>
                    <a:pt x="0" y="216"/>
                  </a:lnTo>
                  <a:lnTo>
                    <a:pt x="114" y="296"/>
                  </a:lnTo>
                  <a:lnTo>
                    <a:pt x="4" y="366"/>
                  </a:lnTo>
                  <a:lnTo>
                    <a:pt x="172" y="351"/>
                  </a:lnTo>
                  <a:lnTo>
                    <a:pt x="143" y="443"/>
                  </a:lnTo>
                  <a:lnTo>
                    <a:pt x="231" y="391"/>
                  </a:lnTo>
                  <a:lnTo>
                    <a:pt x="256" y="541"/>
                  </a:lnTo>
                  <a:lnTo>
                    <a:pt x="315" y="377"/>
                  </a:lnTo>
                  <a:lnTo>
                    <a:pt x="399" y="494"/>
                  </a:lnTo>
                  <a:lnTo>
                    <a:pt x="421" y="362"/>
                  </a:lnTo>
                  <a:lnTo>
                    <a:pt x="546" y="454"/>
                  </a:lnTo>
                  <a:lnTo>
                    <a:pt x="505" y="325"/>
                  </a:lnTo>
                  <a:lnTo>
                    <a:pt x="648" y="333"/>
                  </a:lnTo>
                  <a:lnTo>
                    <a:pt x="527" y="263"/>
                  </a:lnTo>
                  <a:lnTo>
                    <a:pt x="634" y="205"/>
                  </a:lnTo>
                  <a:lnTo>
                    <a:pt x="502" y="183"/>
                  </a:lnTo>
                  <a:lnTo>
                    <a:pt x="553" y="113"/>
                  </a:lnTo>
                  <a:lnTo>
                    <a:pt x="425" y="135"/>
                  </a:lnTo>
                  <a:lnTo>
                    <a:pt x="436" y="0"/>
                  </a:lnTo>
                  <a:lnTo>
                    <a:pt x="326" y="146"/>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2"/>
            <p:cNvSpPr>
              <a:spLocks/>
            </p:cNvSpPr>
            <p:nvPr/>
          </p:nvSpPr>
          <p:spPr bwMode="auto">
            <a:xfrm>
              <a:off x="3576637" y="1852613"/>
              <a:ext cx="1028700" cy="858838"/>
            </a:xfrm>
            <a:custGeom>
              <a:avLst/>
              <a:gdLst>
                <a:gd name="T0" fmla="*/ 326 w 648"/>
                <a:gd name="T1" fmla="*/ 146 h 541"/>
                <a:gd name="T2" fmla="*/ 253 w 648"/>
                <a:gd name="T3" fmla="*/ 58 h 541"/>
                <a:gd name="T4" fmla="*/ 220 w 648"/>
                <a:gd name="T5" fmla="*/ 161 h 541"/>
                <a:gd name="T6" fmla="*/ 11 w 648"/>
                <a:gd name="T7" fmla="*/ 58 h 541"/>
                <a:gd name="T8" fmla="*/ 139 w 648"/>
                <a:gd name="T9" fmla="*/ 190 h 541"/>
                <a:gd name="T10" fmla="*/ 0 w 648"/>
                <a:gd name="T11" fmla="*/ 216 h 541"/>
                <a:gd name="T12" fmla="*/ 114 w 648"/>
                <a:gd name="T13" fmla="*/ 296 h 541"/>
                <a:gd name="T14" fmla="*/ 4 w 648"/>
                <a:gd name="T15" fmla="*/ 366 h 541"/>
                <a:gd name="T16" fmla="*/ 172 w 648"/>
                <a:gd name="T17" fmla="*/ 351 h 541"/>
                <a:gd name="T18" fmla="*/ 143 w 648"/>
                <a:gd name="T19" fmla="*/ 443 h 541"/>
                <a:gd name="T20" fmla="*/ 231 w 648"/>
                <a:gd name="T21" fmla="*/ 391 h 541"/>
                <a:gd name="T22" fmla="*/ 256 w 648"/>
                <a:gd name="T23" fmla="*/ 541 h 541"/>
                <a:gd name="T24" fmla="*/ 315 w 648"/>
                <a:gd name="T25" fmla="*/ 377 h 541"/>
                <a:gd name="T26" fmla="*/ 399 w 648"/>
                <a:gd name="T27" fmla="*/ 494 h 541"/>
                <a:gd name="T28" fmla="*/ 421 w 648"/>
                <a:gd name="T29" fmla="*/ 362 h 541"/>
                <a:gd name="T30" fmla="*/ 546 w 648"/>
                <a:gd name="T31" fmla="*/ 454 h 541"/>
                <a:gd name="T32" fmla="*/ 505 w 648"/>
                <a:gd name="T33" fmla="*/ 325 h 541"/>
                <a:gd name="T34" fmla="*/ 648 w 648"/>
                <a:gd name="T35" fmla="*/ 333 h 541"/>
                <a:gd name="T36" fmla="*/ 527 w 648"/>
                <a:gd name="T37" fmla="*/ 263 h 541"/>
                <a:gd name="T38" fmla="*/ 634 w 648"/>
                <a:gd name="T39" fmla="*/ 205 h 541"/>
                <a:gd name="T40" fmla="*/ 502 w 648"/>
                <a:gd name="T41" fmla="*/ 183 h 541"/>
                <a:gd name="T42" fmla="*/ 553 w 648"/>
                <a:gd name="T43" fmla="*/ 113 h 541"/>
                <a:gd name="T44" fmla="*/ 425 w 648"/>
                <a:gd name="T45" fmla="*/ 135 h 541"/>
                <a:gd name="T46" fmla="*/ 436 w 648"/>
                <a:gd name="T47" fmla="*/ 0 h 541"/>
                <a:gd name="T48" fmla="*/ 326 w 648"/>
                <a:gd name="T49" fmla="*/ 146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8" h="541">
                  <a:moveTo>
                    <a:pt x="326" y="146"/>
                  </a:moveTo>
                  <a:lnTo>
                    <a:pt x="253" y="58"/>
                  </a:lnTo>
                  <a:lnTo>
                    <a:pt x="220" y="161"/>
                  </a:lnTo>
                  <a:lnTo>
                    <a:pt x="11" y="58"/>
                  </a:lnTo>
                  <a:lnTo>
                    <a:pt x="139" y="190"/>
                  </a:lnTo>
                  <a:lnTo>
                    <a:pt x="0" y="216"/>
                  </a:lnTo>
                  <a:lnTo>
                    <a:pt x="114" y="296"/>
                  </a:lnTo>
                  <a:lnTo>
                    <a:pt x="4" y="366"/>
                  </a:lnTo>
                  <a:lnTo>
                    <a:pt x="172" y="351"/>
                  </a:lnTo>
                  <a:lnTo>
                    <a:pt x="143" y="443"/>
                  </a:lnTo>
                  <a:lnTo>
                    <a:pt x="231" y="391"/>
                  </a:lnTo>
                  <a:lnTo>
                    <a:pt x="256" y="541"/>
                  </a:lnTo>
                  <a:lnTo>
                    <a:pt x="315" y="377"/>
                  </a:lnTo>
                  <a:lnTo>
                    <a:pt x="399" y="494"/>
                  </a:lnTo>
                  <a:lnTo>
                    <a:pt x="421" y="362"/>
                  </a:lnTo>
                  <a:lnTo>
                    <a:pt x="546" y="454"/>
                  </a:lnTo>
                  <a:lnTo>
                    <a:pt x="505" y="325"/>
                  </a:lnTo>
                  <a:lnTo>
                    <a:pt x="648" y="333"/>
                  </a:lnTo>
                  <a:lnTo>
                    <a:pt x="527" y="263"/>
                  </a:lnTo>
                  <a:lnTo>
                    <a:pt x="634" y="205"/>
                  </a:lnTo>
                  <a:lnTo>
                    <a:pt x="502" y="183"/>
                  </a:lnTo>
                  <a:lnTo>
                    <a:pt x="553" y="113"/>
                  </a:lnTo>
                  <a:lnTo>
                    <a:pt x="425" y="135"/>
                  </a:lnTo>
                  <a:lnTo>
                    <a:pt x="436" y="0"/>
                  </a:lnTo>
                  <a:lnTo>
                    <a:pt x="326" y="146"/>
                  </a:lnTo>
                  <a:close/>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6" name="Rectangle 13"/>
            <p:cNvSpPr>
              <a:spLocks noChangeArrowheads="1"/>
            </p:cNvSpPr>
            <p:nvPr/>
          </p:nvSpPr>
          <p:spPr bwMode="auto">
            <a:xfrm>
              <a:off x="3810000" y="2130426"/>
              <a:ext cx="44723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Equipment</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7" name="Rectangle 14"/>
            <p:cNvSpPr>
              <a:spLocks noChangeArrowheads="1"/>
            </p:cNvSpPr>
            <p:nvPr/>
          </p:nvSpPr>
          <p:spPr bwMode="auto">
            <a:xfrm>
              <a:off x="3803650" y="2259013"/>
              <a:ext cx="45685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Availability</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8" name="Freeform 15"/>
            <p:cNvSpPr>
              <a:spLocks/>
            </p:cNvSpPr>
            <p:nvPr/>
          </p:nvSpPr>
          <p:spPr bwMode="auto">
            <a:xfrm>
              <a:off x="2338388" y="1962151"/>
              <a:ext cx="971550" cy="569913"/>
            </a:xfrm>
            <a:custGeom>
              <a:avLst/>
              <a:gdLst>
                <a:gd name="T0" fmla="*/ 308 w 612"/>
                <a:gd name="T1" fmla="*/ 95 h 359"/>
                <a:gd name="T2" fmla="*/ 238 w 612"/>
                <a:gd name="T3" fmla="*/ 37 h 359"/>
                <a:gd name="T4" fmla="*/ 209 w 612"/>
                <a:gd name="T5" fmla="*/ 106 h 359"/>
                <a:gd name="T6" fmla="*/ 11 w 612"/>
                <a:gd name="T7" fmla="*/ 37 h 359"/>
                <a:gd name="T8" fmla="*/ 132 w 612"/>
                <a:gd name="T9" fmla="*/ 128 h 359"/>
                <a:gd name="T10" fmla="*/ 0 w 612"/>
                <a:gd name="T11" fmla="*/ 143 h 359"/>
                <a:gd name="T12" fmla="*/ 106 w 612"/>
                <a:gd name="T13" fmla="*/ 194 h 359"/>
                <a:gd name="T14" fmla="*/ 4 w 612"/>
                <a:gd name="T15" fmla="*/ 242 h 359"/>
                <a:gd name="T16" fmla="*/ 161 w 612"/>
                <a:gd name="T17" fmla="*/ 231 h 359"/>
                <a:gd name="T18" fmla="*/ 136 w 612"/>
                <a:gd name="T19" fmla="*/ 293 h 359"/>
                <a:gd name="T20" fmla="*/ 220 w 612"/>
                <a:gd name="T21" fmla="*/ 260 h 359"/>
                <a:gd name="T22" fmla="*/ 242 w 612"/>
                <a:gd name="T23" fmla="*/ 359 h 359"/>
                <a:gd name="T24" fmla="*/ 297 w 612"/>
                <a:gd name="T25" fmla="*/ 249 h 359"/>
                <a:gd name="T26" fmla="*/ 374 w 612"/>
                <a:gd name="T27" fmla="*/ 330 h 359"/>
                <a:gd name="T28" fmla="*/ 396 w 612"/>
                <a:gd name="T29" fmla="*/ 242 h 359"/>
                <a:gd name="T30" fmla="*/ 513 w 612"/>
                <a:gd name="T31" fmla="*/ 300 h 359"/>
                <a:gd name="T32" fmla="*/ 476 w 612"/>
                <a:gd name="T33" fmla="*/ 216 h 359"/>
                <a:gd name="T34" fmla="*/ 612 w 612"/>
                <a:gd name="T35" fmla="*/ 220 h 359"/>
                <a:gd name="T36" fmla="*/ 498 w 612"/>
                <a:gd name="T37" fmla="*/ 176 h 359"/>
                <a:gd name="T38" fmla="*/ 597 w 612"/>
                <a:gd name="T39" fmla="*/ 136 h 359"/>
                <a:gd name="T40" fmla="*/ 473 w 612"/>
                <a:gd name="T41" fmla="*/ 121 h 359"/>
                <a:gd name="T42" fmla="*/ 520 w 612"/>
                <a:gd name="T43" fmla="*/ 73 h 359"/>
                <a:gd name="T44" fmla="*/ 399 w 612"/>
                <a:gd name="T45" fmla="*/ 88 h 359"/>
                <a:gd name="T46" fmla="*/ 410 w 612"/>
                <a:gd name="T47" fmla="*/ 0 h 359"/>
                <a:gd name="T48" fmla="*/ 308 w 612"/>
                <a:gd name="T49" fmla="*/ 95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2" h="359">
                  <a:moveTo>
                    <a:pt x="308" y="95"/>
                  </a:moveTo>
                  <a:lnTo>
                    <a:pt x="238" y="37"/>
                  </a:lnTo>
                  <a:lnTo>
                    <a:pt x="209" y="106"/>
                  </a:lnTo>
                  <a:lnTo>
                    <a:pt x="11" y="37"/>
                  </a:lnTo>
                  <a:lnTo>
                    <a:pt x="132" y="128"/>
                  </a:lnTo>
                  <a:lnTo>
                    <a:pt x="0" y="143"/>
                  </a:lnTo>
                  <a:lnTo>
                    <a:pt x="106" y="194"/>
                  </a:lnTo>
                  <a:lnTo>
                    <a:pt x="4" y="242"/>
                  </a:lnTo>
                  <a:lnTo>
                    <a:pt x="161" y="231"/>
                  </a:lnTo>
                  <a:lnTo>
                    <a:pt x="136" y="293"/>
                  </a:lnTo>
                  <a:lnTo>
                    <a:pt x="220" y="260"/>
                  </a:lnTo>
                  <a:lnTo>
                    <a:pt x="242" y="359"/>
                  </a:lnTo>
                  <a:lnTo>
                    <a:pt x="297" y="249"/>
                  </a:lnTo>
                  <a:lnTo>
                    <a:pt x="374" y="330"/>
                  </a:lnTo>
                  <a:lnTo>
                    <a:pt x="396" y="242"/>
                  </a:lnTo>
                  <a:lnTo>
                    <a:pt x="513" y="300"/>
                  </a:lnTo>
                  <a:lnTo>
                    <a:pt x="476" y="216"/>
                  </a:lnTo>
                  <a:lnTo>
                    <a:pt x="612" y="220"/>
                  </a:lnTo>
                  <a:lnTo>
                    <a:pt x="498" y="176"/>
                  </a:lnTo>
                  <a:lnTo>
                    <a:pt x="597" y="136"/>
                  </a:lnTo>
                  <a:lnTo>
                    <a:pt x="473" y="121"/>
                  </a:lnTo>
                  <a:lnTo>
                    <a:pt x="520" y="73"/>
                  </a:lnTo>
                  <a:lnTo>
                    <a:pt x="399" y="88"/>
                  </a:lnTo>
                  <a:lnTo>
                    <a:pt x="410" y="0"/>
                  </a:lnTo>
                  <a:lnTo>
                    <a:pt x="308" y="95"/>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Freeform 16"/>
            <p:cNvSpPr>
              <a:spLocks/>
            </p:cNvSpPr>
            <p:nvPr/>
          </p:nvSpPr>
          <p:spPr bwMode="auto">
            <a:xfrm>
              <a:off x="2338388" y="1962151"/>
              <a:ext cx="971550" cy="569913"/>
            </a:xfrm>
            <a:custGeom>
              <a:avLst/>
              <a:gdLst>
                <a:gd name="T0" fmla="*/ 308 w 612"/>
                <a:gd name="T1" fmla="*/ 95 h 359"/>
                <a:gd name="T2" fmla="*/ 238 w 612"/>
                <a:gd name="T3" fmla="*/ 37 h 359"/>
                <a:gd name="T4" fmla="*/ 209 w 612"/>
                <a:gd name="T5" fmla="*/ 106 h 359"/>
                <a:gd name="T6" fmla="*/ 11 w 612"/>
                <a:gd name="T7" fmla="*/ 37 h 359"/>
                <a:gd name="T8" fmla="*/ 132 w 612"/>
                <a:gd name="T9" fmla="*/ 128 h 359"/>
                <a:gd name="T10" fmla="*/ 0 w 612"/>
                <a:gd name="T11" fmla="*/ 143 h 359"/>
                <a:gd name="T12" fmla="*/ 106 w 612"/>
                <a:gd name="T13" fmla="*/ 194 h 359"/>
                <a:gd name="T14" fmla="*/ 4 w 612"/>
                <a:gd name="T15" fmla="*/ 242 h 359"/>
                <a:gd name="T16" fmla="*/ 161 w 612"/>
                <a:gd name="T17" fmla="*/ 231 h 359"/>
                <a:gd name="T18" fmla="*/ 136 w 612"/>
                <a:gd name="T19" fmla="*/ 293 h 359"/>
                <a:gd name="T20" fmla="*/ 220 w 612"/>
                <a:gd name="T21" fmla="*/ 260 h 359"/>
                <a:gd name="T22" fmla="*/ 242 w 612"/>
                <a:gd name="T23" fmla="*/ 359 h 359"/>
                <a:gd name="T24" fmla="*/ 297 w 612"/>
                <a:gd name="T25" fmla="*/ 249 h 359"/>
                <a:gd name="T26" fmla="*/ 374 w 612"/>
                <a:gd name="T27" fmla="*/ 330 h 359"/>
                <a:gd name="T28" fmla="*/ 396 w 612"/>
                <a:gd name="T29" fmla="*/ 242 h 359"/>
                <a:gd name="T30" fmla="*/ 513 w 612"/>
                <a:gd name="T31" fmla="*/ 300 h 359"/>
                <a:gd name="T32" fmla="*/ 476 w 612"/>
                <a:gd name="T33" fmla="*/ 216 h 359"/>
                <a:gd name="T34" fmla="*/ 612 w 612"/>
                <a:gd name="T35" fmla="*/ 220 h 359"/>
                <a:gd name="T36" fmla="*/ 498 w 612"/>
                <a:gd name="T37" fmla="*/ 176 h 359"/>
                <a:gd name="T38" fmla="*/ 597 w 612"/>
                <a:gd name="T39" fmla="*/ 136 h 359"/>
                <a:gd name="T40" fmla="*/ 473 w 612"/>
                <a:gd name="T41" fmla="*/ 121 h 359"/>
                <a:gd name="T42" fmla="*/ 520 w 612"/>
                <a:gd name="T43" fmla="*/ 73 h 359"/>
                <a:gd name="T44" fmla="*/ 399 w 612"/>
                <a:gd name="T45" fmla="*/ 88 h 359"/>
                <a:gd name="T46" fmla="*/ 410 w 612"/>
                <a:gd name="T47" fmla="*/ 0 h 359"/>
                <a:gd name="T48" fmla="*/ 308 w 612"/>
                <a:gd name="T49" fmla="*/ 95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2" h="359">
                  <a:moveTo>
                    <a:pt x="308" y="95"/>
                  </a:moveTo>
                  <a:lnTo>
                    <a:pt x="238" y="37"/>
                  </a:lnTo>
                  <a:lnTo>
                    <a:pt x="209" y="106"/>
                  </a:lnTo>
                  <a:lnTo>
                    <a:pt x="11" y="37"/>
                  </a:lnTo>
                  <a:lnTo>
                    <a:pt x="132" y="128"/>
                  </a:lnTo>
                  <a:lnTo>
                    <a:pt x="0" y="143"/>
                  </a:lnTo>
                  <a:lnTo>
                    <a:pt x="106" y="194"/>
                  </a:lnTo>
                  <a:lnTo>
                    <a:pt x="4" y="242"/>
                  </a:lnTo>
                  <a:lnTo>
                    <a:pt x="161" y="231"/>
                  </a:lnTo>
                  <a:lnTo>
                    <a:pt x="136" y="293"/>
                  </a:lnTo>
                  <a:lnTo>
                    <a:pt x="220" y="260"/>
                  </a:lnTo>
                  <a:lnTo>
                    <a:pt x="242" y="359"/>
                  </a:lnTo>
                  <a:lnTo>
                    <a:pt x="297" y="249"/>
                  </a:lnTo>
                  <a:lnTo>
                    <a:pt x="374" y="330"/>
                  </a:lnTo>
                  <a:lnTo>
                    <a:pt x="396" y="242"/>
                  </a:lnTo>
                  <a:lnTo>
                    <a:pt x="513" y="300"/>
                  </a:lnTo>
                  <a:lnTo>
                    <a:pt x="476" y="216"/>
                  </a:lnTo>
                  <a:lnTo>
                    <a:pt x="612" y="220"/>
                  </a:lnTo>
                  <a:lnTo>
                    <a:pt x="498" y="176"/>
                  </a:lnTo>
                  <a:lnTo>
                    <a:pt x="597" y="136"/>
                  </a:lnTo>
                  <a:lnTo>
                    <a:pt x="473" y="121"/>
                  </a:lnTo>
                  <a:lnTo>
                    <a:pt x="520" y="73"/>
                  </a:lnTo>
                  <a:lnTo>
                    <a:pt x="399" y="88"/>
                  </a:lnTo>
                  <a:lnTo>
                    <a:pt x="410" y="0"/>
                  </a:lnTo>
                  <a:lnTo>
                    <a:pt x="308" y="95"/>
                  </a:lnTo>
                  <a:close/>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 name="Rectangle 17"/>
            <p:cNvSpPr>
              <a:spLocks noChangeArrowheads="1"/>
            </p:cNvSpPr>
            <p:nvPr/>
          </p:nvSpPr>
          <p:spPr bwMode="auto">
            <a:xfrm>
              <a:off x="2519363" y="2108201"/>
              <a:ext cx="48090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Component</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1" name="Rectangle 18"/>
            <p:cNvSpPr>
              <a:spLocks noChangeArrowheads="1"/>
            </p:cNvSpPr>
            <p:nvPr/>
          </p:nvSpPr>
          <p:spPr bwMode="auto">
            <a:xfrm>
              <a:off x="2722563" y="2235201"/>
              <a:ext cx="15388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Life</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2" name="Freeform 19"/>
            <p:cNvSpPr>
              <a:spLocks/>
            </p:cNvSpPr>
            <p:nvPr/>
          </p:nvSpPr>
          <p:spPr bwMode="auto">
            <a:xfrm>
              <a:off x="4710112" y="2427288"/>
              <a:ext cx="1196975" cy="749300"/>
            </a:xfrm>
            <a:custGeom>
              <a:avLst/>
              <a:gdLst>
                <a:gd name="T0" fmla="*/ 377 w 754"/>
                <a:gd name="T1" fmla="*/ 128 h 472"/>
                <a:gd name="T2" fmla="*/ 293 w 754"/>
                <a:gd name="T3" fmla="*/ 51 h 472"/>
                <a:gd name="T4" fmla="*/ 256 w 754"/>
                <a:gd name="T5" fmla="*/ 139 h 472"/>
                <a:gd name="T6" fmla="*/ 11 w 754"/>
                <a:gd name="T7" fmla="*/ 51 h 472"/>
                <a:gd name="T8" fmla="*/ 161 w 754"/>
                <a:gd name="T9" fmla="*/ 168 h 472"/>
                <a:gd name="T10" fmla="*/ 0 w 754"/>
                <a:gd name="T11" fmla="*/ 187 h 472"/>
                <a:gd name="T12" fmla="*/ 128 w 754"/>
                <a:gd name="T13" fmla="*/ 256 h 472"/>
                <a:gd name="T14" fmla="*/ 4 w 754"/>
                <a:gd name="T15" fmla="*/ 319 h 472"/>
                <a:gd name="T16" fmla="*/ 198 w 754"/>
                <a:gd name="T17" fmla="*/ 304 h 472"/>
                <a:gd name="T18" fmla="*/ 165 w 754"/>
                <a:gd name="T19" fmla="*/ 384 h 472"/>
                <a:gd name="T20" fmla="*/ 271 w 754"/>
                <a:gd name="T21" fmla="*/ 340 h 472"/>
                <a:gd name="T22" fmla="*/ 297 w 754"/>
                <a:gd name="T23" fmla="*/ 472 h 472"/>
                <a:gd name="T24" fmla="*/ 366 w 754"/>
                <a:gd name="T25" fmla="*/ 326 h 472"/>
                <a:gd name="T26" fmla="*/ 461 w 754"/>
                <a:gd name="T27" fmla="*/ 432 h 472"/>
                <a:gd name="T28" fmla="*/ 491 w 754"/>
                <a:gd name="T29" fmla="*/ 315 h 472"/>
                <a:gd name="T30" fmla="*/ 634 w 754"/>
                <a:gd name="T31" fmla="*/ 395 h 472"/>
                <a:gd name="T32" fmla="*/ 590 w 754"/>
                <a:gd name="T33" fmla="*/ 282 h 472"/>
                <a:gd name="T34" fmla="*/ 754 w 754"/>
                <a:gd name="T35" fmla="*/ 289 h 472"/>
                <a:gd name="T36" fmla="*/ 615 w 754"/>
                <a:gd name="T37" fmla="*/ 231 h 472"/>
                <a:gd name="T38" fmla="*/ 736 w 754"/>
                <a:gd name="T39" fmla="*/ 179 h 472"/>
                <a:gd name="T40" fmla="*/ 582 w 754"/>
                <a:gd name="T41" fmla="*/ 161 h 472"/>
                <a:gd name="T42" fmla="*/ 641 w 754"/>
                <a:gd name="T43" fmla="*/ 99 h 472"/>
                <a:gd name="T44" fmla="*/ 494 w 754"/>
                <a:gd name="T45" fmla="*/ 117 h 472"/>
                <a:gd name="T46" fmla="*/ 505 w 754"/>
                <a:gd name="T47" fmla="*/ 0 h 472"/>
                <a:gd name="T48" fmla="*/ 377 w 754"/>
                <a:gd name="T49" fmla="*/ 128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54" h="472">
                  <a:moveTo>
                    <a:pt x="377" y="128"/>
                  </a:moveTo>
                  <a:lnTo>
                    <a:pt x="293" y="51"/>
                  </a:lnTo>
                  <a:lnTo>
                    <a:pt x="256" y="139"/>
                  </a:lnTo>
                  <a:lnTo>
                    <a:pt x="11" y="51"/>
                  </a:lnTo>
                  <a:lnTo>
                    <a:pt x="161" y="168"/>
                  </a:lnTo>
                  <a:lnTo>
                    <a:pt x="0" y="187"/>
                  </a:lnTo>
                  <a:lnTo>
                    <a:pt x="128" y="256"/>
                  </a:lnTo>
                  <a:lnTo>
                    <a:pt x="4" y="319"/>
                  </a:lnTo>
                  <a:lnTo>
                    <a:pt x="198" y="304"/>
                  </a:lnTo>
                  <a:lnTo>
                    <a:pt x="165" y="384"/>
                  </a:lnTo>
                  <a:lnTo>
                    <a:pt x="271" y="340"/>
                  </a:lnTo>
                  <a:lnTo>
                    <a:pt x="297" y="472"/>
                  </a:lnTo>
                  <a:lnTo>
                    <a:pt x="366" y="326"/>
                  </a:lnTo>
                  <a:lnTo>
                    <a:pt x="461" y="432"/>
                  </a:lnTo>
                  <a:lnTo>
                    <a:pt x="491" y="315"/>
                  </a:lnTo>
                  <a:lnTo>
                    <a:pt x="634" y="395"/>
                  </a:lnTo>
                  <a:lnTo>
                    <a:pt x="590" y="282"/>
                  </a:lnTo>
                  <a:lnTo>
                    <a:pt x="754" y="289"/>
                  </a:lnTo>
                  <a:lnTo>
                    <a:pt x="615" y="231"/>
                  </a:lnTo>
                  <a:lnTo>
                    <a:pt x="736" y="179"/>
                  </a:lnTo>
                  <a:lnTo>
                    <a:pt x="582" y="161"/>
                  </a:lnTo>
                  <a:lnTo>
                    <a:pt x="641" y="99"/>
                  </a:lnTo>
                  <a:lnTo>
                    <a:pt x="494" y="117"/>
                  </a:lnTo>
                  <a:lnTo>
                    <a:pt x="505" y="0"/>
                  </a:lnTo>
                  <a:lnTo>
                    <a:pt x="377" y="128"/>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20"/>
            <p:cNvSpPr>
              <a:spLocks/>
            </p:cNvSpPr>
            <p:nvPr/>
          </p:nvSpPr>
          <p:spPr bwMode="auto">
            <a:xfrm>
              <a:off x="4710112" y="2427288"/>
              <a:ext cx="1196975" cy="749300"/>
            </a:xfrm>
            <a:custGeom>
              <a:avLst/>
              <a:gdLst>
                <a:gd name="T0" fmla="*/ 377 w 754"/>
                <a:gd name="T1" fmla="*/ 128 h 472"/>
                <a:gd name="T2" fmla="*/ 293 w 754"/>
                <a:gd name="T3" fmla="*/ 51 h 472"/>
                <a:gd name="T4" fmla="*/ 256 w 754"/>
                <a:gd name="T5" fmla="*/ 139 h 472"/>
                <a:gd name="T6" fmla="*/ 11 w 754"/>
                <a:gd name="T7" fmla="*/ 51 h 472"/>
                <a:gd name="T8" fmla="*/ 161 w 754"/>
                <a:gd name="T9" fmla="*/ 168 h 472"/>
                <a:gd name="T10" fmla="*/ 0 w 754"/>
                <a:gd name="T11" fmla="*/ 187 h 472"/>
                <a:gd name="T12" fmla="*/ 128 w 754"/>
                <a:gd name="T13" fmla="*/ 256 h 472"/>
                <a:gd name="T14" fmla="*/ 4 w 754"/>
                <a:gd name="T15" fmla="*/ 319 h 472"/>
                <a:gd name="T16" fmla="*/ 198 w 754"/>
                <a:gd name="T17" fmla="*/ 304 h 472"/>
                <a:gd name="T18" fmla="*/ 165 w 754"/>
                <a:gd name="T19" fmla="*/ 384 h 472"/>
                <a:gd name="T20" fmla="*/ 271 w 754"/>
                <a:gd name="T21" fmla="*/ 340 h 472"/>
                <a:gd name="T22" fmla="*/ 297 w 754"/>
                <a:gd name="T23" fmla="*/ 472 h 472"/>
                <a:gd name="T24" fmla="*/ 366 w 754"/>
                <a:gd name="T25" fmla="*/ 326 h 472"/>
                <a:gd name="T26" fmla="*/ 461 w 754"/>
                <a:gd name="T27" fmla="*/ 432 h 472"/>
                <a:gd name="T28" fmla="*/ 491 w 754"/>
                <a:gd name="T29" fmla="*/ 315 h 472"/>
                <a:gd name="T30" fmla="*/ 634 w 754"/>
                <a:gd name="T31" fmla="*/ 395 h 472"/>
                <a:gd name="T32" fmla="*/ 590 w 754"/>
                <a:gd name="T33" fmla="*/ 282 h 472"/>
                <a:gd name="T34" fmla="*/ 754 w 754"/>
                <a:gd name="T35" fmla="*/ 289 h 472"/>
                <a:gd name="T36" fmla="*/ 615 w 754"/>
                <a:gd name="T37" fmla="*/ 231 h 472"/>
                <a:gd name="T38" fmla="*/ 736 w 754"/>
                <a:gd name="T39" fmla="*/ 179 h 472"/>
                <a:gd name="T40" fmla="*/ 582 w 754"/>
                <a:gd name="T41" fmla="*/ 161 h 472"/>
                <a:gd name="T42" fmla="*/ 641 w 754"/>
                <a:gd name="T43" fmla="*/ 99 h 472"/>
                <a:gd name="T44" fmla="*/ 494 w 754"/>
                <a:gd name="T45" fmla="*/ 117 h 472"/>
                <a:gd name="T46" fmla="*/ 505 w 754"/>
                <a:gd name="T47" fmla="*/ 0 h 472"/>
                <a:gd name="T48" fmla="*/ 377 w 754"/>
                <a:gd name="T49" fmla="*/ 128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54" h="472">
                  <a:moveTo>
                    <a:pt x="377" y="128"/>
                  </a:moveTo>
                  <a:lnTo>
                    <a:pt x="293" y="51"/>
                  </a:lnTo>
                  <a:lnTo>
                    <a:pt x="256" y="139"/>
                  </a:lnTo>
                  <a:lnTo>
                    <a:pt x="11" y="51"/>
                  </a:lnTo>
                  <a:lnTo>
                    <a:pt x="161" y="168"/>
                  </a:lnTo>
                  <a:lnTo>
                    <a:pt x="0" y="187"/>
                  </a:lnTo>
                  <a:lnTo>
                    <a:pt x="128" y="256"/>
                  </a:lnTo>
                  <a:lnTo>
                    <a:pt x="4" y="319"/>
                  </a:lnTo>
                  <a:lnTo>
                    <a:pt x="198" y="304"/>
                  </a:lnTo>
                  <a:lnTo>
                    <a:pt x="165" y="384"/>
                  </a:lnTo>
                  <a:lnTo>
                    <a:pt x="271" y="340"/>
                  </a:lnTo>
                  <a:lnTo>
                    <a:pt x="297" y="472"/>
                  </a:lnTo>
                  <a:lnTo>
                    <a:pt x="366" y="326"/>
                  </a:lnTo>
                  <a:lnTo>
                    <a:pt x="461" y="432"/>
                  </a:lnTo>
                  <a:lnTo>
                    <a:pt x="491" y="315"/>
                  </a:lnTo>
                  <a:lnTo>
                    <a:pt x="634" y="395"/>
                  </a:lnTo>
                  <a:lnTo>
                    <a:pt x="590" y="282"/>
                  </a:lnTo>
                  <a:lnTo>
                    <a:pt x="754" y="289"/>
                  </a:lnTo>
                  <a:lnTo>
                    <a:pt x="615" y="231"/>
                  </a:lnTo>
                  <a:lnTo>
                    <a:pt x="736" y="179"/>
                  </a:lnTo>
                  <a:lnTo>
                    <a:pt x="582" y="161"/>
                  </a:lnTo>
                  <a:lnTo>
                    <a:pt x="641" y="99"/>
                  </a:lnTo>
                  <a:lnTo>
                    <a:pt x="494" y="117"/>
                  </a:lnTo>
                  <a:lnTo>
                    <a:pt x="505" y="0"/>
                  </a:lnTo>
                  <a:lnTo>
                    <a:pt x="377" y="128"/>
                  </a:lnTo>
                  <a:close/>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 name="Rectangle 21"/>
            <p:cNvSpPr>
              <a:spLocks noChangeArrowheads="1"/>
            </p:cNvSpPr>
            <p:nvPr/>
          </p:nvSpPr>
          <p:spPr bwMode="auto">
            <a:xfrm>
              <a:off x="4937125" y="2717801"/>
              <a:ext cx="5915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Housekeeping</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5" name="Freeform 22"/>
            <p:cNvSpPr>
              <a:spLocks/>
            </p:cNvSpPr>
            <p:nvPr/>
          </p:nvSpPr>
          <p:spPr bwMode="auto">
            <a:xfrm>
              <a:off x="2449513" y="3257551"/>
              <a:ext cx="1138237" cy="860425"/>
            </a:xfrm>
            <a:custGeom>
              <a:avLst/>
              <a:gdLst>
                <a:gd name="T0" fmla="*/ 359 w 717"/>
                <a:gd name="T1" fmla="*/ 147 h 542"/>
                <a:gd name="T2" fmla="*/ 274 w 717"/>
                <a:gd name="T3" fmla="*/ 59 h 542"/>
                <a:gd name="T4" fmla="*/ 241 w 717"/>
                <a:gd name="T5" fmla="*/ 162 h 542"/>
                <a:gd name="T6" fmla="*/ 11 w 717"/>
                <a:gd name="T7" fmla="*/ 59 h 542"/>
                <a:gd name="T8" fmla="*/ 154 w 717"/>
                <a:gd name="T9" fmla="*/ 194 h 542"/>
                <a:gd name="T10" fmla="*/ 0 w 717"/>
                <a:gd name="T11" fmla="*/ 216 h 542"/>
                <a:gd name="T12" fmla="*/ 121 w 717"/>
                <a:gd name="T13" fmla="*/ 297 h 542"/>
                <a:gd name="T14" fmla="*/ 3 w 717"/>
                <a:gd name="T15" fmla="*/ 367 h 542"/>
                <a:gd name="T16" fmla="*/ 187 w 717"/>
                <a:gd name="T17" fmla="*/ 352 h 542"/>
                <a:gd name="T18" fmla="*/ 157 w 717"/>
                <a:gd name="T19" fmla="*/ 443 h 542"/>
                <a:gd name="T20" fmla="*/ 256 w 717"/>
                <a:gd name="T21" fmla="*/ 392 h 542"/>
                <a:gd name="T22" fmla="*/ 282 w 717"/>
                <a:gd name="T23" fmla="*/ 542 h 542"/>
                <a:gd name="T24" fmla="*/ 348 w 717"/>
                <a:gd name="T25" fmla="*/ 378 h 542"/>
                <a:gd name="T26" fmla="*/ 439 w 717"/>
                <a:gd name="T27" fmla="*/ 498 h 542"/>
                <a:gd name="T28" fmla="*/ 465 w 717"/>
                <a:gd name="T29" fmla="*/ 363 h 542"/>
                <a:gd name="T30" fmla="*/ 600 w 717"/>
                <a:gd name="T31" fmla="*/ 454 h 542"/>
                <a:gd name="T32" fmla="*/ 556 w 717"/>
                <a:gd name="T33" fmla="*/ 326 h 542"/>
                <a:gd name="T34" fmla="*/ 717 w 717"/>
                <a:gd name="T35" fmla="*/ 334 h 542"/>
                <a:gd name="T36" fmla="*/ 582 w 717"/>
                <a:gd name="T37" fmla="*/ 264 h 542"/>
                <a:gd name="T38" fmla="*/ 699 w 717"/>
                <a:gd name="T39" fmla="*/ 205 h 542"/>
                <a:gd name="T40" fmla="*/ 553 w 717"/>
                <a:gd name="T41" fmla="*/ 184 h 542"/>
                <a:gd name="T42" fmla="*/ 608 w 717"/>
                <a:gd name="T43" fmla="*/ 114 h 542"/>
                <a:gd name="T44" fmla="*/ 468 w 717"/>
                <a:gd name="T45" fmla="*/ 136 h 542"/>
                <a:gd name="T46" fmla="*/ 479 w 717"/>
                <a:gd name="T47" fmla="*/ 0 h 542"/>
                <a:gd name="T48" fmla="*/ 359 w 717"/>
                <a:gd name="T49" fmla="*/ 147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17" h="542">
                  <a:moveTo>
                    <a:pt x="359" y="147"/>
                  </a:moveTo>
                  <a:lnTo>
                    <a:pt x="274" y="59"/>
                  </a:lnTo>
                  <a:lnTo>
                    <a:pt x="241" y="162"/>
                  </a:lnTo>
                  <a:lnTo>
                    <a:pt x="11" y="59"/>
                  </a:lnTo>
                  <a:lnTo>
                    <a:pt x="154" y="194"/>
                  </a:lnTo>
                  <a:lnTo>
                    <a:pt x="0" y="216"/>
                  </a:lnTo>
                  <a:lnTo>
                    <a:pt x="121" y="297"/>
                  </a:lnTo>
                  <a:lnTo>
                    <a:pt x="3" y="367"/>
                  </a:lnTo>
                  <a:lnTo>
                    <a:pt x="187" y="352"/>
                  </a:lnTo>
                  <a:lnTo>
                    <a:pt x="157" y="443"/>
                  </a:lnTo>
                  <a:lnTo>
                    <a:pt x="256" y="392"/>
                  </a:lnTo>
                  <a:lnTo>
                    <a:pt x="282" y="542"/>
                  </a:lnTo>
                  <a:lnTo>
                    <a:pt x="348" y="378"/>
                  </a:lnTo>
                  <a:lnTo>
                    <a:pt x="439" y="498"/>
                  </a:lnTo>
                  <a:lnTo>
                    <a:pt x="465" y="363"/>
                  </a:lnTo>
                  <a:lnTo>
                    <a:pt x="600" y="454"/>
                  </a:lnTo>
                  <a:lnTo>
                    <a:pt x="556" y="326"/>
                  </a:lnTo>
                  <a:lnTo>
                    <a:pt x="717" y="334"/>
                  </a:lnTo>
                  <a:lnTo>
                    <a:pt x="582" y="264"/>
                  </a:lnTo>
                  <a:lnTo>
                    <a:pt x="699" y="205"/>
                  </a:lnTo>
                  <a:lnTo>
                    <a:pt x="553" y="184"/>
                  </a:lnTo>
                  <a:lnTo>
                    <a:pt x="608" y="114"/>
                  </a:lnTo>
                  <a:lnTo>
                    <a:pt x="468" y="136"/>
                  </a:lnTo>
                  <a:lnTo>
                    <a:pt x="479" y="0"/>
                  </a:lnTo>
                  <a:lnTo>
                    <a:pt x="359" y="147"/>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 name="Freeform 23"/>
            <p:cNvSpPr>
              <a:spLocks/>
            </p:cNvSpPr>
            <p:nvPr/>
          </p:nvSpPr>
          <p:spPr bwMode="auto">
            <a:xfrm>
              <a:off x="2449513" y="3257551"/>
              <a:ext cx="1138237" cy="860425"/>
            </a:xfrm>
            <a:custGeom>
              <a:avLst/>
              <a:gdLst>
                <a:gd name="T0" fmla="*/ 359 w 717"/>
                <a:gd name="T1" fmla="*/ 147 h 542"/>
                <a:gd name="T2" fmla="*/ 274 w 717"/>
                <a:gd name="T3" fmla="*/ 59 h 542"/>
                <a:gd name="T4" fmla="*/ 241 w 717"/>
                <a:gd name="T5" fmla="*/ 162 h 542"/>
                <a:gd name="T6" fmla="*/ 11 w 717"/>
                <a:gd name="T7" fmla="*/ 59 h 542"/>
                <a:gd name="T8" fmla="*/ 154 w 717"/>
                <a:gd name="T9" fmla="*/ 194 h 542"/>
                <a:gd name="T10" fmla="*/ 0 w 717"/>
                <a:gd name="T11" fmla="*/ 216 h 542"/>
                <a:gd name="T12" fmla="*/ 121 w 717"/>
                <a:gd name="T13" fmla="*/ 297 h 542"/>
                <a:gd name="T14" fmla="*/ 3 w 717"/>
                <a:gd name="T15" fmla="*/ 367 h 542"/>
                <a:gd name="T16" fmla="*/ 187 w 717"/>
                <a:gd name="T17" fmla="*/ 352 h 542"/>
                <a:gd name="T18" fmla="*/ 157 w 717"/>
                <a:gd name="T19" fmla="*/ 443 h 542"/>
                <a:gd name="T20" fmla="*/ 256 w 717"/>
                <a:gd name="T21" fmla="*/ 392 h 542"/>
                <a:gd name="T22" fmla="*/ 282 w 717"/>
                <a:gd name="T23" fmla="*/ 542 h 542"/>
                <a:gd name="T24" fmla="*/ 348 w 717"/>
                <a:gd name="T25" fmla="*/ 378 h 542"/>
                <a:gd name="T26" fmla="*/ 439 w 717"/>
                <a:gd name="T27" fmla="*/ 498 h 542"/>
                <a:gd name="T28" fmla="*/ 465 w 717"/>
                <a:gd name="T29" fmla="*/ 363 h 542"/>
                <a:gd name="T30" fmla="*/ 600 w 717"/>
                <a:gd name="T31" fmla="*/ 454 h 542"/>
                <a:gd name="T32" fmla="*/ 556 w 717"/>
                <a:gd name="T33" fmla="*/ 326 h 542"/>
                <a:gd name="T34" fmla="*/ 717 w 717"/>
                <a:gd name="T35" fmla="*/ 334 h 542"/>
                <a:gd name="T36" fmla="*/ 582 w 717"/>
                <a:gd name="T37" fmla="*/ 264 h 542"/>
                <a:gd name="T38" fmla="*/ 699 w 717"/>
                <a:gd name="T39" fmla="*/ 205 h 542"/>
                <a:gd name="T40" fmla="*/ 553 w 717"/>
                <a:gd name="T41" fmla="*/ 184 h 542"/>
                <a:gd name="T42" fmla="*/ 608 w 717"/>
                <a:gd name="T43" fmla="*/ 114 h 542"/>
                <a:gd name="T44" fmla="*/ 468 w 717"/>
                <a:gd name="T45" fmla="*/ 136 h 542"/>
                <a:gd name="T46" fmla="*/ 479 w 717"/>
                <a:gd name="T47" fmla="*/ 0 h 542"/>
                <a:gd name="T48" fmla="*/ 359 w 717"/>
                <a:gd name="T49" fmla="*/ 147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17" h="542">
                  <a:moveTo>
                    <a:pt x="359" y="147"/>
                  </a:moveTo>
                  <a:lnTo>
                    <a:pt x="274" y="59"/>
                  </a:lnTo>
                  <a:lnTo>
                    <a:pt x="241" y="162"/>
                  </a:lnTo>
                  <a:lnTo>
                    <a:pt x="11" y="59"/>
                  </a:lnTo>
                  <a:lnTo>
                    <a:pt x="154" y="194"/>
                  </a:lnTo>
                  <a:lnTo>
                    <a:pt x="0" y="216"/>
                  </a:lnTo>
                  <a:lnTo>
                    <a:pt x="121" y="297"/>
                  </a:lnTo>
                  <a:lnTo>
                    <a:pt x="3" y="367"/>
                  </a:lnTo>
                  <a:lnTo>
                    <a:pt x="187" y="352"/>
                  </a:lnTo>
                  <a:lnTo>
                    <a:pt x="157" y="443"/>
                  </a:lnTo>
                  <a:lnTo>
                    <a:pt x="256" y="392"/>
                  </a:lnTo>
                  <a:lnTo>
                    <a:pt x="282" y="542"/>
                  </a:lnTo>
                  <a:lnTo>
                    <a:pt x="348" y="378"/>
                  </a:lnTo>
                  <a:lnTo>
                    <a:pt x="439" y="498"/>
                  </a:lnTo>
                  <a:lnTo>
                    <a:pt x="465" y="363"/>
                  </a:lnTo>
                  <a:lnTo>
                    <a:pt x="600" y="454"/>
                  </a:lnTo>
                  <a:lnTo>
                    <a:pt x="556" y="326"/>
                  </a:lnTo>
                  <a:lnTo>
                    <a:pt x="717" y="334"/>
                  </a:lnTo>
                  <a:lnTo>
                    <a:pt x="582" y="264"/>
                  </a:lnTo>
                  <a:lnTo>
                    <a:pt x="699" y="205"/>
                  </a:lnTo>
                  <a:lnTo>
                    <a:pt x="553" y="184"/>
                  </a:lnTo>
                  <a:lnTo>
                    <a:pt x="608" y="114"/>
                  </a:lnTo>
                  <a:lnTo>
                    <a:pt x="468" y="136"/>
                  </a:lnTo>
                  <a:lnTo>
                    <a:pt x="479" y="0"/>
                  </a:lnTo>
                  <a:lnTo>
                    <a:pt x="359" y="147"/>
                  </a:lnTo>
                  <a:close/>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7" name="Rectangle 24"/>
            <p:cNvSpPr>
              <a:spLocks noChangeArrowheads="1"/>
            </p:cNvSpPr>
            <p:nvPr/>
          </p:nvSpPr>
          <p:spPr bwMode="auto">
            <a:xfrm>
              <a:off x="2670175" y="3473451"/>
              <a:ext cx="54822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Warehousing</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8" name="Rectangle 25"/>
            <p:cNvSpPr>
              <a:spLocks noChangeArrowheads="1"/>
            </p:cNvSpPr>
            <p:nvPr/>
          </p:nvSpPr>
          <p:spPr bwMode="auto">
            <a:xfrm>
              <a:off x="2768600" y="3600451"/>
              <a:ext cx="38953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Inventory</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9" name="Rectangle 26"/>
            <p:cNvSpPr>
              <a:spLocks noChangeArrowheads="1"/>
            </p:cNvSpPr>
            <p:nvPr/>
          </p:nvSpPr>
          <p:spPr bwMode="auto">
            <a:xfrm>
              <a:off x="2781300" y="3729038"/>
              <a:ext cx="37029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Handling</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0" name="Freeform 27"/>
            <p:cNvSpPr>
              <a:spLocks/>
            </p:cNvSpPr>
            <p:nvPr/>
          </p:nvSpPr>
          <p:spPr bwMode="auto">
            <a:xfrm>
              <a:off x="1693863" y="2717801"/>
              <a:ext cx="912812" cy="692150"/>
            </a:xfrm>
            <a:custGeom>
              <a:avLst/>
              <a:gdLst>
                <a:gd name="T0" fmla="*/ 285 w 575"/>
                <a:gd name="T1" fmla="*/ 117 h 436"/>
                <a:gd name="T2" fmla="*/ 220 w 575"/>
                <a:gd name="T3" fmla="*/ 48 h 436"/>
                <a:gd name="T4" fmla="*/ 194 w 575"/>
                <a:gd name="T5" fmla="*/ 128 h 436"/>
                <a:gd name="T6" fmla="*/ 11 w 575"/>
                <a:gd name="T7" fmla="*/ 48 h 436"/>
                <a:gd name="T8" fmla="*/ 121 w 575"/>
                <a:gd name="T9" fmla="*/ 154 h 436"/>
                <a:gd name="T10" fmla="*/ 0 w 575"/>
                <a:gd name="T11" fmla="*/ 176 h 436"/>
                <a:gd name="T12" fmla="*/ 99 w 575"/>
                <a:gd name="T13" fmla="*/ 238 h 436"/>
                <a:gd name="T14" fmla="*/ 3 w 575"/>
                <a:gd name="T15" fmla="*/ 293 h 436"/>
                <a:gd name="T16" fmla="*/ 150 w 575"/>
                <a:gd name="T17" fmla="*/ 282 h 436"/>
                <a:gd name="T18" fmla="*/ 124 w 575"/>
                <a:gd name="T19" fmla="*/ 355 h 436"/>
                <a:gd name="T20" fmla="*/ 205 w 575"/>
                <a:gd name="T21" fmla="*/ 315 h 436"/>
                <a:gd name="T22" fmla="*/ 223 w 575"/>
                <a:gd name="T23" fmla="*/ 436 h 436"/>
                <a:gd name="T24" fmla="*/ 278 w 575"/>
                <a:gd name="T25" fmla="*/ 300 h 436"/>
                <a:gd name="T26" fmla="*/ 351 w 575"/>
                <a:gd name="T27" fmla="*/ 395 h 436"/>
                <a:gd name="T28" fmla="*/ 373 w 575"/>
                <a:gd name="T29" fmla="*/ 289 h 436"/>
                <a:gd name="T30" fmla="*/ 483 w 575"/>
                <a:gd name="T31" fmla="*/ 362 h 436"/>
                <a:gd name="T32" fmla="*/ 447 w 575"/>
                <a:gd name="T33" fmla="*/ 260 h 436"/>
                <a:gd name="T34" fmla="*/ 575 w 575"/>
                <a:gd name="T35" fmla="*/ 267 h 436"/>
                <a:gd name="T36" fmla="*/ 468 w 575"/>
                <a:gd name="T37" fmla="*/ 212 h 436"/>
                <a:gd name="T38" fmla="*/ 560 w 575"/>
                <a:gd name="T39" fmla="*/ 165 h 436"/>
                <a:gd name="T40" fmla="*/ 443 w 575"/>
                <a:gd name="T41" fmla="*/ 146 h 436"/>
                <a:gd name="T42" fmla="*/ 487 w 575"/>
                <a:gd name="T43" fmla="*/ 92 h 436"/>
                <a:gd name="T44" fmla="*/ 377 w 575"/>
                <a:gd name="T45" fmla="*/ 106 h 436"/>
                <a:gd name="T46" fmla="*/ 384 w 575"/>
                <a:gd name="T47" fmla="*/ 0 h 436"/>
                <a:gd name="T48" fmla="*/ 285 w 575"/>
                <a:gd name="T49" fmla="*/ 117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75" h="436">
                  <a:moveTo>
                    <a:pt x="285" y="117"/>
                  </a:moveTo>
                  <a:lnTo>
                    <a:pt x="220" y="48"/>
                  </a:lnTo>
                  <a:lnTo>
                    <a:pt x="194" y="128"/>
                  </a:lnTo>
                  <a:lnTo>
                    <a:pt x="11" y="48"/>
                  </a:lnTo>
                  <a:lnTo>
                    <a:pt x="121" y="154"/>
                  </a:lnTo>
                  <a:lnTo>
                    <a:pt x="0" y="176"/>
                  </a:lnTo>
                  <a:lnTo>
                    <a:pt x="99" y="238"/>
                  </a:lnTo>
                  <a:lnTo>
                    <a:pt x="3" y="293"/>
                  </a:lnTo>
                  <a:lnTo>
                    <a:pt x="150" y="282"/>
                  </a:lnTo>
                  <a:lnTo>
                    <a:pt x="124" y="355"/>
                  </a:lnTo>
                  <a:lnTo>
                    <a:pt x="205" y="315"/>
                  </a:lnTo>
                  <a:lnTo>
                    <a:pt x="223" y="436"/>
                  </a:lnTo>
                  <a:lnTo>
                    <a:pt x="278" y="300"/>
                  </a:lnTo>
                  <a:lnTo>
                    <a:pt x="351" y="395"/>
                  </a:lnTo>
                  <a:lnTo>
                    <a:pt x="373" y="289"/>
                  </a:lnTo>
                  <a:lnTo>
                    <a:pt x="483" y="362"/>
                  </a:lnTo>
                  <a:lnTo>
                    <a:pt x="447" y="260"/>
                  </a:lnTo>
                  <a:lnTo>
                    <a:pt x="575" y="267"/>
                  </a:lnTo>
                  <a:lnTo>
                    <a:pt x="468" y="212"/>
                  </a:lnTo>
                  <a:lnTo>
                    <a:pt x="560" y="165"/>
                  </a:lnTo>
                  <a:lnTo>
                    <a:pt x="443" y="146"/>
                  </a:lnTo>
                  <a:lnTo>
                    <a:pt x="487" y="92"/>
                  </a:lnTo>
                  <a:lnTo>
                    <a:pt x="377" y="106"/>
                  </a:lnTo>
                  <a:lnTo>
                    <a:pt x="384" y="0"/>
                  </a:lnTo>
                  <a:lnTo>
                    <a:pt x="285" y="117"/>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 name="Freeform 28"/>
            <p:cNvSpPr>
              <a:spLocks/>
            </p:cNvSpPr>
            <p:nvPr/>
          </p:nvSpPr>
          <p:spPr bwMode="auto">
            <a:xfrm>
              <a:off x="1693863" y="2717801"/>
              <a:ext cx="912812" cy="692150"/>
            </a:xfrm>
            <a:custGeom>
              <a:avLst/>
              <a:gdLst>
                <a:gd name="T0" fmla="*/ 285 w 575"/>
                <a:gd name="T1" fmla="*/ 117 h 436"/>
                <a:gd name="T2" fmla="*/ 220 w 575"/>
                <a:gd name="T3" fmla="*/ 48 h 436"/>
                <a:gd name="T4" fmla="*/ 194 w 575"/>
                <a:gd name="T5" fmla="*/ 128 h 436"/>
                <a:gd name="T6" fmla="*/ 11 w 575"/>
                <a:gd name="T7" fmla="*/ 48 h 436"/>
                <a:gd name="T8" fmla="*/ 121 w 575"/>
                <a:gd name="T9" fmla="*/ 154 h 436"/>
                <a:gd name="T10" fmla="*/ 0 w 575"/>
                <a:gd name="T11" fmla="*/ 176 h 436"/>
                <a:gd name="T12" fmla="*/ 99 w 575"/>
                <a:gd name="T13" fmla="*/ 238 h 436"/>
                <a:gd name="T14" fmla="*/ 3 w 575"/>
                <a:gd name="T15" fmla="*/ 293 h 436"/>
                <a:gd name="T16" fmla="*/ 150 w 575"/>
                <a:gd name="T17" fmla="*/ 282 h 436"/>
                <a:gd name="T18" fmla="*/ 124 w 575"/>
                <a:gd name="T19" fmla="*/ 355 h 436"/>
                <a:gd name="T20" fmla="*/ 205 w 575"/>
                <a:gd name="T21" fmla="*/ 315 h 436"/>
                <a:gd name="T22" fmla="*/ 223 w 575"/>
                <a:gd name="T23" fmla="*/ 436 h 436"/>
                <a:gd name="T24" fmla="*/ 278 w 575"/>
                <a:gd name="T25" fmla="*/ 300 h 436"/>
                <a:gd name="T26" fmla="*/ 351 w 575"/>
                <a:gd name="T27" fmla="*/ 395 h 436"/>
                <a:gd name="T28" fmla="*/ 373 w 575"/>
                <a:gd name="T29" fmla="*/ 289 h 436"/>
                <a:gd name="T30" fmla="*/ 483 w 575"/>
                <a:gd name="T31" fmla="*/ 362 h 436"/>
                <a:gd name="T32" fmla="*/ 447 w 575"/>
                <a:gd name="T33" fmla="*/ 260 h 436"/>
                <a:gd name="T34" fmla="*/ 575 w 575"/>
                <a:gd name="T35" fmla="*/ 267 h 436"/>
                <a:gd name="T36" fmla="*/ 468 w 575"/>
                <a:gd name="T37" fmla="*/ 212 h 436"/>
                <a:gd name="T38" fmla="*/ 560 w 575"/>
                <a:gd name="T39" fmla="*/ 165 h 436"/>
                <a:gd name="T40" fmla="*/ 443 w 575"/>
                <a:gd name="T41" fmla="*/ 146 h 436"/>
                <a:gd name="T42" fmla="*/ 487 w 575"/>
                <a:gd name="T43" fmla="*/ 92 h 436"/>
                <a:gd name="T44" fmla="*/ 377 w 575"/>
                <a:gd name="T45" fmla="*/ 106 h 436"/>
                <a:gd name="T46" fmla="*/ 384 w 575"/>
                <a:gd name="T47" fmla="*/ 0 h 436"/>
                <a:gd name="T48" fmla="*/ 285 w 575"/>
                <a:gd name="T49" fmla="*/ 117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75" h="436">
                  <a:moveTo>
                    <a:pt x="285" y="117"/>
                  </a:moveTo>
                  <a:lnTo>
                    <a:pt x="220" y="48"/>
                  </a:lnTo>
                  <a:lnTo>
                    <a:pt x="194" y="128"/>
                  </a:lnTo>
                  <a:lnTo>
                    <a:pt x="11" y="48"/>
                  </a:lnTo>
                  <a:lnTo>
                    <a:pt x="121" y="154"/>
                  </a:lnTo>
                  <a:lnTo>
                    <a:pt x="0" y="176"/>
                  </a:lnTo>
                  <a:lnTo>
                    <a:pt x="99" y="238"/>
                  </a:lnTo>
                  <a:lnTo>
                    <a:pt x="3" y="293"/>
                  </a:lnTo>
                  <a:lnTo>
                    <a:pt x="150" y="282"/>
                  </a:lnTo>
                  <a:lnTo>
                    <a:pt x="124" y="355"/>
                  </a:lnTo>
                  <a:lnTo>
                    <a:pt x="205" y="315"/>
                  </a:lnTo>
                  <a:lnTo>
                    <a:pt x="223" y="436"/>
                  </a:lnTo>
                  <a:lnTo>
                    <a:pt x="278" y="300"/>
                  </a:lnTo>
                  <a:lnTo>
                    <a:pt x="351" y="395"/>
                  </a:lnTo>
                  <a:lnTo>
                    <a:pt x="373" y="289"/>
                  </a:lnTo>
                  <a:lnTo>
                    <a:pt x="483" y="362"/>
                  </a:lnTo>
                  <a:lnTo>
                    <a:pt x="447" y="260"/>
                  </a:lnTo>
                  <a:lnTo>
                    <a:pt x="575" y="267"/>
                  </a:lnTo>
                  <a:lnTo>
                    <a:pt x="468" y="212"/>
                  </a:lnTo>
                  <a:lnTo>
                    <a:pt x="560" y="165"/>
                  </a:lnTo>
                  <a:lnTo>
                    <a:pt x="443" y="146"/>
                  </a:lnTo>
                  <a:lnTo>
                    <a:pt x="487" y="92"/>
                  </a:lnTo>
                  <a:lnTo>
                    <a:pt x="377" y="106"/>
                  </a:lnTo>
                  <a:lnTo>
                    <a:pt x="384" y="0"/>
                  </a:lnTo>
                  <a:lnTo>
                    <a:pt x="285" y="117"/>
                  </a:lnTo>
                  <a:close/>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2" name="Rectangle 29"/>
            <p:cNvSpPr>
              <a:spLocks noChangeArrowheads="1"/>
            </p:cNvSpPr>
            <p:nvPr/>
          </p:nvSpPr>
          <p:spPr bwMode="auto">
            <a:xfrm>
              <a:off x="1920875" y="2914651"/>
              <a:ext cx="36067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Disposal</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3" name="Rectangle 30"/>
            <p:cNvSpPr>
              <a:spLocks noChangeArrowheads="1"/>
            </p:cNvSpPr>
            <p:nvPr/>
          </p:nvSpPr>
          <p:spPr bwMode="auto">
            <a:xfrm>
              <a:off x="1995488" y="3049588"/>
              <a:ext cx="24045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Costs</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4" name="Freeform 31"/>
            <p:cNvSpPr>
              <a:spLocks/>
            </p:cNvSpPr>
            <p:nvPr/>
          </p:nvSpPr>
          <p:spPr bwMode="auto">
            <a:xfrm>
              <a:off x="2890838" y="2689226"/>
              <a:ext cx="854075" cy="690563"/>
            </a:xfrm>
            <a:custGeom>
              <a:avLst/>
              <a:gdLst>
                <a:gd name="T0" fmla="*/ 271 w 538"/>
                <a:gd name="T1" fmla="*/ 117 h 435"/>
                <a:gd name="T2" fmla="*/ 209 w 538"/>
                <a:gd name="T3" fmla="*/ 47 h 435"/>
                <a:gd name="T4" fmla="*/ 183 w 538"/>
                <a:gd name="T5" fmla="*/ 128 h 435"/>
                <a:gd name="T6" fmla="*/ 7 w 538"/>
                <a:gd name="T7" fmla="*/ 47 h 435"/>
                <a:gd name="T8" fmla="*/ 114 w 538"/>
                <a:gd name="T9" fmla="*/ 154 h 435"/>
                <a:gd name="T10" fmla="*/ 0 w 538"/>
                <a:gd name="T11" fmla="*/ 172 h 435"/>
                <a:gd name="T12" fmla="*/ 92 w 538"/>
                <a:gd name="T13" fmla="*/ 238 h 435"/>
                <a:gd name="T14" fmla="*/ 4 w 538"/>
                <a:gd name="T15" fmla="*/ 293 h 435"/>
                <a:gd name="T16" fmla="*/ 143 w 538"/>
                <a:gd name="T17" fmla="*/ 282 h 435"/>
                <a:gd name="T18" fmla="*/ 117 w 538"/>
                <a:gd name="T19" fmla="*/ 355 h 435"/>
                <a:gd name="T20" fmla="*/ 194 w 538"/>
                <a:gd name="T21" fmla="*/ 315 h 435"/>
                <a:gd name="T22" fmla="*/ 212 w 538"/>
                <a:gd name="T23" fmla="*/ 435 h 435"/>
                <a:gd name="T24" fmla="*/ 264 w 538"/>
                <a:gd name="T25" fmla="*/ 300 h 435"/>
                <a:gd name="T26" fmla="*/ 330 w 538"/>
                <a:gd name="T27" fmla="*/ 395 h 435"/>
                <a:gd name="T28" fmla="*/ 348 w 538"/>
                <a:gd name="T29" fmla="*/ 289 h 435"/>
                <a:gd name="T30" fmla="*/ 454 w 538"/>
                <a:gd name="T31" fmla="*/ 362 h 435"/>
                <a:gd name="T32" fmla="*/ 421 w 538"/>
                <a:gd name="T33" fmla="*/ 260 h 435"/>
                <a:gd name="T34" fmla="*/ 538 w 538"/>
                <a:gd name="T35" fmla="*/ 267 h 435"/>
                <a:gd name="T36" fmla="*/ 439 w 538"/>
                <a:gd name="T37" fmla="*/ 212 h 435"/>
                <a:gd name="T38" fmla="*/ 527 w 538"/>
                <a:gd name="T39" fmla="*/ 164 h 435"/>
                <a:gd name="T40" fmla="*/ 417 w 538"/>
                <a:gd name="T41" fmla="*/ 146 h 435"/>
                <a:gd name="T42" fmla="*/ 458 w 538"/>
                <a:gd name="T43" fmla="*/ 91 h 435"/>
                <a:gd name="T44" fmla="*/ 352 w 538"/>
                <a:gd name="T45" fmla="*/ 106 h 435"/>
                <a:gd name="T46" fmla="*/ 363 w 538"/>
                <a:gd name="T47" fmla="*/ 0 h 435"/>
                <a:gd name="T48" fmla="*/ 271 w 538"/>
                <a:gd name="T49" fmla="*/ 117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38" h="435">
                  <a:moveTo>
                    <a:pt x="271" y="117"/>
                  </a:moveTo>
                  <a:lnTo>
                    <a:pt x="209" y="47"/>
                  </a:lnTo>
                  <a:lnTo>
                    <a:pt x="183" y="128"/>
                  </a:lnTo>
                  <a:lnTo>
                    <a:pt x="7" y="47"/>
                  </a:lnTo>
                  <a:lnTo>
                    <a:pt x="114" y="154"/>
                  </a:lnTo>
                  <a:lnTo>
                    <a:pt x="0" y="172"/>
                  </a:lnTo>
                  <a:lnTo>
                    <a:pt x="92" y="238"/>
                  </a:lnTo>
                  <a:lnTo>
                    <a:pt x="4" y="293"/>
                  </a:lnTo>
                  <a:lnTo>
                    <a:pt x="143" y="282"/>
                  </a:lnTo>
                  <a:lnTo>
                    <a:pt x="117" y="355"/>
                  </a:lnTo>
                  <a:lnTo>
                    <a:pt x="194" y="315"/>
                  </a:lnTo>
                  <a:lnTo>
                    <a:pt x="212" y="435"/>
                  </a:lnTo>
                  <a:lnTo>
                    <a:pt x="264" y="300"/>
                  </a:lnTo>
                  <a:lnTo>
                    <a:pt x="330" y="395"/>
                  </a:lnTo>
                  <a:lnTo>
                    <a:pt x="348" y="289"/>
                  </a:lnTo>
                  <a:lnTo>
                    <a:pt x="454" y="362"/>
                  </a:lnTo>
                  <a:lnTo>
                    <a:pt x="421" y="260"/>
                  </a:lnTo>
                  <a:lnTo>
                    <a:pt x="538" y="267"/>
                  </a:lnTo>
                  <a:lnTo>
                    <a:pt x="439" y="212"/>
                  </a:lnTo>
                  <a:lnTo>
                    <a:pt x="527" y="164"/>
                  </a:lnTo>
                  <a:lnTo>
                    <a:pt x="417" y="146"/>
                  </a:lnTo>
                  <a:lnTo>
                    <a:pt x="458" y="91"/>
                  </a:lnTo>
                  <a:lnTo>
                    <a:pt x="352" y="106"/>
                  </a:lnTo>
                  <a:lnTo>
                    <a:pt x="363" y="0"/>
                  </a:lnTo>
                  <a:lnTo>
                    <a:pt x="271" y="117"/>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 name="Freeform 32"/>
            <p:cNvSpPr>
              <a:spLocks/>
            </p:cNvSpPr>
            <p:nvPr/>
          </p:nvSpPr>
          <p:spPr bwMode="auto">
            <a:xfrm>
              <a:off x="2890838" y="2689226"/>
              <a:ext cx="854075" cy="690563"/>
            </a:xfrm>
            <a:custGeom>
              <a:avLst/>
              <a:gdLst>
                <a:gd name="T0" fmla="*/ 271 w 538"/>
                <a:gd name="T1" fmla="*/ 117 h 435"/>
                <a:gd name="T2" fmla="*/ 209 w 538"/>
                <a:gd name="T3" fmla="*/ 47 h 435"/>
                <a:gd name="T4" fmla="*/ 183 w 538"/>
                <a:gd name="T5" fmla="*/ 128 h 435"/>
                <a:gd name="T6" fmla="*/ 7 w 538"/>
                <a:gd name="T7" fmla="*/ 47 h 435"/>
                <a:gd name="T8" fmla="*/ 114 w 538"/>
                <a:gd name="T9" fmla="*/ 154 h 435"/>
                <a:gd name="T10" fmla="*/ 0 w 538"/>
                <a:gd name="T11" fmla="*/ 172 h 435"/>
                <a:gd name="T12" fmla="*/ 92 w 538"/>
                <a:gd name="T13" fmla="*/ 238 h 435"/>
                <a:gd name="T14" fmla="*/ 4 w 538"/>
                <a:gd name="T15" fmla="*/ 293 h 435"/>
                <a:gd name="T16" fmla="*/ 143 w 538"/>
                <a:gd name="T17" fmla="*/ 282 h 435"/>
                <a:gd name="T18" fmla="*/ 117 w 538"/>
                <a:gd name="T19" fmla="*/ 355 h 435"/>
                <a:gd name="T20" fmla="*/ 194 w 538"/>
                <a:gd name="T21" fmla="*/ 315 h 435"/>
                <a:gd name="T22" fmla="*/ 212 w 538"/>
                <a:gd name="T23" fmla="*/ 435 h 435"/>
                <a:gd name="T24" fmla="*/ 264 w 538"/>
                <a:gd name="T25" fmla="*/ 300 h 435"/>
                <a:gd name="T26" fmla="*/ 330 w 538"/>
                <a:gd name="T27" fmla="*/ 395 h 435"/>
                <a:gd name="T28" fmla="*/ 348 w 538"/>
                <a:gd name="T29" fmla="*/ 289 h 435"/>
                <a:gd name="T30" fmla="*/ 454 w 538"/>
                <a:gd name="T31" fmla="*/ 362 h 435"/>
                <a:gd name="T32" fmla="*/ 421 w 538"/>
                <a:gd name="T33" fmla="*/ 260 h 435"/>
                <a:gd name="T34" fmla="*/ 538 w 538"/>
                <a:gd name="T35" fmla="*/ 267 h 435"/>
                <a:gd name="T36" fmla="*/ 439 w 538"/>
                <a:gd name="T37" fmla="*/ 212 h 435"/>
                <a:gd name="T38" fmla="*/ 527 w 538"/>
                <a:gd name="T39" fmla="*/ 164 h 435"/>
                <a:gd name="T40" fmla="*/ 417 w 538"/>
                <a:gd name="T41" fmla="*/ 146 h 435"/>
                <a:gd name="T42" fmla="*/ 458 w 538"/>
                <a:gd name="T43" fmla="*/ 91 h 435"/>
                <a:gd name="T44" fmla="*/ 352 w 538"/>
                <a:gd name="T45" fmla="*/ 106 h 435"/>
                <a:gd name="T46" fmla="*/ 363 w 538"/>
                <a:gd name="T47" fmla="*/ 0 h 435"/>
                <a:gd name="T48" fmla="*/ 271 w 538"/>
                <a:gd name="T49" fmla="*/ 117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38" h="435">
                  <a:moveTo>
                    <a:pt x="271" y="117"/>
                  </a:moveTo>
                  <a:lnTo>
                    <a:pt x="209" y="47"/>
                  </a:lnTo>
                  <a:lnTo>
                    <a:pt x="183" y="128"/>
                  </a:lnTo>
                  <a:lnTo>
                    <a:pt x="7" y="47"/>
                  </a:lnTo>
                  <a:lnTo>
                    <a:pt x="114" y="154"/>
                  </a:lnTo>
                  <a:lnTo>
                    <a:pt x="0" y="172"/>
                  </a:lnTo>
                  <a:lnTo>
                    <a:pt x="92" y="238"/>
                  </a:lnTo>
                  <a:lnTo>
                    <a:pt x="4" y="293"/>
                  </a:lnTo>
                  <a:lnTo>
                    <a:pt x="143" y="282"/>
                  </a:lnTo>
                  <a:lnTo>
                    <a:pt x="117" y="355"/>
                  </a:lnTo>
                  <a:lnTo>
                    <a:pt x="194" y="315"/>
                  </a:lnTo>
                  <a:lnTo>
                    <a:pt x="212" y="435"/>
                  </a:lnTo>
                  <a:lnTo>
                    <a:pt x="264" y="300"/>
                  </a:lnTo>
                  <a:lnTo>
                    <a:pt x="330" y="395"/>
                  </a:lnTo>
                  <a:lnTo>
                    <a:pt x="348" y="289"/>
                  </a:lnTo>
                  <a:lnTo>
                    <a:pt x="454" y="362"/>
                  </a:lnTo>
                  <a:lnTo>
                    <a:pt x="421" y="260"/>
                  </a:lnTo>
                  <a:lnTo>
                    <a:pt x="538" y="267"/>
                  </a:lnTo>
                  <a:lnTo>
                    <a:pt x="439" y="212"/>
                  </a:lnTo>
                  <a:lnTo>
                    <a:pt x="527" y="164"/>
                  </a:lnTo>
                  <a:lnTo>
                    <a:pt x="417" y="146"/>
                  </a:lnTo>
                  <a:lnTo>
                    <a:pt x="458" y="91"/>
                  </a:lnTo>
                  <a:lnTo>
                    <a:pt x="352" y="106"/>
                  </a:lnTo>
                  <a:lnTo>
                    <a:pt x="363" y="0"/>
                  </a:lnTo>
                  <a:lnTo>
                    <a:pt x="271" y="117"/>
                  </a:lnTo>
                  <a:close/>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6" name="Rectangle 33"/>
            <p:cNvSpPr>
              <a:spLocks noChangeArrowheads="1"/>
            </p:cNvSpPr>
            <p:nvPr/>
          </p:nvSpPr>
          <p:spPr bwMode="auto">
            <a:xfrm>
              <a:off x="2967038" y="2949576"/>
              <a:ext cx="24045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Labor</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7" name="Rectangle 34"/>
            <p:cNvSpPr>
              <a:spLocks noChangeArrowheads="1"/>
            </p:cNvSpPr>
            <p:nvPr/>
          </p:nvSpPr>
          <p:spPr bwMode="auto">
            <a:xfrm>
              <a:off x="3362325" y="2949576"/>
              <a:ext cx="24045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Costs</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8" name="Freeform 35"/>
            <p:cNvSpPr>
              <a:spLocks/>
            </p:cNvSpPr>
            <p:nvPr/>
          </p:nvSpPr>
          <p:spPr bwMode="auto">
            <a:xfrm>
              <a:off x="3524250" y="3427413"/>
              <a:ext cx="1028700" cy="858838"/>
            </a:xfrm>
            <a:custGeom>
              <a:avLst/>
              <a:gdLst>
                <a:gd name="T0" fmla="*/ 344 w 648"/>
                <a:gd name="T1" fmla="*/ 106 h 541"/>
                <a:gd name="T2" fmla="*/ 293 w 648"/>
                <a:gd name="T3" fmla="*/ 47 h 541"/>
                <a:gd name="T4" fmla="*/ 256 w 648"/>
                <a:gd name="T5" fmla="*/ 157 h 541"/>
                <a:gd name="T6" fmla="*/ 136 w 648"/>
                <a:gd name="T7" fmla="*/ 87 h 541"/>
                <a:gd name="T8" fmla="*/ 161 w 648"/>
                <a:gd name="T9" fmla="*/ 194 h 541"/>
                <a:gd name="T10" fmla="*/ 37 w 648"/>
                <a:gd name="T11" fmla="*/ 205 h 541"/>
                <a:gd name="T12" fmla="*/ 117 w 648"/>
                <a:gd name="T13" fmla="*/ 289 h 541"/>
                <a:gd name="T14" fmla="*/ 0 w 648"/>
                <a:gd name="T15" fmla="*/ 322 h 541"/>
                <a:gd name="T16" fmla="*/ 99 w 648"/>
                <a:gd name="T17" fmla="*/ 384 h 541"/>
                <a:gd name="T18" fmla="*/ 40 w 648"/>
                <a:gd name="T19" fmla="*/ 446 h 541"/>
                <a:gd name="T20" fmla="*/ 143 w 648"/>
                <a:gd name="T21" fmla="*/ 457 h 541"/>
                <a:gd name="T22" fmla="*/ 147 w 648"/>
                <a:gd name="T23" fmla="*/ 541 h 541"/>
                <a:gd name="T24" fmla="*/ 227 w 648"/>
                <a:gd name="T25" fmla="*/ 454 h 541"/>
                <a:gd name="T26" fmla="*/ 260 w 648"/>
                <a:gd name="T27" fmla="*/ 494 h 541"/>
                <a:gd name="T28" fmla="*/ 297 w 648"/>
                <a:gd name="T29" fmla="*/ 435 h 541"/>
                <a:gd name="T30" fmla="*/ 348 w 648"/>
                <a:gd name="T31" fmla="*/ 472 h 541"/>
                <a:gd name="T32" fmla="*/ 366 w 648"/>
                <a:gd name="T33" fmla="*/ 399 h 541"/>
                <a:gd name="T34" fmla="*/ 447 w 648"/>
                <a:gd name="T35" fmla="*/ 435 h 541"/>
                <a:gd name="T36" fmla="*/ 440 w 648"/>
                <a:gd name="T37" fmla="*/ 358 h 541"/>
                <a:gd name="T38" fmla="*/ 568 w 648"/>
                <a:gd name="T39" fmla="*/ 391 h 541"/>
                <a:gd name="T40" fmla="*/ 491 w 648"/>
                <a:gd name="T41" fmla="*/ 307 h 541"/>
                <a:gd name="T42" fmla="*/ 549 w 648"/>
                <a:gd name="T43" fmla="*/ 282 h 541"/>
                <a:gd name="T44" fmla="*/ 509 w 648"/>
                <a:gd name="T45" fmla="*/ 234 h 541"/>
                <a:gd name="T46" fmla="*/ 648 w 648"/>
                <a:gd name="T47" fmla="*/ 164 h 541"/>
                <a:gd name="T48" fmla="*/ 491 w 648"/>
                <a:gd name="T49" fmla="*/ 161 h 541"/>
                <a:gd name="T50" fmla="*/ 538 w 648"/>
                <a:gd name="T51" fmla="*/ 77 h 541"/>
                <a:gd name="T52" fmla="*/ 436 w 648"/>
                <a:gd name="T53" fmla="*/ 142 h 541"/>
                <a:gd name="T54" fmla="*/ 443 w 648"/>
                <a:gd name="T55" fmla="*/ 0 h 541"/>
                <a:gd name="T56" fmla="*/ 344 w 648"/>
                <a:gd name="T57" fmla="*/ 106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48" h="541">
                  <a:moveTo>
                    <a:pt x="344" y="106"/>
                  </a:moveTo>
                  <a:lnTo>
                    <a:pt x="293" y="47"/>
                  </a:lnTo>
                  <a:lnTo>
                    <a:pt x="256" y="157"/>
                  </a:lnTo>
                  <a:lnTo>
                    <a:pt x="136" y="87"/>
                  </a:lnTo>
                  <a:lnTo>
                    <a:pt x="161" y="194"/>
                  </a:lnTo>
                  <a:lnTo>
                    <a:pt x="37" y="205"/>
                  </a:lnTo>
                  <a:lnTo>
                    <a:pt x="117" y="289"/>
                  </a:lnTo>
                  <a:lnTo>
                    <a:pt x="0" y="322"/>
                  </a:lnTo>
                  <a:lnTo>
                    <a:pt x="99" y="384"/>
                  </a:lnTo>
                  <a:lnTo>
                    <a:pt x="40" y="446"/>
                  </a:lnTo>
                  <a:lnTo>
                    <a:pt x="143" y="457"/>
                  </a:lnTo>
                  <a:lnTo>
                    <a:pt x="147" y="541"/>
                  </a:lnTo>
                  <a:lnTo>
                    <a:pt x="227" y="454"/>
                  </a:lnTo>
                  <a:lnTo>
                    <a:pt x="260" y="494"/>
                  </a:lnTo>
                  <a:lnTo>
                    <a:pt x="297" y="435"/>
                  </a:lnTo>
                  <a:lnTo>
                    <a:pt x="348" y="472"/>
                  </a:lnTo>
                  <a:lnTo>
                    <a:pt x="366" y="399"/>
                  </a:lnTo>
                  <a:lnTo>
                    <a:pt x="447" y="435"/>
                  </a:lnTo>
                  <a:lnTo>
                    <a:pt x="440" y="358"/>
                  </a:lnTo>
                  <a:lnTo>
                    <a:pt x="568" y="391"/>
                  </a:lnTo>
                  <a:lnTo>
                    <a:pt x="491" y="307"/>
                  </a:lnTo>
                  <a:lnTo>
                    <a:pt x="549" y="282"/>
                  </a:lnTo>
                  <a:lnTo>
                    <a:pt x="509" y="234"/>
                  </a:lnTo>
                  <a:lnTo>
                    <a:pt x="648" y="164"/>
                  </a:lnTo>
                  <a:lnTo>
                    <a:pt x="491" y="161"/>
                  </a:lnTo>
                  <a:lnTo>
                    <a:pt x="538" y="77"/>
                  </a:lnTo>
                  <a:lnTo>
                    <a:pt x="436" y="142"/>
                  </a:lnTo>
                  <a:lnTo>
                    <a:pt x="443" y="0"/>
                  </a:lnTo>
                  <a:lnTo>
                    <a:pt x="344" y="106"/>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 name="Freeform 36"/>
            <p:cNvSpPr>
              <a:spLocks/>
            </p:cNvSpPr>
            <p:nvPr/>
          </p:nvSpPr>
          <p:spPr bwMode="auto">
            <a:xfrm>
              <a:off x="3524250" y="3427413"/>
              <a:ext cx="1028700" cy="858838"/>
            </a:xfrm>
            <a:custGeom>
              <a:avLst/>
              <a:gdLst>
                <a:gd name="T0" fmla="*/ 344 w 648"/>
                <a:gd name="T1" fmla="*/ 106 h 541"/>
                <a:gd name="T2" fmla="*/ 293 w 648"/>
                <a:gd name="T3" fmla="*/ 47 h 541"/>
                <a:gd name="T4" fmla="*/ 256 w 648"/>
                <a:gd name="T5" fmla="*/ 157 h 541"/>
                <a:gd name="T6" fmla="*/ 136 w 648"/>
                <a:gd name="T7" fmla="*/ 87 h 541"/>
                <a:gd name="T8" fmla="*/ 161 w 648"/>
                <a:gd name="T9" fmla="*/ 194 h 541"/>
                <a:gd name="T10" fmla="*/ 37 w 648"/>
                <a:gd name="T11" fmla="*/ 205 h 541"/>
                <a:gd name="T12" fmla="*/ 117 w 648"/>
                <a:gd name="T13" fmla="*/ 289 h 541"/>
                <a:gd name="T14" fmla="*/ 0 w 648"/>
                <a:gd name="T15" fmla="*/ 322 h 541"/>
                <a:gd name="T16" fmla="*/ 99 w 648"/>
                <a:gd name="T17" fmla="*/ 384 h 541"/>
                <a:gd name="T18" fmla="*/ 40 w 648"/>
                <a:gd name="T19" fmla="*/ 446 h 541"/>
                <a:gd name="T20" fmla="*/ 143 w 648"/>
                <a:gd name="T21" fmla="*/ 457 h 541"/>
                <a:gd name="T22" fmla="*/ 147 w 648"/>
                <a:gd name="T23" fmla="*/ 541 h 541"/>
                <a:gd name="T24" fmla="*/ 227 w 648"/>
                <a:gd name="T25" fmla="*/ 454 h 541"/>
                <a:gd name="T26" fmla="*/ 260 w 648"/>
                <a:gd name="T27" fmla="*/ 494 h 541"/>
                <a:gd name="T28" fmla="*/ 297 w 648"/>
                <a:gd name="T29" fmla="*/ 435 h 541"/>
                <a:gd name="T30" fmla="*/ 348 w 648"/>
                <a:gd name="T31" fmla="*/ 472 h 541"/>
                <a:gd name="T32" fmla="*/ 366 w 648"/>
                <a:gd name="T33" fmla="*/ 399 h 541"/>
                <a:gd name="T34" fmla="*/ 447 w 648"/>
                <a:gd name="T35" fmla="*/ 435 h 541"/>
                <a:gd name="T36" fmla="*/ 440 w 648"/>
                <a:gd name="T37" fmla="*/ 358 h 541"/>
                <a:gd name="T38" fmla="*/ 568 w 648"/>
                <a:gd name="T39" fmla="*/ 391 h 541"/>
                <a:gd name="T40" fmla="*/ 491 w 648"/>
                <a:gd name="T41" fmla="*/ 307 h 541"/>
                <a:gd name="T42" fmla="*/ 549 w 648"/>
                <a:gd name="T43" fmla="*/ 282 h 541"/>
                <a:gd name="T44" fmla="*/ 509 w 648"/>
                <a:gd name="T45" fmla="*/ 234 h 541"/>
                <a:gd name="T46" fmla="*/ 648 w 648"/>
                <a:gd name="T47" fmla="*/ 164 h 541"/>
                <a:gd name="T48" fmla="*/ 491 w 648"/>
                <a:gd name="T49" fmla="*/ 161 h 541"/>
                <a:gd name="T50" fmla="*/ 538 w 648"/>
                <a:gd name="T51" fmla="*/ 77 h 541"/>
                <a:gd name="T52" fmla="*/ 436 w 648"/>
                <a:gd name="T53" fmla="*/ 142 h 541"/>
                <a:gd name="T54" fmla="*/ 443 w 648"/>
                <a:gd name="T55" fmla="*/ 0 h 541"/>
                <a:gd name="T56" fmla="*/ 344 w 648"/>
                <a:gd name="T57" fmla="*/ 106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48" h="541">
                  <a:moveTo>
                    <a:pt x="344" y="106"/>
                  </a:moveTo>
                  <a:lnTo>
                    <a:pt x="293" y="47"/>
                  </a:lnTo>
                  <a:lnTo>
                    <a:pt x="256" y="157"/>
                  </a:lnTo>
                  <a:lnTo>
                    <a:pt x="136" y="87"/>
                  </a:lnTo>
                  <a:lnTo>
                    <a:pt x="161" y="194"/>
                  </a:lnTo>
                  <a:lnTo>
                    <a:pt x="37" y="205"/>
                  </a:lnTo>
                  <a:lnTo>
                    <a:pt x="117" y="289"/>
                  </a:lnTo>
                  <a:lnTo>
                    <a:pt x="0" y="322"/>
                  </a:lnTo>
                  <a:lnTo>
                    <a:pt x="99" y="384"/>
                  </a:lnTo>
                  <a:lnTo>
                    <a:pt x="40" y="446"/>
                  </a:lnTo>
                  <a:lnTo>
                    <a:pt x="143" y="457"/>
                  </a:lnTo>
                  <a:lnTo>
                    <a:pt x="147" y="541"/>
                  </a:lnTo>
                  <a:lnTo>
                    <a:pt x="227" y="454"/>
                  </a:lnTo>
                  <a:lnTo>
                    <a:pt x="260" y="494"/>
                  </a:lnTo>
                  <a:lnTo>
                    <a:pt x="297" y="435"/>
                  </a:lnTo>
                  <a:lnTo>
                    <a:pt x="348" y="472"/>
                  </a:lnTo>
                  <a:lnTo>
                    <a:pt x="366" y="399"/>
                  </a:lnTo>
                  <a:lnTo>
                    <a:pt x="447" y="435"/>
                  </a:lnTo>
                  <a:lnTo>
                    <a:pt x="440" y="358"/>
                  </a:lnTo>
                  <a:lnTo>
                    <a:pt x="568" y="391"/>
                  </a:lnTo>
                  <a:lnTo>
                    <a:pt x="491" y="307"/>
                  </a:lnTo>
                  <a:lnTo>
                    <a:pt x="549" y="282"/>
                  </a:lnTo>
                  <a:lnTo>
                    <a:pt x="509" y="234"/>
                  </a:lnTo>
                  <a:lnTo>
                    <a:pt x="648" y="164"/>
                  </a:lnTo>
                  <a:lnTo>
                    <a:pt x="491" y="161"/>
                  </a:lnTo>
                  <a:lnTo>
                    <a:pt x="538" y="77"/>
                  </a:lnTo>
                  <a:lnTo>
                    <a:pt x="436" y="142"/>
                  </a:lnTo>
                  <a:lnTo>
                    <a:pt x="443" y="0"/>
                  </a:lnTo>
                  <a:lnTo>
                    <a:pt x="344" y="106"/>
                  </a:lnTo>
                  <a:close/>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0" name="Rectangle 37"/>
            <p:cNvSpPr>
              <a:spLocks noChangeArrowheads="1"/>
            </p:cNvSpPr>
            <p:nvPr/>
          </p:nvSpPr>
          <p:spPr bwMode="auto">
            <a:xfrm>
              <a:off x="3844925" y="3740151"/>
              <a:ext cx="25968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Safety</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1" name="Rectangle 38"/>
            <p:cNvSpPr>
              <a:spLocks noChangeArrowheads="1"/>
            </p:cNvSpPr>
            <p:nvPr/>
          </p:nvSpPr>
          <p:spPr bwMode="auto">
            <a:xfrm>
              <a:off x="3838575" y="3868738"/>
              <a:ext cx="26930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Issues</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2" name="Freeform 39"/>
            <p:cNvSpPr>
              <a:spLocks/>
            </p:cNvSpPr>
            <p:nvPr/>
          </p:nvSpPr>
          <p:spPr bwMode="auto">
            <a:xfrm>
              <a:off x="4083050" y="2967038"/>
              <a:ext cx="969962" cy="569913"/>
            </a:xfrm>
            <a:custGeom>
              <a:avLst/>
              <a:gdLst>
                <a:gd name="T0" fmla="*/ 307 w 611"/>
                <a:gd name="T1" fmla="*/ 96 h 359"/>
                <a:gd name="T2" fmla="*/ 238 w 611"/>
                <a:gd name="T3" fmla="*/ 37 h 359"/>
                <a:gd name="T4" fmla="*/ 208 w 611"/>
                <a:gd name="T5" fmla="*/ 107 h 359"/>
                <a:gd name="T6" fmla="*/ 11 w 611"/>
                <a:gd name="T7" fmla="*/ 37 h 359"/>
                <a:gd name="T8" fmla="*/ 132 w 611"/>
                <a:gd name="T9" fmla="*/ 125 h 359"/>
                <a:gd name="T10" fmla="*/ 0 w 611"/>
                <a:gd name="T11" fmla="*/ 143 h 359"/>
                <a:gd name="T12" fmla="*/ 106 w 611"/>
                <a:gd name="T13" fmla="*/ 194 h 359"/>
                <a:gd name="T14" fmla="*/ 3 w 611"/>
                <a:gd name="T15" fmla="*/ 242 h 359"/>
                <a:gd name="T16" fmla="*/ 161 w 611"/>
                <a:gd name="T17" fmla="*/ 231 h 359"/>
                <a:gd name="T18" fmla="*/ 135 w 611"/>
                <a:gd name="T19" fmla="*/ 293 h 359"/>
                <a:gd name="T20" fmla="*/ 219 w 611"/>
                <a:gd name="T21" fmla="*/ 260 h 359"/>
                <a:gd name="T22" fmla="*/ 241 w 611"/>
                <a:gd name="T23" fmla="*/ 359 h 359"/>
                <a:gd name="T24" fmla="*/ 300 w 611"/>
                <a:gd name="T25" fmla="*/ 249 h 359"/>
                <a:gd name="T26" fmla="*/ 377 w 611"/>
                <a:gd name="T27" fmla="*/ 330 h 359"/>
                <a:gd name="T28" fmla="*/ 399 w 611"/>
                <a:gd name="T29" fmla="*/ 242 h 359"/>
                <a:gd name="T30" fmla="*/ 516 w 611"/>
                <a:gd name="T31" fmla="*/ 301 h 359"/>
                <a:gd name="T32" fmla="*/ 476 w 611"/>
                <a:gd name="T33" fmla="*/ 216 h 359"/>
                <a:gd name="T34" fmla="*/ 611 w 611"/>
                <a:gd name="T35" fmla="*/ 220 h 359"/>
                <a:gd name="T36" fmla="*/ 498 w 611"/>
                <a:gd name="T37" fmla="*/ 176 h 359"/>
                <a:gd name="T38" fmla="*/ 597 w 611"/>
                <a:gd name="T39" fmla="*/ 136 h 359"/>
                <a:gd name="T40" fmla="*/ 472 w 611"/>
                <a:gd name="T41" fmla="*/ 121 h 359"/>
                <a:gd name="T42" fmla="*/ 520 w 611"/>
                <a:gd name="T43" fmla="*/ 74 h 359"/>
                <a:gd name="T44" fmla="*/ 402 w 611"/>
                <a:gd name="T45" fmla="*/ 88 h 359"/>
                <a:gd name="T46" fmla="*/ 413 w 611"/>
                <a:gd name="T47" fmla="*/ 0 h 359"/>
                <a:gd name="T48" fmla="*/ 307 w 611"/>
                <a:gd name="T49" fmla="*/ 96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1" h="359">
                  <a:moveTo>
                    <a:pt x="307" y="96"/>
                  </a:moveTo>
                  <a:lnTo>
                    <a:pt x="238" y="37"/>
                  </a:lnTo>
                  <a:lnTo>
                    <a:pt x="208" y="107"/>
                  </a:lnTo>
                  <a:lnTo>
                    <a:pt x="11" y="37"/>
                  </a:lnTo>
                  <a:lnTo>
                    <a:pt x="132" y="125"/>
                  </a:lnTo>
                  <a:lnTo>
                    <a:pt x="0" y="143"/>
                  </a:lnTo>
                  <a:lnTo>
                    <a:pt x="106" y="194"/>
                  </a:lnTo>
                  <a:lnTo>
                    <a:pt x="3" y="242"/>
                  </a:lnTo>
                  <a:lnTo>
                    <a:pt x="161" y="231"/>
                  </a:lnTo>
                  <a:lnTo>
                    <a:pt x="135" y="293"/>
                  </a:lnTo>
                  <a:lnTo>
                    <a:pt x="219" y="260"/>
                  </a:lnTo>
                  <a:lnTo>
                    <a:pt x="241" y="359"/>
                  </a:lnTo>
                  <a:lnTo>
                    <a:pt x="300" y="249"/>
                  </a:lnTo>
                  <a:lnTo>
                    <a:pt x="377" y="330"/>
                  </a:lnTo>
                  <a:lnTo>
                    <a:pt x="399" y="242"/>
                  </a:lnTo>
                  <a:lnTo>
                    <a:pt x="516" y="301"/>
                  </a:lnTo>
                  <a:lnTo>
                    <a:pt x="476" y="216"/>
                  </a:lnTo>
                  <a:lnTo>
                    <a:pt x="611" y="220"/>
                  </a:lnTo>
                  <a:lnTo>
                    <a:pt x="498" y="176"/>
                  </a:lnTo>
                  <a:lnTo>
                    <a:pt x="597" y="136"/>
                  </a:lnTo>
                  <a:lnTo>
                    <a:pt x="472" y="121"/>
                  </a:lnTo>
                  <a:lnTo>
                    <a:pt x="520" y="74"/>
                  </a:lnTo>
                  <a:lnTo>
                    <a:pt x="402" y="88"/>
                  </a:lnTo>
                  <a:lnTo>
                    <a:pt x="413" y="0"/>
                  </a:lnTo>
                  <a:lnTo>
                    <a:pt x="307" y="96"/>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40"/>
            <p:cNvSpPr>
              <a:spLocks/>
            </p:cNvSpPr>
            <p:nvPr/>
          </p:nvSpPr>
          <p:spPr bwMode="auto">
            <a:xfrm>
              <a:off x="4083050" y="2967038"/>
              <a:ext cx="969962" cy="569913"/>
            </a:xfrm>
            <a:custGeom>
              <a:avLst/>
              <a:gdLst>
                <a:gd name="T0" fmla="*/ 307 w 611"/>
                <a:gd name="T1" fmla="*/ 96 h 359"/>
                <a:gd name="T2" fmla="*/ 238 w 611"/>
                <a:gd name="T3" fmla="*/ 37 h 359"/>
                <a:gd name="T4" fmla="*/ 208 w 611"/>
                <a:gd name="T5" fmla="*/ 107 h 359"/>
                <a:gd name="T6" fmla="*/ 11 w 611"/>
                <a:gd name="T7" fmla="*/ 37 h 359"/>
                <a:gd name="T8" fmla="*/ 132 w 611"/>
                <a:gd name="T9" fmla="*/ 125 h 359"/>
                <a:gd name="T10" fmla="*/ 0 w 611"/>
                <a:gd name="T11" fmla="*/ 143 h 359"/>
                <a:gd name="T12" fmla="*/ 106 w 611"/>
                <a:gd name="T13" fmla="*/ 194 h 359"/>
                <a:gd name="T14" fmla="*/ 3 w 611"/>
                <a:gd name="T15" fmla="*/ 242 h 359"/>
                <a:gd name="T16" fmla="*/ 161 w 611"/>
                <a:gd name="T17" fmla="*/ 231 h 359"/>
                <a:gd name="T18" fmla="*/ 135 w 611"/>
                <a:gd name="T19" fmla="*/ 293 h 359"/>
                <a:gd name="T20" fmla="*/ 219 w 611"/>
                <a:gd name="T21" fmla="*/ 260 h 359"/>
                <a:gd name="T22" fmla="*/ 241 w 611"/>
                <a:gd name="T23" fmla="*/ 359 h 359"/>
                <a:gd name="T24" fmla="*/ 300 w 611"/>
                <a:gd name="T25" fmla="*/ 249 h 359"/>
                <a:gd name="T26" fmla="*/ 377 w 611"/>
                <a:gd name="T27" fmla="*/ 330 h 359"/>
                <a:gd name="T28" fmla="*/ 399 w 611"/>
                <a:gd name="T29" fmla="*/ 242 h 359"/>
                <a:gd name="T30" fmla="*/ 516 w 611"/>
                <a:gd name="T31" fmla="*/ 301 h 359"/>
                <a:gd name="T32" fmla="*/ 476 w 611"/>
                <a:gd name="T33" fmla="*/ 216 h 359"/>
                <a:gd name="T34" fmla="*/ 611 w 611"/>
                <a:gd name="T35" fmla="*/ 220 h 359"/>
                <a:gd name="T36" fmla="*/ 498 w 611"/>
                <a:gd name="T37" fmla="*/ 176 h 359"/>
                <a:gd name="T38" fmla="*/ 597 w 611"/>
                <a:gd name="T39" fmla="*/ 136 h 359"/>
                <a:gd name="T40" fmla="*/ 472 w 611"/>
                <a:gd name="T41" fmla="*/ 121 h 359"/>
                <a:gd name="T42" fmla="*/ 520 w 611"/>
                <a:gd name="T43" fmla="*/ 74 h 359"/>
                <a:gd name="T44" fmla="*/ 402 w 611"/>
                <a:gd name="T45" fmla="*/ 88 h 359"/>
                <a:gd name="T46" fmla="*/ 413 w 611"/>
                <a:gd name="T47" fmla="*/ 0 h 359"/>
                <a:gd name="T48" fmla="*/ 307 w 611"/>
                <a:gd name="T49" fmla="*/ 96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1" h="359">
                  <a:moveTo>
                    <a:pt x="307" y="96"/>
                  </a:moveTo>
                  <a:lnTo>
                    <a:pt x="238" y="37"/>
                  </a:lnTo>
                  <a:lnTo>
                    <a:pt x="208" y="107"/>
                  </a:lnTo>
                  <a:lnTo>
                    <a:pt x="11" y="37"/>
                  </a:lnTo>
                  <a:lnTo>
                    <a:pt x="132" y="125"/>
                  </a:lnTo>
                  <a:lnTo>
                    <a:pt x="0" y="143"/>
                  </a:lnTo>
                  <a:lnTo>
                    <a:pt x="106" y="194"/>
                  </a:lnTo>
                  <a:lnTo>
                    <a:pt x="3" y="242"/>
                  </a:lnTo>
                  <a:lnTo>
                    <a:pt x="161" y="231"/>
                  </a:lnTo>
                  <a:lnTo>
                    <a:pt x="135" y="293"/>
                  </a:lnTo>
                  <a:lnTo>
                    <a:pt x="219" y="260"/>
                  </a:lnTo>
                  <a:lnTo>
                    <a:pt x="241" y="359"/>
                  </a:lnTo>
                  <a:lnTo>
                    <a:pt x="300" y="249"/>
                  </a:lnTo>
                  <a:lnTo>
                    <a:pt x="377" y="330"/>
                  </a:lnTo>
                  <a:lnTo>
                    <a:pt x="399" y="242"/>
                  </a:lnTo>
                  <a:lnTo>
                    <a:pt x="516" y="301"/>
                  </a:lnTo>
                  <a:lnTo>
                    <a:pt x="476" y="216"/>
                  </a:lnTo>
                  <a:lnTo>
                    <a:pt x="611" y="220"/>
                  </a:lnTo>
                  <a:lnTo>
                    <a:pt x="498" y="176"/>
                  </a:lnTo>
                  <a:lnTo>
                    <a:pt x="597" y="136"/>
                  </a:lnTo>
                  <a:lnTo>
                    <a:pt x="472" y="121"/>
                  </a:lnTo>
                  <a:lnTo>
                    <a:pt x="520" y="74"/>
                  </a:lnTo>
                  <a:lnTo>
                    <a:pt x="402" y="88"/>
                  </a:lnTo>
                  <a:lnTo>
                    <a:pt x="413" y="0"/>
                  </a:lnTo>
                  <a:lnTo>
                    <a:pt x="307" y="96"/>
                  </a:lnTo>
                  <a:close/>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4" name="Rectangle 41"/>
            <p:cNvSpPr>
              <a:spLocks noChangeArrowheads="1"/>
            </p:cNvSpPr>
            <p:nvPr/>
          </p:nvSpPr>
          <p:spPr bwMode="auto">
            <a:xfrm>
              <a:off x="4146550" y="3170238"/>
              <a:ext cx="6732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Insurance Costs</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6" name="Rectangle 43"/>
            <p:cNvSpPr>
              <a:spLocks noChangeArrowheads="1"/>
            </p:cNvSpPr>
            <p:nvPr/>
          </p:nvSpPr>
          <p:spPr bwMode="auto">
            <a:xfrm>
              <a:off x="4786312" y="998538"/>
              <a:ext cx="738183"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FFFFFF"/>
                  </a:solidFill>
                  <a:effectLst/>
                  <a:latin typeface="Arial" pitchFamily="34" charset="0"/>
                  <a:cs typeface="Arial" pitchFamily="34" charset="0"/>
                </a:rPr>
                <a:t>Affected process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7" name="Rectangle 44"/>
            <p:cNvSpPr>
              <a:spLocks noChangeArrowheads="1"/>
            </p:cNvSpPr>
            <p:nvPr/>
          </p:nvSpPr>
          <p:spPr bwMode="auto">
            <a:xfrm>
              <a:off x="4762500" y="1149351"/>
              <a:ext cx="78266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FFFFFF"/>
                  </a:solidFill>
                  <a:effectLst/>
                  <a:latin typeface="Arial" pitchFamily="34" charset="0"/>
                  <a:cs typeface="Arial" pitchFamily="34" charset="0"/>
                </a:rPr>
                <a:t>costs are typically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8" name="Rectangle 45"/>
            <p:cNvSpPr>
              <a:spLocks noChangeArrowheads="1"/>
            </p:cNvSpPr>
            <p:nvPr/>
          </p:nvSpPr>
          <p:spPr bwMode="auto">
            <a:xfrm>
              <a:off x="4860925" y="1306513"/>
              <a:ext cx="5289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FFFFFF"/>
                  </a:solidFill>
                  <a:effectLst/>
                  <a:latin typeface="Arial" pitchFamily="34" charset="0"/>
                  <a:cs typeface="Arial" pitchFamily="34" charset="0"/>
                </a:rPr>
                <a:t>8</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9" name="Rectangle 46"/>
            <p:cNvSpPr>
              <a:spLocks noChangeArrowheads="1"/>
            </p:cNvSpPr>
            <p:nvPr/>
          </p:nvSpPr>
          <p:spPr bwMode="auto">
            <a:xfrm>
              <a:off x="4930775" y="1306513"/>
              <a:ext cx="3246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FFFFFF"/>
                  </a:solidFill>
                  <a:effectLst/>
                  <a:latin typeface="Arial" pitchFamily="34" charset="0"/>
                  <a:cs typeface="Arial" pitchFamily="34" charset="0"/>
                </a:rPr>
                <a:t>-</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0" name="Rectangle 47"/>
            <p:cNvSpPr>
              <a:spLocks noChangeArrowheads="1"/>
            </p:cNvSpPr>
            <p:nvPr/>
          </p:nvSpPr>
          <p:spPr bwMode="auto">
            <a:xfrm>
              <a:off x="4978400" y="1306513"/>
              <a:ext cx="547025"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FFFFFF"/>
                  </a:solidFill>
                  <a:effectLst/>
                  <a:latin typeface="Arial" pitchFamily="34" charset="0"/>
                  <a:cs typeface="Arial" pitchFamily="34" charset="0"/>
                </a:rPr>
                <a:t>12 times the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1" name="Rectangle 48"/>
            <p:cNvSpPr>
              <a:spLocks noChangeArrowheads="1"/>
            </p:cNvSpPr>
            <p:nvPr/>
          </p:nvSpPr>
          <p:spPr bwMode="auto">
            <a:xfrm>
              <a:off x="4821237" y="1457326"/>
              <a:ext cx="66484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FFFFFF"/>
                  </a:solidFill>
                  <a:effectLst/>
                  <a:latin typeface="Arial" pitchFamily="34" charset="0"/>
                  <a:cs typeface="Arial" pitchFamily="34" charset="0"/>
                </a:rPr>
                <a:t>chemical spend</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3" name="Rectangle 50"/>
            <p:cNvSpPr>
              <a:spLocks noChangeArrowheads="1"/>
            </p:cNvSpPr>
            <p:nvPr/>
          </p:nvSpPr>
          <p:spPr bwMode="auto">
            <a:xfrm>
              <a:off x="1193800" y="1003301"/>
              <a:ext cx="109885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FFFFFF"/>
                  </a:solidFill>
                  <a:effectLst/>
                  <a:latin typeface="Arial" pitchFamily="34" charset="0"/>
                  <a:cs typeface="Arial" pitchFamily="34" charset="0"/>
                </a:rPr>
                <a:t>The largest single budget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4" name="Rectangle 51"/>
            <p:cNvSpPr>
              <a:spLocks noChangeArrowheads="1"/>
            </p:cNvSpPr>
            <p:nvPr/>
          </p:nvSpPr>
          <p:spPr bwMode="auto">
            <a:xfrm>
              <a:off x="1106488" y="1155701"/>
              <a:ext cx="1229905"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FFFFFF"/>
                  </a:solidFill>
                  <a:effectLst/>
                  <a:latin typeface="Arial" pitchFamily="34" charset="0"/>
                  <a:cs typeface="Arial" pitchFamily="34" charset="0"/>
                </a:rPr>
                <a:t>item is typically tooling costs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5" name="Rectangle 52"/>
            <p:cNvSpPr>
              <a:spLocks noChangeArrowheads="1"/>
            </p:cNvSpPr>
            <p:nvPr/>
          </p:nvSpPr>
          <p:spPr bwMode="auto">
            <a:xfrm>
              <a:off x="1089025" y="1311276"/>
              <a:ext cx="125996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FFFFFF"/>
                  </a:solidFill>
                  <a:effectLst/>
                  <a:latin typeface="Arial" pitchFamily="34" charset="0"/>
                  <a:cs typeface="Arial" pitchFamily="34" charset="0"/>
                </a:rPr>
                <a:t>which are directly affected by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6" name="Rectangle 53"/>
            <p:cNvSpPr>
              <a:spLocks noChangeArrowheads="1"/>
            </p:cNvSpPr>
            <p:nvPr/>
          </p:nvSpPr>
          <p:spPr bwMode="auto">
            <a:xfrm>
              <a:off x="1350963" y="1463676"/>
              <a:ext cx="84157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FFFFFF"/>
                  </a:solidFill>
                  <a:effectLst/>
                  <a:latin typeface="Arial" pitchFamily="34" charset="0"/>
                  <a:cs typeface="Arial" pitchFamily="34" charset="0"/>
                </a:rPr>
                <a:t>metal working fluids</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67" name="Picture 5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5763" y="1055688"/>
              <a:ext cx="5538787" cy="357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Rectangle 55"/>
            <p:cNvSpPr>
              <a:spLocks noChangeArrowheads="1"/>
            </p:cNvSpPr>
            <p:nvPr/>
          </p:nvSpPr>
          <p:spPr bwMode="auto">
            <a:xfrm>
              <a:off x="2995613" y="1485901"/>
              <a:ext cx="45204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dirty="0" smtClean="0">
                  <a:ln>
                    <a:noFill/>
                  </a:ln>
                  <a:solidFill>
                    <a:srgbClr val="000000"/>
                  </a:solidFill>
                  <a:effectLst/>
                  <a:latin typeface="Arial" pitchFamily="34" charset="0"/>
                  <a:cs typeface="Arial" pitchFamily="34" charset="0"/>
                </a:rPr>
                <a:t>Chemical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9" name="Rectangle 56"/>
            <p:cNvSpPr>
              <a:spLocks noChangeArrowheads="1"/>
            </p:cNvSpPr>
            <p:nvPr/>
          </p:nvSpPr>
          <p:spPr bwMode="auto">
            <a:xfrm>
              <a:off x="2995613" y="1643063"/>
              <a:ext cx="29335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cap="none" normalizeH="0" baseline="0" dirty="0" smtClean="0">
                  <a:ln>
                    <a:noFill/>
                  </a:ln>
                  <a:solidFill>
                    <a:srgbClr val="000000"/>
                  </a:solidFill>
                  <a:effectLst/>
                  <a:latin typeface="Arial" pitchFamily="34" charset="0"/>
                  <a:cs typeface="Arial" pitchFamily="34" charset="0"/>
                </a:rPr>
                <a:t>Spend</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0" name="Freeform 57"/>
            <p:cNvSpPr>
              <a:spLocks/>
            </p:cNvSpPr>
            <p:nvPr/>
          </p:nvSpPr>
          <p:spPr bwMode="auto">
            <a:xfrm>
              <a:off x="1152525" y="1905001"/>
              <a:ext cx="971550" cy="690563"/>
            </a:xfrm>
            <a:custGeom>
              <a:avLst/>
              <a:gdLst>
                <a:gd name="T0" fmla="*/ 308 w 612"/>
                <a:gd name="T1" fmla="*/ 117 h 435"/>
                <a:gd name="T2" fmla="*/ 238 w 612"/>
                <a:gd name="T3" fmla="*/ 47 h 435"/>
                <a:gd name="T4" fmla="*/ 209 w 612"/>
                <a:gd name="T5" fmla="*/ 128 h 435"/>
                <a:gd name="T6" fmla="*/ 11 w 612"/>
                <a:gd name="T7" fmla="*/ 47 h 435"/>
                <a:gd name="T8" fmla="*/ 132 w 612"/>
                <a:gd name="T9" fmla="*/ 153 h 435"/>
                <a:gd name="T10" fmla="*/ 0 w 612"/>
                <a:gd name="T11" fmla="*/ 175 h 435"/>
                <a:gd name="T12" fmla="*/ 106 w 612"/>
                <a:gd name="T13" fmla="*/ 238 h 435"/>
                <a:gd name="T14" fmla="*/ 4 w 612"/>
                <a:gd name="T15" fmla="*/ 292 h 435"/>
                <a:gd name="T16" fmla="*/ 161 w 612"/>
                <a:gd name="T17" fmla="*/ 281 h 435"/>
                <a:gd name="T18" fmla="*/ 136 w 612"/>
                <a:gd name="T19" fmla="*/ 355 h 435"/>
                <a:gd name="T20" fmla="*/ 220 w 612"/>
                <a:gd name="T21" fmla="*/ 314 h 435"/>
                <a:gd name="T22" fmla="*/ 242 w 612"/>
                <a:gd name="T23" fmla="*/ 435 h 435"/>
                <a:gd name="T24" fmla="*/ 301 w 612"/>
                <a:gd name="T25" fmla="*/ 300 h 435"/>
                <a:gd name="T26" fmla="*/ 374 w 612"/>
                <a:gd name="T27" fmla="*/ 399 h 435"/>
                <a:gd name="T28" fmla="*/ 396 w 612"/>
                <a:gd name="T29" fmla="*/ 292 h 435"/>
                <a:gd name="T30" fmla="*/ 513 w 612"/>
                <a:gd name="T31" fmla="*/ 366 h 435"/>
                <a:gd name="T32" fmla="*/ 476 w 612"/>
                <a:gd name="T33" fmla="*/ 260 h 435"/>
                <a:gd name="T34" fmla="*/ 612 w 612"/>
                <a:gd name="T35" fmla="*/ 267 h 435"/>
                <a:gd name="T36" fmla="*/ 498 w 612"/>
                <a:gd name="T37" fmla="*/ 212 h 435"/>
                <a:gd name="T38" fmla="*/ 597 w 612"/>
                <a:gd name="T39" fmla="*/ 164 h 435"/>
                <a:gd name="T40" fmla="*/ 473 w 612"/>
                <a:gd name="T41" fmla="*/ 150 h 435"/>
                <a:gd name="T42" fmla="*/ 520 w 612"/>
                <a:gd name="T43" fmla="*/ 91 h 435"/>
                <a:gd name="T44" fmla="*/ 399 w 612"/>
                <a:gd name="T45" fmla="*/ 109 h 435"/>
                <a:gd name="T46" fmla="*/ 410 w 612"/>
                <a:gd name="T47" fmla="*/ 0 h 435"/>
                <a:gd name="T48" fmla="*/ 308 w 612"/>
                <a:gd name="T49" fmla="*/ 117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2" h="435">
                  <a:moveTo>
                    <a:pt x="308" y="117"/>
                  </a:moveTo>
                  <a:lnTo>
                    <a:pt x="238" y="47"/>
                  </a:lnTo>
                  <a:lnTo>
                    <a:pt x="209" y="128"/>
                  </a:lnTo>
                  <a:lnTo>
                    <a:pt x="11" y="47"/>
                  </a:lnTo>
                  <a:lnTo>
                    <a:pt x="132" y="153"/>
                  </a:lnTo>
                  <a:lnTo>
                    <a:pt x="0" y="175"/>
                  </a:lnTo>
                  <a:lnTo>
                    <a:pt x="106" y="238"/>
                  </a:lnTo>
                  <a:lnTo>
                    <a:pt x="4" y="292"/>
                  </a:lnTo>
                  <a:lnTo>
                    <a:pt x="161" y="281"/>
                  </a:lnTo>
                  <a:lnTo>
                    <a:pt x="136" y="355"/>
                  </a:lnTo>
                  <a:lnTo>
                    <a:pt x="220" y="314"/>
                  </a:lnTo>
                  <a:lnTo>
                    <a:pt x="242" y="435"/>
                  </a:lnTo>
                  <a:lnTo>
                    <a:pt x="301" y="300"/>
                  </a:lnTo>
                  <a:lnTo>
                    <a:pt x="374" y="399"/>
                  </a:lnTo>
                  <a:lnTo>
                    <a:pt x="396" y="292"/>
                  </a:lnTo>
                  <a:lnTo>
                    <a:pt x="513" y="366"/>
                  </a:lnTo>
                  <a:lnTo>
                    <a:pt x="476" y="260"/>
                  </a:lnTo>
                  <a:lnTo>
                    <a:pt x="612" y="267"/>
                  </a:lnTo>
                  <a:lnTo>
                    <a:pt x="498" y="212"/>
                  </a:lnTo>
                  <a:lnTo>
                    <a:pt x="597" y="164"/>
                  </a:lnTo>
                  <a:lnTo>
                    <a:pt x="473" y="150"/>
                  </a:lnTo>
                  <a:lnTo>
                    <a:pt x="520" y="91"/>
                  </a:lnTo>
                  <a:lnTo>
                    <a:pt x="399" y="109"/>
                  </a:lnTo>
                  <a:lnTo>
                    <a:pt x="410" y="0"/>
                  </a:lnTo>
                  <a:lnTo>
                    <a:pt x="308" y="117"/>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58"/>
            <p:cNvSpPr>
              <a:spLocks/>
            </p:cNvSpPr>
            <p:nvPr/>
          </p:nvSpPr>
          <p:spPr bwMode="auto">
            <a:xfrm>
              <a:off x="1152525" y="1905001"/>
              <a:ext cx="971550" cy="690563"/>
            </a:xfrm>
            <a:custGeom>
              <a:avLst/>
              <a:gdLst>
                <a:gd name="T0" fmla="*/ 308 w 612"/>
                <a:gd name="T1" fmla="*/ 117 h 435"/>
                <a:gd name="T2" fmla="*/ 238 w 612"/>
                <a:gd name="T3" fmla="*/ 47 h 435"/>
                <a:gd name="T4" fmla="*/ 209 w 612"/>
                <a:gd name="T5" fmla="*/ 128 h 435"/>
                <a:gd name="T6" fmla="*/ 11 w 612"/>
                <a:gd name="T7" fmla="*/ 47 h 435"/>
                <a:gd name="T8" fmla="*/ 132 w 612"/>
                <a:gd name="T9" fmla="*/ 153 h 435"/>
                <a:gd name="T10" fmla="*/ 0 w 612"/>
                <a:gd name="T11" fmla="*/ 175 h 435"/>
                <a:gd name="T12" fmla="*/ 106 w 612"/>
                <a:gd name="T13" fmla="*/ 238 h 435"/>
                <a:gd name="T14" fmla="*/ 4 w 612"/>
                <a:gd name="T15" fmla="*/ 292 h 435"/>
                <a:gd name="T16" fmla="*/ 161 w 612"/>
                <a:gd name="T17" fmla="*/ 281 h 435"/>
                <a:gd name="T18" fmla="*/ 136 w 612"/>
                <a:gd name="T19" fmla="*/ 355 h 435"/>
                <a:gd name="T20" fmla="*/ 220 w 612"/>
                <a:gd name="T21" fmla="*/ 314 h 435"/>
                <a:gd name="T22" fmla="*/ 242 w 612"/>
                <a:gd name="T23" fmla="*/ 435 h 435"/>
                <a:gd name="T24" fmla="*/ 301 w 612"/>
                <a:gd name="T25" fmla="*/ 300 h 435"/>
                <a:gd name="T26" fmla="*/ 374 w 612"/>
                <a:gd name="T27" fmla="*/ 399 h 435"/>
                <a:gd name="T28" fmla="*/ 396 w 612"/>
                <a:gd name="T29" fmla="*/ 292 h 435"/>
                <a:gd name="T30" fmla="*/ 513 w 612"/>
                <a:gd name="T31" fmla="*/ 366 h 435"/>
                <a:gd name="T32" fmla="*/ 476 w 612"/>
                <a:gd name="T33" fmla="*/ 260 h 435"/>
                <a:gd name="T34" fmla="*/ 612 w 612"/>
                <a:gd name="T35" fmla="*/ 267 h 435"/>
                <a:gd name="T36" fmla="*/ 498 w 612"/>
                <a:gd name="T37" fmla="*/ 212 h 435"/>
                <a:gd name="T38" fmla="*/ 597 w 612"/>
                <a:gd name="T39" fmla="*/ 164 h 435"/>
                <a:gd name="T40" fmla="*/ 473 w 612"/>
                <a:gd name="T41" fmla="*/ 150 h 435"/>
                <a:gd name="T42" fmla="*/ 520 w 612"/>
                <a:gd name="T43" fmla="*/ 91 h 435"/>
                <a:gd name="T44" fmla="*/ 399 w 612"/>
                <a:gd name="T45" fmla="*/ 109 h 435"/>
                <a:gd name="T46" fmla="*/ 410 w 612"/>
                <a:gd name="T47" fmla="*/ 0 h 435"/>
                <a:gd name="T48" fmla="*/ 308 w 612"/>
                <a:gd name="T49" fmla="*/ 117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2" h="435">
                  <a:moveTo>
                    <a:pt x="308" y="117"/>
                  </a:moveTo>
                  <a:lnTo>
                    <a:pt x="238" y="47"/>
                  </a:lnTo>
                  <a:lnTo>
                    <a:pt x="209" y="128"/>
                  </a:lnTo>
                  <a:lnTo>
                    <a:pt x="11" y="47"/>
                  </a:lnTo>
                  <a:lnTo>
                    <a:pt x="132" y="153"/>
                  </a:lnTo>
                  <a:lnTo>
                    <a:pt x="0" y="175"/>
                  </a:lnTo>
                  <a:lnTo>
                    <a:pt x="106" y="238"/>
                  </a:lnTo>
                  <a:lnTo>
                    <a:pt x="4" y="292"/>
                  </a:lnTo>
                  <a:lnTo>
                    <a:pt x="161" y="281"/>
                  </a:lnTo>
                  <a:lnTo>
                    <a:pt x="136" y="355"/>
                  </a:lnTo>
                  <a:lnTo>
                    <a:pt x="220" y="314"/>
                  </a:lnTo>
                  <a:lnTo>
                    <a:pt x="242" y="435"/>
                  </a:lnTo>
                  <a:lnTo>
                    <a:pt x="301" y="300"/>
                  </a:lnTo>
                  <a:lnTo>
                    <a:pt x="374" y="399"/>
                  </a:lnTo>
                  <a:lnTo>
                    <a:pt x="396" y="292"/>
                  </a:lnTo>
                  <a:lnTo>
                    <a:pt x="513" y="366"/>
                  </a:lnTo>
                  <a:lnTo>
                    <a:pt x="476" y="260"/>
                  </a:lnTo>
                  <a:lnTo>
                    <a:pt x="612" y="267"/>
                  </a:lnTo>
                  <a:lnTo>
                    <a:pt x="498" y="212"/>
                  </a:lnTo>
                  <a:lnTo>
                    <a:pt x="597" y="164"/>
                  </a:lnTo>
                  <a:lnTo>
                    <a:pt x="473" y="150"/>
                  </a:lnTo>
                  <a:lnTo>
                    <a:pt x="520" y="91"/>
                  </a:lnTo>
                  <a:lnTo>
                    <a:pt x="399" y="109"/>
                  </a:lnTo>
                  <a:lnTo>
                    <a:pt x="410" y="0"/>
                  </a:lnTo>
                  <a:lnTo>
                    <a:pt x="308" y="117"/>
                  </a:lnTo>
                  <a:close/>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2" name="Rectangle 59"/>
            <p:cNvSpPr>
              <a:spLocks noChangeArrowheads="1"/>
            </p:cNvSpPr>
            <p:nvPr/>
          </p:nvSpPr>
          <p:spPr bwMode="auto">
            <a:xfrm>
              <a:off x="1338263" y="2165351"/>
              <a:ext cx="50013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Productivity</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3" name="Freeform 60"/>
            <p:cNvSpPr>
              <a:spLocks/>
            </p:cNvSpPr>
            <p:nvPr/>
          </p:nvSpPr>
          <p:spPr bwMode="auto">
            <a:xfrm>
              <a:off x="3576637" y="1852613"/>
              <a:ext cx="1028700" cy="858838"/>
            </a:xfrm>
            <a:custGeom>
              <a:avLst/>
              <a:gdLst>
                <a:gd name="T0" fmla="*/ 326 w 648"/>
                <a:gd name="T1" fmla="*/ 146 h 541"/>
                <a:gd name="T2" fmla="*/ 253 w 648"/>
                <a:gd name="T3" fmla="*/ 58 h 541"/>
                <a:gd name="T4" fmla="*/ 220 w 648"/>
                <a:gd name="T5" fmla="*/ 161 h 541"/>
                <a:gd name="T6" fmla="*/ 11 w 648"/>
                <a:gd name="T7" fmla="*/ 58 h 541"/>
                <a:gd name="T8" fmla="*/ 139 w 648"/>
                <a:gd name="T9" fmla="*/ 190 h 541"/>
                <a:gd name="T10" fmla="*/ 0 w 648"/>
                <a:gd name="T11" fmla="*/ 216 h 541"/>
                <a:gd name="T12" fmla="*/ 114 w 648"/>
                <a:gd name="T13" fmla="*/ 296 h 541"/>
                <a:gd name="T14" fmla="*/ 4 w 648"/>
                <a:gd name="T15" fmla="*/ 366 h 541"/>
                <a:gd name="T16" fmla="*/ 172 w 648"/>
                <a:gd name="T17" fmla="*/ 351 h 541"/>
                <a:gd name="T18" fmla="*/ 143 w 648"/>
                <a:gd name="T19" fmla="*/ 443 h 541"/>
                <a:gd name="T20" fmla="*/ 231 w 648"/>
                <a:gd name="T21" fmla="*/ 391 h 541"/>
                <a:gd name="T22" fmla="*/ 256 w 648"/>
                <a:gd name="T23" fmla="*/ 541 h 541"/>
                <a:gd name="T24" fmla="*/ 315 w 648"/>
                <a:gd name="T25" fmla="*/ 377 h 541"/>
                <a:gd name="T26" fmla="*/ 399 w 648"/>
                <a:gd name="T27" fmla="*/ 494 h 541"/>
                <a:gd name="T28" fmla="*/ 421 w 648"/>
                <a:gd name="T29" fmla="*/ 362 h 541"/>
                <a:gd name="T30" fmla="*/ 546 w 648"/>
                <a:gd name="T31" fmla="*/ 454 h 541"/>
                <a:gd name="T32" fmla="*/ 505 w 648"/>
                <a:gd name="T33" fmla="*/ 325 h 541"/>
                <a:gd name="T34" fmla="*/ 648 w 648"/>
                <a:gd name="T35" fmla="*/ 333 h 541"/>
                <a:gd name="T36" fmla="*/ 527 w 648"/>
                <a:gd name="T37" fmla="*/ 263 h 541"/>
                <a:gd name="T38" fmla="*/ 634 w 648"/>
                <a:gd name="T39" fmla="*/ 205 h 541"/>
                <a:gd name="T40" fmla="*/ 502 w 648"/>
                <a:gd name="T41" fmla="*/ 183 h 541"/>
                <a:gd name="T42" fmla="*/ 553 w 648"/>
                <a:gd name="T43" fmla="*/ 113 h 541"/>
                <a:gd name="T44" fmla="*/ 425 w 648"/>
                <a:gd name="T45" fmla="*/ 135 h 541"/>
                <a:gd name="T46" fmla="*/ 436 w 648"/>
                <a:gd name="T47" fmla="*/ 0 h 541"/>
                <a:gd name="T48" fmla="*/ 326 w 648"/>
                <a:gd name="T49" fmla="*/ 146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8" h="541">
                  <a:moveTo>
                    <a:pt x="326" y="146"/>
                  </a:moveTo>
                  <a:lnTo>
                    <a:pt x="253" y="58"/>
                  </a:lnTo>
                  <a:lnTo>
                    <a:pt x="220" y="161"/>
                  </a:lnTo>
                  <a:lnTo>
                    <a:pt x="11" y="58"/>
                  </a:lnTo>
                  <a:lnTo>
                    <a:pt x="139" y="190"/>
                  </a:lnTo>
                  <a:lnTo>
                    <a:pt x="0" y="216"/>
                  </a:lnTo>
                  <a:lnTo>
                    <a:pt x="114" y="296"/>
                  </a:lnTo>
                  <a:lnTo>
                    <a:pt x="4" y="366"/>
                  </a:lnTo>
                  <a:lnTo>
                    <a:pt x="172" y="351"/>
                  </a:lnTo>
                  <a:lnTo>
                    <a:pt x="143" y="443"/>
                  </a:lnTo>
                  <a:lnTo>
                    <a:pt x="231" y="391"/>
                  </a:lnTo>
                  <a:lnTo>
                    <a:pt x="256" y="541"/>
                  </a:lnTo>
                  <a:lnTo>
                    <a:pt x="315" y="377"/>
                  </a:lnTo>
                  <a:lnTo>
                    <a:pt x="399" y="494"/>
                  </a:lnTo>
                  <a:lnTo>
                    <a:pt x="421" y="362"/>
                  </a:lnTo>
                  <a:lnTo>
                    <a:pt x="546" y="454"/>
                  </a:lnTo>
                  <a:lnTo>
                    <a:pt x="505" y="325"/>
                  </a:lnTo>
                  <a:lnTo>
                    <a:pt x="648" y="333"/>
                  </a:lnTo>
                  <a:lnTo>
                    <a:pt x="527" y="263"/>
                  </a:lnTo>
                  <a:lnTo>
                    <a:pt x="634" y="205"/>
                  </a:lnTo>
                  <a:lnTo>
                    <a:pt x="502" y="183"/>
                  </a:lnTo>
                  <a:lnTo>
                    <a:pt x="553" y="113"/>
                  </a:lnTo>
                  <a:lnTo>
                    <a:pt x="425" y="135"/>
                  </a:lnTo>
                  <a:lnTo>
                    <a:pt x="436" y="0"/>
                  </a:lnTo>
                  <a:lnTo>
                    <a:pt x="326" y="146"/>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61"/>
            <p:cNvSpPr>
              <a:spLocks/>
            </p:cNvSpPr>
            <p:nvPr/>
          </p:nvSpPr>
          <p:spPr bwMode="auto">
            <a:xfrm>
              <a:off x="3576637" y="1852613"/>
              <a:ext cx="1028700" cy="858838"/>
            </a:xfrm>
            <a:custGeom>
              <a:avLst/>
              <a:gdLst>
                <a:gd name="T0" fmla="*/ 326 w 648"/>
                <a:gd name="T1" fmla="*/ 146 h 541"/>
                <a:gd name="T2" fmla="*/ 253 w 648"/>
                <a:gd name="T3" fmla="*/ 58 h 541"/>
                <a:gd name="T4" fmla="*/ 220 w 648"/>
                <a:gd name="T5" fmla="*/ 161 h 541"/>
                <a:gd name="T6" fmla="*/ 11 w 648"/>
                <a:gd name="T7" fmla="*/ 58 h 541"/>
                <a:gd name="T8" fmla="*/ 139 w 648"/>
                <a:gd name="T9" fmla="*/ 190 h 541"/>
                <a:gd name="T10" fmla="*/ 0 w 648"/>
                <a:gd name="T11" fmla="*/ 216 h 541"/>
                <a:gd name="T12" fmla="*/ 114 w 648"/>
                <a:gd name="T13" fmla="*/ 296 h 541"/>
                <a:gd name="T14" fmla="*/ 4 w 648"/>
                <a:gd name="T15" fmla="*/ 366 h 541"/>
                <a:gd name="T16" fmla="*/ 172 w 648"/>
                <a:gd name="T17" fmla="*/ 351 h 541"/>
                <a:gd name="T18" fmla="*/ 143 w 648"/>
                <a:gd name="T19" fmla="*/ 443 h 541"/>
                <a:gd name="T20" fmla="*/ 231 w 648"/>
                <a:gd name="T21" fmla="*/ 391 h 541"/>
                <a:gd name="T22" fmla="*/ 256 w 648"/>
                <a:gd name="T23" fmla="*/ 541 h 541"/>
                <a:gd name="T24" fmla="*/ 315 w 648"/>
                <a:gd name="T25" fmla="*/ 377 h 541"/>
                <a:gd name="T26" fmla="*/ 399 w 648"/>
                <a:gd name="T27" fmla="*/ 494 h 541"/>
                <a:gd name="T28" fmla="*/ 421 w 648"/>
                <a:gd name="T29" fmla="*/ 362 h 541"/>
                <a:gd name="T30" fmla="*/ 546 w 648"/>
                <a:gd name="T31" fmla="*/ 454 h 541"/>
                <a:gd name="T32" fmla="*/ 505 w 648"/>
                <a:gd name="T33" fmla="*/ 325 h 541"/>
                <a:gd name="T34" fmla="*/ 648 w 648"/>
                <a:gd name="T35" fmla="*/ 333 h 541"/>
                <a:gd name="T36" fmla="*/ 527 w 648"/>
                <a:gd name="T37" fmla="*/ 263 h 541"/>
                <a:gd name="T38" fmla="*/ 634 w 648"/>
                <a:gd name="T39" fmla="*/ 205 h 541"/>
                <a:gd name="T40" fmla="*/ 502 w 648"/>
                <a:gd name="T41" fmla="*/ 183 h 541"/>
                <a:gd name="T42" fmla="*/ 553 w 648"/>
                <a:gd name="T43" fmla="*/ 113 h 541"/>
                <a:gd name="T44" fmla="*/ 425 w 648"/>
                <a:gd name="T45" fmla="*/ 135 h 541"/>
                <a:gd name="T46" fmla="*/ 436 w 648"/>
                <a:gd name="T47" fmla="*/ 0 h 541"/>
                <a:gd name="T48" fmla="*/ 326 w 648"/>
                <a:gd name="T49" fmla="*/ 146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8" h="541">
                  <a:moveTo>
                    <a:pt x="326" y="146"/>
                  </a:moveTo>
                  <a:lnTo>
                    <a:pt x="253" y="58"/>
                  </a:lnTo>
                  <a:lnTo>
                    <a:pt x="220" y="161"/>
                  </a:lnTo>
                  <a:lnTo>
                    <a:pt x="11" y="58"/>
                  </a:lnTo>
                  <a:lnTo>
                    <a:pt x="139" y="190"/>
                  </a:lnTo>
                  <a:lnTo>
                    <a:pt x="0" y="216"/>
                  </a:lnTo>
                  <a:lnTo>
                    <a:pt x="114" y="296"/>
                  </a:lnTo>
                  <a:lnTo>
                    <a:pt x="4" y="366"/>
                  </a:lnTo>
                  <a:lnTo>
                    <a:pt x="172" y="351"/>
                  </a:lnTo>
                  <a:lnTo>
                    <a:pt x="143" y="443"/>
                  </a:lnTo>
                  <a:lnTo>
                    <a:pt x="231" y="391"/>
                  </a:lnTo>
                  <a:lnTo>
                    <a:pt x="256" y="541"/>
                  </a:lnTo>
                  <a:lnTo>
                    <a:pt x="315" y="377"/>
                  </a:lnTo>
                  <a:lnTo>
                    <a:pt x="399" y="494"/>
                  </a:lnTo>
                  <a:lnTo>
                    <a:pt x="421" y="362"/>
                  </a:lnTo>
                  <a:lnTo>
                    <a:pt x="546" y="454"/>
                  </a:lnTo>
                  <a:lnTo>
                    <a:pt x="505" y="325"/>
                  </a:lnTo>
                  <a:lnTo>
                    <a:pt x="648" y="333"/>
                  </a:lnTo>
                  <a:lnTo>
                    <a:pt x="527" y="263"/>
                  </a:lnTo>
                  <a:lnTo>
                    <a:pt x="634" y="205"/>
                  </a:lnTo>
                  <a:lnTo>
                    <a:pt x="502" y="183"/>
                  </a:lnTo>
                  <a:lnTo>
                    <a:pt x="553" y="113"/>
                  </a:lnTo>
                  <a:lnTo>
                    <a:pt x="425" y="135"/>
                  </a:lnTo>
                  <a:lnTo>
                    <a:pt x="436" y="0"/>
                  </a:lnTo>
                  <a:lnTo>
                    <a:pt x="326" y="146"/>
                  </a:lnTo>
                  <a:close/>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5" name="Rectangle 62"/>
            <p:cNvSpPr>
              <a:spLocks noChangeArrowheads="1"/>
            </p:cNvSpPr>
            <p:nvPr/>
          </p:nvSpPr>
          <p:spPr bwMode="auto">
            <a:xfrm>
              <a:off x="3810000" y="2130426"/>
              <a:ext cx="44723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Equipment</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6" name="Rectangle 63"/>
            <p:cNvSpPr>
              <a:spLocks noChangeArrowheads="1"/>
            </p:cNvSpPr>
            <p:nvPr/>
          </p:nvSpPr>
          <p:spPr bwMode="auto">
            <a:xfrm>
              <a:off x="3803650" y="2259013"/>
              <a:ext cx="45685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Availability</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7" name="Freeform 64"/>
            <p:cNvSpPr>
              <a:spLocks/>
            </p:cNvSpPr>
            <p:nvPr/>
          </p:nvSpPr>
          <p:spPr bwMode="auto">
            <a:xfrm>
              <a:off x="2338388" y="1962151"/>
              <a:ext cx="971550" cy="569913"/>
            </a:xfrm>
            <a:custGeom>
              <a:avLst/>
              <a:gdLst>
                <a:gd name="T0" fmla="*/ 308 w 612"/>
                <a:gd name="T1" fmla="*/ 95 h 359"/>
                <a:gd name="T2" fmla="*/ 238 w 612"/>
                <a:gd name="T3" fmla="*/ 37 h 359"/>
                <a:gd name="T4" fmla="*/ 209 w 612"/>
                <a:gd name="T5" fmla="*/ 106 h 359"/>
                <a:gd name="T6" fmla="*/ 11 w 612"/>
                <a:gd name="T7" fmla="*/ 37 h 359"/>
                <a:gd name="T8" fmla="*/ 132 w 612"/>
                <a:gd name="T9" fmla="*/ 128 h 359"/>
                <a:gd name="T10" fmla="*/ 0 w 612"/>
                <a:gd name="T11" fmla="*/ 143 h 359"/>
                <a:gd name="T12" fmla="*/ 106 w 612"/>
                <a:gd name="T13" fmla="*/ 194 h 359"/>
                <a:gd name="T14" fmla="*/ 4 w 612"/>
                <a:gd name="T15" fmla="*/ 242 h 359"/>
                <a:gd name="T16" fmla="*/ 161 w 612"/>
                <a:gd name="T17" fmla="*/ 231 h 359"/>
                <a:gd name="T18" fmla="*/ 136 w 612"/>
                <a:gd name="T19" fmla="*/ 293 h 359"/>
                <a:gd name="T20" fmla="*/ 220 w 612"/>
                <a:gd name="T21" fmla="*/ 260 h 359"/>
                <a:gd name="T22" fmla="*/ 242 w 612"/>
                <a:gd name="T23" fmla="*/ 359 h 359"/>
                <a:gd name="T24" fmla="*/ 297 w 612"/>
                <a:gd name="T25" fmla="*/ 249 h 359"/>
                <a:gd name="T26" fmla="*/ 374 w 612"/>
                <a:gd name="T27" fmla="*/ 330 h 359"/>
                <a:gd name="T28" fmla="*/ 396 w 612"/>
                <a:gd name="T29" fmla="*/ 242 h 359"/>
                <a:gd name="T30" fmla="*/ 513 w 612"/>
                <a:gd name="T31" fmla="*/ 300 h 359"/>
                <a:gd name="T32" fmla="*/ 476 w 612"/>
                <a:gd name="T33" fmla="*/ 216 h 359"/>
                <a:gd name="T34" fmla="*/ 612 w 612"/>
                <a:gd name="T35" fmla="*/ 220 h 359"/>
                <a:gd name="T36" fmla="*/ 498 w 612"/>
                <a:gd name="T37" fmla="*/ 176 h 359"/>
                <a:gd name="T38" fmla="*/ 597 w 612"/>
                <a:gd name="T39" fmla="*/ 136 h 359"/>
                <a:gd name="T40" fmla="*/ 473 w 612"/>
                <a:gd name="T41" fmla="*/ 121 h 359"/>
                <a:gd name="T42" fmla="*/ 520 w 612"/>
                <a:gd name="T43" fmla="*/ 73 h 359"/>
                <a:gd name="T44" fmla="*/ 399 w 612"/>
                <a:gd name="T45" fmla="*/ 88 h 359"/>
                <a:gd name="T46" fmla="*/ 410 w 612"/>
                <a:gd name="T47" fmla="*/ 0 h 359"/>
                <a:gd name="T48" fmla="*/ 308 w 612"/>
                <a:gd name="T49" fmla="*/ 95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2" h="359">
                  <a:moveTo>
                    <a:pt x="308" y="95"/>
                  </a:moveTo>
                  <a:lnTo>
                    <a:pt x="238" y="37"/>
                  </a:lnTo>
                  <a:lnTo>
                    <a:pt x="209" y="106"/>
                  </a:lnTo>
                  <a:lnTo>
                    <a:pt x="11" y="37"/>
                  </a:lnTo>
                  <a:lnTo>
                    <a:pt x="132" y="128"/>
                  </a:lnTo>
                  <a:lnTo>
                    <a:pt x="0" y="143"/>
                  </a:lnTo>
                  <a:lnTo>
                    <a:pt x="106" y="194"/>
                  </a:lnTo>
                  <a:lnTo>
                    <a:pt x="4" y="242"/>
                  </a:lnTo>
                  <a:lnTo>
                    <a:pt x="161" y="231"/>
                  </a:lnTo>
                  <a:lnTo>
                    <a:pt x="136" y="293"/>
                  </a:lnTo>
                  <a:lnTo>
                    <a:pt x="220" y="260"/>
                  </a:lnTo>
                  <a:lnTo>
                    <a:pt x="242" y="359"/>
                  </a:lnTo>
                  <a:lnTo>
                    <a:pt x="297" y="249"/>
                  </a:lnTo>
                  <a:lnTo>
                    <a:pt x="374" y="330"/>
                  </a:lnTo>
                  <a:lnTo>
                    <a:pt x="396" y="242"/>
                  </a:lnTo>
                  <a:lnTo>
                    <a:pt x="513" y="300"/>
                  </a:lnTo>
                  <a:lnTo>
                    <a:pt x="476" y="216"/>
                  </a:lnTo>
                  <a:lnTo>
                    <a:pt x="612" y="220"/>
                  </a:lnTo>
                  <a:lnTo>
                    <a:pt x="498" y="176"/>
                  </a:lnTo>
                  <a:lnTo>
                    <a:pt x="597" y="136"/>
                  </a:lnTo>
                  <a:lnTo>
                    <a:pt x="473" y="121"/>
                  </a:lnTo>
                  <a:lnTo>
                    <a:pt x="520" y="73"/>
                  </a:lnTo>
                  <a:lnTo>
                    <a:pt x="399" y="88"/>
                  </a:lnTo>
                  <a:lnTo>
                    <a:pt x="410" y="0"/>
                  </a:lnTo>
                  <a:lnTo>
                    <a:pt x="308" y="95"/>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65"/>
            <p:cNvSpPr>
              <a:spLocks/>
            </p:cNvSpPr>
            <p:nvPr/>
          </p:nvSpPr>
          <p:spPr bwMode="auto">
            <a:xfrm>
              <a:off x="2338388" y="1962151"/>
              <a:ext cx="971550" cy="569913"/>
            </a:xfrm>
            <a:custGeom>
              <a:avLst/>
              <a:gdLst>
                <a:gd name="T0" fmla="*/ 308 w 612"/>
                <a:gd name="T1" fmla="*/ 95 h 359"/>
                <a:gd name="T2" fmla="*/ 238 w 612"/>
                <a:gd name="T3" fmla="*/ 37 h 359"/>
                <a:gd name="T4" fmla="*/ 209 w 612"/>
                <a:gd name="T5" fmla="*/ 106 h 359"/>
                <a:gd name="T6" fmla="*/ 11 w 612"/>
                <a:gd name="T7" fmla="*/ 37 h 359"/>
                <a:gd name="T8" fmla="*/ 132 w 612"/>
                <a:gd name="T9" fmla="*/ 128 h 359"/>
                <a:gd name="T10" fmla="*/ 0 w 612"/>
                <a:gd name="T11" fmla="*/ 143 h 359"/>
                <a:gd name="T12" fmla="*/ 106 w 612"/>
                <a:gd name="T13" fmla="*/ 194 h 359"/>
                <a:gd name="T14" fmla="*/ 4 w 612"/>
                <a:gd name="T15" fmla="*/ 242 h 359"/>
                <a:gd name="T16" fmla="*/ 161 w 612"/>
                <a:gd name="T17" fmla="*/ 231 h 359"/>
                <a:gd name="T18" fmla="*/ 136 w 612"/>
                <a:gd name="T19" fmla="*/ 293 h 359"/>
                <a:gd name="T20" fmla="*/ 220 w 612"/>
                <a:gd name="T21" fmla="*/ 260 h 359"/>
                <a:gd name="T22" fmla="*/ 242 w 612"/>
                <a:gd name="T23" fmla="*/ 359 h 359"/>
                <a:gd name="T24" fmla="*/ 297 w 612"/>
                <a:gd name="T25" fmla="*/ 249 h 359"/>
                <a:gd name="T26" fmla="*/ 374 w 612"/>
                <a:gd name="T27" fmla="*/ 330 h 359"/>
                <a:gd name="T28" fmla="*/ 396 w 612"/>
                <a:gd name="T29" fmla="*/ 242 h 359"/>
                <a:gd name="T30" fmla="*/ 513 w 612"/>
                <a:gd name="T31" fmla="*/ 300 h 359"/>
                <a:gd name="T32" fmla="*/ 476 w 612"/>
                <a:gd name="T33" fmla="*/ 216 h 359"/>
                <a:gd name="T34" fmla="*/ 612 w 612"/>
                <a:gd name="T35" fmla="*/ 220 h 359"/>
                <a:gd name="T36" fmla="*/ 498 w 612"/>
                <a:gd name="T37" fmla="*/ 176 h 359"/>
                <a:gd name="T38" fmla="*/ 597 w 612"/>
                <a:gd name="T39" fmla="*/ 136 h 359"/>
                <a:gd name="T40" fmla="*/ 473 w 612"/>
                <a:gd name="T41" fmla="*/ 121 h 359"/>
                <a:gd name="T42" fmla="*/ 520 w 612"/>
                <a:gd name="T43" fmla="*/ 73 h 359"/>
                <a:gd name="T44" fmla="*/ 399 w 612"/>
                <a:gd name="T45" fmla="*/ 88 h 359"/>
                <a:gd name="T46" fmla="*/ 410 w 612"/>
                <a:gd name="T47" fmla="*/ 0 h 359"/>
                <a:gd name="T48" fmla="*/ 308 w 612"/>
                <a:gd name="T49" fmla="*/ 95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2" h="359">
                  <a:moveTo>
                    <a:pt x="308" y="95"/>
                  </a:moveTo>
                  <a:lnTo>
                    <a:pt x="238" y="37"/>
                  </a:lnTo>
                  <a:lnTo>
                    <a:pt x="209" y="106"/>
                  </a:lnTo>
                  <a:lnTo>
                    <a:pt x="11" y="37"/>
                  </a:lnTo>
                  <a:lnTo>
                    <a:pt x="132" y="128"/>
                  </a:lnTo>
                  <a:lnTo>
                    <a:pt x="0" y="143"/>
                  </a:lnTo>
                  <a:lnTo>
                    <a:pt x="106" y="194"/>
                  </a:lnTo>
                  <a:lnTo>
                    <a:pt x="4" y="242"/>
                  </a:lnTo>
                  <a:lnTo>
                    <a:pt x="161" y="231"/>
                  </a:lnTo>
                  <a:lnTo>
                    <a:pt x="136" y="293"/>
                  </a:lnTo>
                  <a:lnTo>
                    <a:pt x="220" y="260"/>
                  </a:lnTo>
                  <a:lnTo>
                    <a:pt x="242" y="359"/>
                  </a:lnTo>
                  <a:lnTo>
                    <a:pt x="297" y="249"/>
                  </a:lnTo>
                  <a:lnTo>
                    <a:pt x="374" y="330"/>
                  </a:lnTo>
                  <a:lnTo>
                    <a:pt x="396" y="242"/>
                  </a:lnTo>
                  <a:lnTo>
                    <a:pt x="513" y="300"/>
                  </a:lnTo>
                  <a:lnTo>
                    <a:pt x="476" y="216"/>
                  </a:lnTo>
                  <a:lnTo>
                    <a:pt x="612" y="220"/>
                  </a:lnTo>
                  <a:lnTo>
                    <a:pt x="498" y="176"/>
                  </a:lnTo>
                  <a:lnTo>
                    <a:pt x="597" y="136"/>
                  </a:lnTo>
                  <a:lnTo>
                    <a:pt x="473" y="121"/>
                  </a:lnTo>
                  <a:lnTo>
                    <a:pt x="520" y="73"/>
                  </a:lnTo>
                  <a:lnTo>
                    <a:pt x="399" y="88"/>
                  </a:lnTo>
                  <a:lnTo>
                    <a:pt x="410" y="0"/>
                  </a:lnTo>
                  <a:lnTo>
                    <a:pt x="308" y="95"/>
                  </a:lnTo>
                  <a:close/>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9" name="Rectangle 66"/>
            <p:cNvSpPr>
              <a:spLocks noChangeArrowheads="1"/>
            </p:cNvSpPr>
            <p:nvPr/>
          </p:nvSpPr>
          <p:spPr bwMode="auto">
            <a:xfrm>
              <a:off x="2519363" y="2108201"/>
              <a:ext cx="48090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Component</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0" name="Rectangle 67"/>
            <p:cNvSpPr>
              <a:spLocks noChangeArrowheads="1"/>
            </p:cNvSpPr>
            <p:nvPr/>
          </p:nvSpPr>
          <p:spPr bwMode="auto">
            <a:xfrm>
              <a:off x="2722563" y="2235201"/>
              <a:ext cx="15388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Life</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1" name="Freeform 68"/>
            <p:cNvSpPr>
              <a:spLocks/>
            </p:cNvSpPr>
            <p:nvPr/>
          </p:nvSpPr>
          <p:spPr bwMode="auto">
            <a:xfrm>
              <a:off x="4710112" y="2427288"/>
              <a:ext cx="1196975" cy="749300"/>
            </a:xfrm>
            <a:custGeom>
              <a:avLst/>
              <a:gdLst>
                <a:gd name="T0" fmla="*/ 377 w 754"/>
                <a:gd name="T1" fmla="*/ 128 h 472"/>
                <a:gd name="T2" fmla="*/ 293 w 754"/>
                <a:gd name="T3" fmla="*/ 51 h 472"/>
                <a:gd name="T4" fmla="*/ 256 w 754"/>
                <a:gd name="T5" fmla="*/ 139 h 472"/>
                <a:gd name="T6" fmla="*/ 11 w 754"/>
                <a:gd name="T7" fmla="*/ 51 h 472"/>
                <a:gd name="T8" fmla="*/ 161 w 754"/>
                <a:gd name="T9" fmla="*/ 168 h 472"/>
                <a:gd name="T10" fmla="*/ 0 w 754"/>
                <a:gd name="T11" fmla="*/ 187 h 472"/>
                <a:gd name="T12" fmla="*/ 128 w 754"/>
                <a:gd name="T13" fmla="*/ 256 h 472"/>
                <a:gd name="T14" fmla="*/ 4 w 754"/>
                <a:gd name="T15" fmla="*/ 319 h 472"/>
                <a:gd name="T16" fmla="*/ 198 w 754"/>
                <a:gd name="T17" fmla="*/ 304 h 472"/>
                <a:gd name="T18" fmla="*/ 165 w 754"/>
                <a:gd name="T19" fmla="*/ 384 h 472"/>
                <a:gd name="T20" fmla="*/ 271 w 754"/>
                <a:gd name="T21" fmla="*/ 340 h 472"/>
                <a:gd name="T22" fmla="*/ 297 w 754"/>
                <a:gd name="T23" fmla="*/ 472 h 472"/>
                <a:gd name="T24" fmla="*/ 366 w 754"/>
                <a:gd name="T25" fmla="*/ 326 h 472"/>
                <a:gd name="T26" fmla="*/ 461 w 754"/>
                <a:gd name="T27" fmla="*/ 432 h 472"/>
                <a:gd name="T28" fmla="*/ 491 w 754"/>
                <a:gd name="T29" fmla="*/ 315 h 472"/>
                <a:gd name="T30" fmla="*/ 634 w 754"/>
                <a:gd name="T31" fmla="*/ 395 h 472"/>
                <a:gd name="T32" fmla="*/ 590 w 754"/>
                <a:gd name="T33" fmla="*/ 282 h 472"/>
                <a:gd name="T34" fmla="*/ 754 w 754"/>
                <a:gd name="T35" fmla="*/ 289 h 472"/>
                <a:gd name="T36" fmla="*/ 615 w 754"/>
                <a:gd name="T37" fmla="*/ 231 h 472"/>
                <a:gd name="T38" fmla="*/ 736 w 754"/>
                <a:gd name="T39" fmla="*/ 179 h 472"/>
                <a:gd name="T40" fmla="*/ 582 w 754"/>
                <a:gd name="T41" fmla="*/ 161 h 472"/>
                <a:gd name="T42" fmla="*/ 641 w 754"/>
                <a:gd name="T43" fmla="*/ 99 h 472"/>
                <a:gd name="T44" fmla="*/ 494 w 754"/>
                <a:gd name="T45" fmla="*/ 117 h 472"/>
                <a:gd name="T46" fmla="*/ 505 w 754"/>
                <a:gd name="T47" fmla="*/ 0 h 472"/>
                <a:gd name="T48" fmla="*/ 377 w 754"/>
                <a:gd name="T49" fmla="*/ 128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54" h="472">
                  <a:moveTo>
                    <a:pt x="377" y="128"/>
                  </a:moveTo>
                  <a:lnTo>
                    <a:pt x="293" y="51"/>
                  </a:lnTo>
                  <a:lnTo>
                    <a:pt x="256" y="139"/>
                  </a:lnTo>
                  <a:lnTo>
                    <a:pt x="11" y="51"/>
                  </a:lnTo>
                  <a:lnTo>
                    <a:pt x="161" y="168"/>
                  </a:lnTo>
                  <a:lnTo>
                    <a:pt x="0" y="187"/>
                  </a:lnTo>
                  <a:lnTo>
                    <a:pt x="128" y="256"/>
                  </a:lnTo>
                  <a:lnTo>
                    <a:pt x="4" y="319"/>
                  </a:lnTo>
                  <a:lnTo>
                    <a:pt x="198" y="304"/>
                  </a:lnTo>
                  <a:lnTo>
                    <a:pt x="165" y="384"/>
                  </a:lnTo>
                  <a:lnTo>
                    <a:pt x="271" y="340"/>
                  </a:lnTo>
                  <a:lnTo>
                    <a:pt x="297" y="472"/>
                  </a:lnTo>
                  <a:lnTo>
                    <a:pt x="366" y="326"/>
                  </a:lnTo>
                  <a:lnTo>
                    <a:pt x="461" y="432"/>
                  </a:lnTo>
                  <a:lnTo>
                    <a:pt x="491" y="315"/>
                  </a:lnTo>
                  <a:lnTo>
                    <a:pt x="634" y="395"/>
                  </a:lnTo>
                  <a:lnTo>
                    <a:pt x="590" y="282"/>
                  </a:lnTo>
                  <a:lnTo>
                    <a:pt x="754" y="289"/>
                  </a:lnTo>
                  <a:lnTo>
                    <a:pt x="615" y="231"/>
                  </a:lnTo>
                  <a:lnTo>
                    <a:pt x="736" y="179"/>
                  </a:lnTo>
                  <a:lnTo>
                    <a:pt x="582" y="161"/>
                  </a:lnTo>
                  <a:lnTo>
                    <a:pt x="641" y="99"/>
                  </a:lnTo>
                  <a:lnTo>
                    <a:pt x="494" y="117"/>
                  </a:lnTo>
                  <a:lnTo>
                    <a:pt x="505" y="0"/>
                  </a:lnTo>
                  <a:lnTo>
                    <a:pt x="377" y="128"/>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69"/>
            <p:cNvSpPr>
              <a:spLocks/>
            </p:cNvSpPr>
            <p:nvPr/>
          </p:nvSpPr>
          <p:spPr bwMode="auto">
            <a:xfrm>
              <a:off x="4710112" y="2427288"/>
              <a:ext cx="1196975" cy="749300"/>
            </a:xfrm>
            <a:custGeom>
              <a:avLst/>
              <a:gdLst>
                <a:gd name="T0" fmla="*/ 377 w 754"/>
                <a:gd name="T1" fmla="*/ 128 h 472"/>
                <a:gd name="T2" fmla="*/ 293 w 754"/>
                <a:gd name="T3" fmla="*/ 51 h 472"/>
                <a:gd name="T4" fmla="*/ 256 w 754"/>
                <a:gd name="T5" fmla="*/ 139 h 472"/>
                <a:gd name="T6" fmla="*/ 11 w 754"/>
                <a:gd name="T7" fmla="*/ 51 h 472"/>
                <a:gd name="T8" fmla="*/ 161 w 754"/>
                <a:gd name="T9" fmla="*/ 168 h 472"/>
                <a:gd name="T10" fmla="*/ 0 w 754"/>
                <a:gd name="T11" fmla="*/ 187 h 472"/>
                <a:gd name="T12" fmla="*/ 128 w 754"/>
                <a:gd name="T13" fmla="*/ 256 h 472"/>
                <a:gd name="T14" fmla="*/ 4 w 754"/>
                <a:gd name="T15" fmla="*/ 319 h 472"/>
                <a:gd name="T16" fmla="*/ 198 w 754"/>
                <a:gd name="T17" fmla="*/ 304 h 472"/>
                <a:gd name="T18" fmla="*/ 165 w 754"/>
                <a:gd name="T19" fmla="*/ 384 h 472"/>
                <a:gd name="T20" fmla="*/ 271 w 754"/>
                <a:gd name="T21" fmla="*/ 340 h 472"/>
                <a:gd name="T22" fmla="*/ 297 w 754"/>
                <a:gd name="T23" fmla="*/ 472 h 472"/>
                <a:gd name="T24" fmla="*/ 366 w 754"/>
                <a:gd name="T25" fmla="*/ 326 h 472"/>
                <a:gd name="T26" fmla="*/ 461 w 754"/>
                <a:gd name="T27" fmla="*/ 432 h 472"/>
                <a:gd name="T28" fmla="*/ 491 w 754"/>
                <a:gd name="T29" fmla="*/ 315 h 472"/>
                <a:gd name="T30" fmla="*/ 634 w 754"/>
                <a:gd name="T31" fmla="*/ 395 h 472"/>
                <a:gd name="T32" fmla="*/ 590 w 754"/>
                <a:gd name="T33" fmla="*/ 282 h 472"/>
                <a:gd name="T34" fmla="*/ 754 w 754"/>
                <a:gd name="T35" fmla="*/ 289 h 472"/>
                <a:gd name="T36" fmla="*/ 615 w 754"/>
                <a:gd name="T37" fmla="*/ 231 h 472"/>
                <a:gd name="T38" fmla="*/ 736 w 754"/>
                <a:gd name="T39" fmla="*/ 179 h 472"/>
                <a:gd name="T40" fmla="*/ 582 w 754"/>
                <a:gd name="T41" fmla="*/ 161 h 472"/>
                <a:gd name="T42" fmla="*/ 641 w 754"/>
                <a:gd name="T43" fmla="*/ 99 h 472"/>
                <a:gd name="T44" fmla="*/ 494 w 754"/>
                <a:gd name="T45" fmla="*/ 117 h 472"/>
                <a:gd name="T46" fmla="*/ 505 w 754"/>
                <a:gd name="T47" fmla="*/ 0 h 472"/>
                <a:gd name="T48" fmla="*/ 377 w 754"/>
                <a:gd name="T49" fmla="*/ 128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54" h="472">
                  <a:moveTo>
                    <a:pt x="377" y="128"/>
                  </a:moveTo>
                  <a:lnTo>
                    <a:pt x="293" y="51"/>
                  </a:lnTo>
                  <a:lnTo>
                    <a:pt x="256" y="139"/>
                  </a:lnTo>
                  <a:lnTo>
                    <a:pt x="11" y="51"/>
                  </a:lnTo>
                  <a:lnTo>
                    <a:pt x="161" y="168"/>
                  </a:lnTo>
                  <a:lnTo>
                    <a:pt x="0" y="187"/>
                  </a:lnTo>
                  <a:lnTo>
                    <a:pt x="128" y="256"/>
                  </a:lnTo>
                  <a:lnTo>
                    <a:pt x="4" y="319"/>
                  </a:lnTo>
                  <a:lnTo>
                    <a:pt x="198" y="304"/>
                  </a:lnTo>
                  <a:lnTo>
                    <a:pt x="165" y="384"/>
                  </a:lnTo>
                  <a:lnTo>
                    <a:pt x="271" y="340"/>
                  </a:lnTo>
                  <a:lnTo>
                    <a:pt x="297" y="472"/>
                  </a:lnTo>
                  <a:lnTo>
                    <a:pt x="366" y="326"/>
                  </a:lnTo>
                  <a:lnTo>
                    <a:pt x="461" y="432"/>
                  </a:lnTo>
                  <a:lnTo>
                    <a:pt x="491" y="315"/>
                  </a:lnTo>
                  <a:lnTo>
                    <a:pt x="634" y="395"/>
                  </a:lnTo>
                  <a:lnTo>
                    <a:pt x="590" y="282"/>
                  </a:lnTo>
                  <a:lnTo>
                    <a:pt x="754" y="289"/>
                  </a:lnTo>
                  <a:lnTo>
                    <a:pt x="615" y="231"/>
                  </a:lnTo>
                  <a:lnTo>
                    <a:pt x="736" y="179"/>
                  </a:lnTo>
                  <a:lnTo>
                    <a:pt x="582" y="161"/>
                  </a:lnTo>
                  <a:lnTo>
                    <a:pt x="641" y="99"/>
                  </a:lnTo>
                  <a:lnTo>
                    <a:pt x="494" y="117"/>
                  </a:lnTo>
                  <a:lnTo>
                    <a:pt x="505" y="0"/>
                  </a:lnTo>
                  <a:lnTo>
                    <a:pt x="377" y="128"/>
                  </a:lnTo>
                  <a:close/>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3" name="Rectangle 70"/>
            <p:cNvSpPr>
              <a:spLocks noChangeArrowheads="1"/>
            </p:cNvSpPr>
            <p:nvPr/>
          </p:nvSpPr>
          <p:spPr bwMode="auto">
            <a:xfrm>
              <a:off x="4937125" y="2717801"/>
              <a:ext cx="5915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Housekeeping</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4" name="Freeform 71"/>
            <p:cNvSpPr>
              <a:spLocks/>
            </p:cNvSpPr>
            <p:nvPr/>
          </p:nvSpPr>
          <p:spPr bwMode="auto">
            <a:xfrm>
              <a:off x="2449513" y="3257551"/>
              <a:ext cx="1138237" cy="860425"/>
            </a:xfrm>
            <a:custGeom>
              <a:avLst/>
              <a:gdLst>
                <a:gd name="T0" fmla="*/ 359 w 717"/>
                <a:gd name="T1" fmla="*/ 147 h 542"/>
                <a:gd name="T2" fmla="*/ 274 w 717"/>
                <a:gd name="T3" fmla="*/ 59 h 542"/>
                <a:gd name="T4" fmla="*/ 241 w 717"/>
                <a:gd name="T5" fmla="*/ 162 h 542"/>
                <a:gd name="T6" fmla="*/ 11 w 717"/>
                <a:gd name="T7" fmla="*/ 59 h 542"/>
                <a:gd name="T8" fmla="*/ 154 w 717"/>
                <a:gd name="T9" fmla="*/ 194 h 542"/>
                <a:gd name="T10" fmla="*/ 0 w 717"/>
                <a:gd name="T11" fmla="*/ 216 h 542"/>
                <a:gd name="T12" fmla="*/ 121 w 717"/>
                <a:gd name="T13" fmla="*/ 297 h 542"/>
                <a:gd name="T14" fmla="*/ 3 w 717"/>
                <a:gd name="T15" fmla="*/ 367 h 542"/>
                <a:gd name="T16" fmla="*/ 187 w 717"/>
                <a:gd name="T17" fmla="*/ 352 h 542"/>
                <a:gd name="T18" fmla="*/ 157 w 717"/>
                <a:gd name="T19" fmla="*/ 443 h 542"/>
                <a:gd name="T20" fmla="*/ 256 w 717"/>
                <a:gd name="T21" fmla="*/ 392 h 542"/>
                <a:gd name="T22" fmla="*/ 282 w 717"/>
                <a:gd name="T23" fmla="*/ 542 h 542"/>
                <a:gd name="T24" fmla="*/ 348 w 717"/>
                <a:gd name="T25" fmla="*/ 378 h 542"/>
                <a:gd name="T26" fmla="*/ 439 w 717"/>
                <a:gd name="T27" fmla="*/ 498 h 542"/>
                <a:gd name="T28" fmla="*/ 465 w 717"/>
                <a:gd name="T29" fmla="*/ 363 h 542"/>
                <a:gd name="T30" fmla="*/ 600 w 717"/>
                <a:gd name="T31" fmla="*/ 454 h 542"/>
                <a:gd name="T32" fmla="*/ 556 w 717"/>
                <a:gd name="T33" fmla="*/ 326 h 542"/>
                <a:gd name="T34" fmla="*/ 717 w 717"/>
                <a:gd name="T35" fmla="*/ 334 h 542"/>
                <a:gd name="T36" fmla="*/ 582 w 717"/>
                <a:gd name="T37" fmla="*/ 264 h 542"/>
                <a:gd name="T38" fmla="*/ 699 w 717"/>
                <a:gd name="T39" fmla="*/ 205 h 542"/>
                <a:gd name="T40" fmla="*/ 553 w 717"/>
                <a:gd name="T41" fmla="*/ 184 h 542"/>
                <a:gd name="T42" fmla="*/ 608 w 717"/>
                <a:gd name="T43" fmla="*/ 114 h 542"/>
                <a:gd name="T44" fmla="*/ 468 w 717"/>
                <a:gd name="T45" fmla="*/ 136 h 542"/>
                <a:gd name="T46" fmla="*/ 479 w 717"/>
                <a:gd name="T47" fmla="*/ 0 h 542"/>
                <a:gd name="T48" fmla="*/ 359 w 717"/>
                <a:gd name="T49" fmla="*/ 147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17" h="542">
                  <a:moveTo>
                    <a:pt x="359" y="147"/>
                  </a:moveTo>
                  <a:lnTo>
                    <a:pt x="274" y="59"/>
                  </a:lnTo>
                  <a:lnTo>
                    <a:pt x="241" y="162"/>
                  </a:lnTo>
                  <a:lnTo>
                    <a:pt x="11" y="59"/>
                  </a:lnTo>
                  <a:lnTo>
                    <a:pt x="154" y="194"/>
                  </a:lnTo>
                  <a:lnTo>
                    <a:pt x="0" y="216"/>
                  </a:lnTo>
                  <a:lnTo>
                    <a:pt x="121" y="297"/>
                  </a:lnTo>
                  <a:lnTo>
                    <a:pt x="3" y="367"/>
                  </a:lnTo>
                  <a:lnTo>
                    <a:pt x="187" y="352"/>
                  </a:lnTo>
                  <a:lnTo>
                    <a:pt x="157" y="443"/>
                  </a:lnTo>
                  <a:lnTo>
                    <a:pt x="256" y="392"/>
                  </a:lnTo>
                  <a:lnTo>
                    <a:pt x="282" y="542"/>
                  </a:lnTo>
                  <a:lnTo>
                    <a:pt x="348" y="378"/>
                  </a:lnTo>
                  <a:lnTo>
                    <a:pt x="439" y="498"/>
                  </a:lnTo>
                  <a:lnTo>
                    <a:pt x="465" y="363"/>
                  </a:lnTo>
                  <a:lnTo>
                    <a:pt x="600" y="454"/>
                  </a:lnTo>
                  <a:lnTo>
                    <a:pt x="556" y="326"/>
                  </a:lnTo>
                  <a:lnTo>
                    <a:pt x="717" y="334"/>
                  </a:lnTo>
                  <a:lnTo>
                    <a:pt x="582" y="264"/>
                  </a:lnTo>
                  <a:lnTo>
                    <a:pt x="699" y="205"/>
                  </a:lnTo>
                  <a:lnTo>
                    <a:pt x="553" y="184"/>
                  </a:lnTo>
                  <a:lnTo>
                    <a:pt x="608" y="114"/>
                  </a:lnTo>
                  <a:lnTo>
                    <a:pt x="468" y="136"/>
                  </a:lnTo>
                  <a:lnTo>
                    <a:pt x="479" y="0"/>
                  </a:lnTo>
                  <a:lnTo>
                    <a:pt x="359" y="147"/>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Freeform 72"/>
            <p:cNvSpPr>
              <a:spLocks/>
            </p:cNvSpPr>
            <p:nvPr/>
          </p:nvSpPr>
          <p:spPr bwMode="auto">
            <a:xfrm>
              <a:off x="2449513" y="3257551"/>
              <a:ext cx="1138237" cy="860425"/>
            </a:xfrm>
            <a:custGeom>
              <a:avLst/>
              <a:gdLst>
                <a:gd name="T0" fmla="*/ 359 w 717"/>
                <a:gd name="T1" fmla="*/ 147 h 542"/>
                <a:gd name="T2" fmla="*/ 274 w 717"/>
                <a:gd name="T3" fmla="*/ 59 h 542"/>
                <a:gd name="T4" fmla="*/ 241 w 717"/>
                <a:gd name="T5" fmla="*/ 162 h 542"/>
                <a:gd name="T6" fmla="*/ 11 w 717"/>
                <a:gd name="T7" fmla="*/ 59 h 542"/>
                <a:gd name="T8" fmla="*/ 154 w 717"/>
                <a:gd name="T9" fmla="*/ 194 h 542"/>
                <a:gd name="T10" fmla="*/ 0 w 717"/>
                <a:gd name="T11" fmla="*/ 216 h 542"/>
                <a:gd name="T12" fmla="*/ 121 w 717"/>
                <a:gd name="T13" fmla="*/ 297 h 542"/>
                <a:gd name="T14" fmla="*/ 3 w 717"/>
                <a:gd name="T15" fmla="*/ 367 h 542"/>
                <a:gd name="T16" fmla="*/ 187 w 717"/>
                <a:gd name="T17" fmla="*/ 352 h 542"/>
                <a:gd name="T18" fmla="*/ 157 w 717"/>
                <a:gd name="T19" fmla="*/ 443 h 542"/>
                <a:gd name="T20" fmla="*/ 256 w 717"/>
                <a:gd name="T21" fmla="*/ 392 h 542"/>
                <a:gd name="T22" fmla="*/ 282 w 717"/>
                <a:gd name="T23" fmla="*/ 542 h 542"/>
                <a:gd name="T24" fmla="*/ 348 w 717"/>
                <a:gd name="T25" fmla="*/ 378 h 542"/>
                <a:gd name="T26" fmla="*/ 439 w 717"/>
                <a:gd name="T27" fmla="*/ 498 h 542"/>
                <a:gd name="T28" fmla="*/ 465 w 717"/>
                <a:gd name="T29" fmla="*/ 363 h 542"/>
                <a:gd name="T30" fmla="*/ 600 w 717"/>
                <a:gd name="T31" fmla="*/ 454 h 542"/>
                <a:gd name="T32" fmla="*/ 556 w 717"/>
                <a:gd name="T33" fmla="*/ 326 h 542"/>
                <a:gd name="T34" fmla="*/ 717 w 717"/>
                <a:gd name="T35" fmla="*/ 334 h 542"/>
                <a:gd name="T36" fmla="*/ 582 w 717"/>
                <a:gd name="T37" fmla="*/ 264 h 542"/>
                <a:gd name="T38" fmla="*/ 699 w 717"/>
                <a:gd name="T39" fmla="*/ 205 h 542"/>
                <a:gd name="T40" fmla="*/ 553 w 717"/>
                <a:gd name="T41" fmla="*/ 184 h 542"/>
                <a:gd name="T42" fmla="*/ 608 w 717"/>
                <a:gd name="T43" fmla="*/ 114 h 542"/>
                <a:gd name="T44" fmla="*/ 468 w 717"/>
                <a:gd name="T45" fmla="*/ 136 h 542"/>
                <a:gd name="T46" fmla="*/ 479 w 717"/>
                <a:gd name="T47" fmla="*/ 0 h 542"/>
                <a:gd name="T48" fmla="*/ 359 w 717"/>
                <a:gd name="T49" fmla="*/ 147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17" h="542">
                  <a:moveTo>
                    <a:pt x="359" y="147"/>
                  </a:moveTo>
                  <a:lnTo>
                    <a:pt x="274" y="59"/>
                  </a:lnTo>
                  <a:lnTo>
                    <a:pt x="241" y="162"/>
                  </a:lnTo>
                  <a:lnTo>
                    <a:pt x="11" y="59"/>
                  </a:lnTo>
                  <a:lnTo>
                    <a:pt x="154" y="194"/>
                  </a:lnTo>
                  <a:lnTo>
                    <a:pt x="0" y="216"/>
                  </a:lnTo>
                  <a:lnTo>
                    <a:pt x="121" y="297"/>
                  </a:lnTo>
                  <a:lnTo>
                    <a:pt x="3" y="367"/>
                  </a:lnTo>
                  <a:lnTo>
                    <a:pt x="187" y="352"/>
                  </a:lnTo>
                  <a:lnTo>
                    <a:pt x="157" y="443"/>
                  </a:lnTo>
                  <a:lnTo>
                    <a:pt x="256" y="392"/>
                  </a:lnTo>
                  <a:lnTo>
                    <a:pt x="282" y="542"/>
                  </a:lnTo>
                  <a:lnTo>
                    <a:pt x="348" y="378"/>
                  </a:lnTo>
                  <a:lnTo>
                    <a:pt x="439" y="498"/>
                  </a:lnTo>
                  <a:lnTo>
                    <a:pt x="465" y="363"/>
                  </a:lnTo>
                  <a:lnTo>
                    <a:pt x="600" y="454"/>
                  </a:lnTo>
                  <a:lnTo>
                    <a:pt x="556" y="326"/>
                  </a:lnTo>
                  <a:lnTo>
                    <a:pt x="717" y="334"/>
                  </a:lnTo>
                  <a:lnTo>
                    <a:pt x="582" y="264"/>
                  </a:lnTo>
                  <a:lnTo>
                    <a:pt x="699" y="205"/>
                  </a:lnTo>
                  <a:lnTo>
                    <a:pt x="553" y="184"/>
                  </a:lnTo>
                  <a:lnTo>
                    <a:pt x="608" y="114"/>
                  </a:lnTo>
                  <a:lnTo>
                    <a:pt x="468" y="136"/>
                  </a:lnTo>
                  <a:lnTo>
                    <a:pt x="479" y="0"/>
                  </a:lnTo>
                  <a:lnTo>
                    <a:pt x="359" y="147"/>
                  </a:lnTo>
                  <a:close/>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6" name="Rectangle 73"/>
            <p:cNvSpPr>
              <a:spLocks noChangeArrowheads="1"/>
            </p:cNvSpPr>
            <p:nvPr/>
          </p:nvSpPr>
          <p:spPr bwMode="auto">
            <a:xfrm>
              <a:off x="2670175" y="3473451"/>
              <a:ext cx="54822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Warehousing</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7" name="Rectangle 74"/>
            <p:cNvSpPr>
              <a:spLocks noChangeArrowheads="1"/>
            </p:cNvSpPr>
            <p:nvPr/>
          </p:nvSpPr>
          <p:spPr bwMode="auto">
            <a:xfrm>
              <a:off x="2768600" y="3600451"/>
              <a:ext cx="38953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Inventory</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8" name="Rectangle 75"/>
            <p:cNvSpPr>
              <a:spLocks noChangeArrowheads="1"/>
            </p:cNvSpPr>
            <p:nvPr/>
          </p:nvSpPr>
          <p:spPr bwMode="auto">
            <a:xfrm>
              <a:off x="2781300" y="3729038"/>
              <a:ext cx="37029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Handling</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9" name="Freeform 76"/>
            <p:cNvSpPr>
              <a:spLocks/>
            </p:cNvSpPr>
            <p:nvPr/>
          </p:nvSpPr>
          <p:spPr bwMode="auto">
            <a:xfrm>
              <a:off x="1693863" y="2717801"/>
              <a:ext cx="912812" cy="692150"/>
            </a:xfrm>
            <a:custGeom>
              <a:avLst/>
              <a:gdLst>
                <a:gd name="T0" fmla="*/ 285 w 575"/>
                <a:gd name="T1" fmla="*/ 117 h 436"/>
                <a:gd name="T2" fmla="*/ 220 w 575"/>
                <a:gd name="T3" fmla="*/ 48 h 436"/>
                <a:gd name="T4" fmla="*/ 194 w 575"/>
                <a:gd name="T5" fmla="*/ 128 h 436"/>
                <a:gd name="T6" fmla="*/ 11 w 575"/>
                <a:gd name="T7" fmla="*/ 48 h 436"/>
                <a:gd name="T8" fmla="*/ 121 w 575"/>
                <a:gd name="T9" fmla="*/ 154 h 436"/>
                <a:gd name="T10" fmla="*/ 0 w 575"/>
                <a:gd name="T11" fmla="*/ 176 h 436"/>
                <a:gd name="T12" fmla="*/ 99 w 575"/>
                <a:gd name="T13" fmla="*/ 238 h 436"/>
                <a:gd name="T14" fmla="*/ 3 w 575"/>
                <a:gd name="T15" fmla="*/ 293 h 436"/>
                <a:gd name="T16" fmla="*/ 150 w 575"/>
                <a:gd name="T17" fmla="*/ 282 h 436"/>
                <a:gd name="T18" fmla="*/ 124 w 575"/>
                <a:gd name="T19" fmla="*/ 355 h 436"/>
                <a:gd name="T20" fmla="*/ 205 w 575"/>
                <a:gd name="T21" fmla="*/ 315 h 436"/>
                <a:gd name="T22" fmla="*/ 223 w 575"/>
                <a:gd name="T23" fmla="*/ 436 h 436"/>
                <a:gd name="T24" fmla="*/ 278 w 575"/>
                <a:gd name="T25" fmla="*/ 300 h 436"/>
                <a:gd name="T26" fmla="*/ 351 w 575"/>
                <a:gd name="T27" fmla="*/ 395 h 436"/>
                <a:gd name="T28" fmla="*/ 373 w 575"/>
                <a:gd name="T29" fmla="*/ 289 h 436"/>
                <a:gd name="T30" fmla="*/ 483 w 575"/>
                <a:gd name="T31" fmla="*/ 362 h 436"/>
                <a:gd name="T32" fmla="*/ 447 w 575"/>
                <a:gd name="T33" fmla="*/ 260 h 436"/>
                <a:gd name="T34" fmla="*/ 575 w 575"/>
                <a:gd name="T35" fmla="*/ 267 h 436"/>
                <a:gd name="T36" fmla="*/ 468 w 575"/>
                <a:gd name="T37" fmla="*/ 212 h 436"/>
                <a:gd name="T38" fmla="*/ 560 w 575"/>
                <a:gd name="T39" fmla="*/ 165 h 436"/>
                <a:gd name="T40" fmla="*/ 443 w 575"/>
                <a:gd name="T41" fmla="*/ 146 h 436"/>
                <a:gd name="T42" fmla="*/ 487 w 575"/>
                <a:gd name="T43" fmla="*/ 92 h 436"/>
                <a:gd name="T44" fmla="*/ 377 w 575"/>
                <a:gd name="T45" fmla="*/ 106 h 436"/>
                <a:gd name="T46" fmla="*/ 384 w 575"/>
                <a:gd name="T47" fmla="*/ 0 h 436"/>
                <a:gd name="T48" fmla="*/ 285 w 575"/>
                <a:gd name="T49" fmla="*/ 117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75" h="436">
                  <a:moveTo>
                    <a:pt x="285" y="117"/>
                  </a:moveTo>
                  <a:lnTo>
                    <a:pt x="220" y="48"/>
                  </a:lnTo>
                  <a:lnTo>
                    <a:pt x="194" y="128"/>
                  </a:lnTo>
                  <a:lnTo>
                    <a:pt x="11" y="48"/>
                  </a:lnTo>
                  <a:lnTo>
                    <a:pt x="121" y="154"/>
                  </a:lnTo>
                  <a:lnTo>
                    <a:pt x="0" y="176"/>
                  </a:lnTo>
                  <a:lnTo>
                    <a:pt x="99" y="238"/>
                  </a:lnTo>
                  <a:lnTo>
                    <a:pt x="3" y="293"/>
                  </a:lnTo>
                  <a:lnTo>
                    <a:pt x="150" y="282"/>
                  </a:lnTo>
                  <a:lnTo>
                    <a:pt x="124" y="355"/>
                  </a:lnTo>
                  <a:lnTo>
                    <a:pt x="205" y="315"/>
                  </a:lnTo>
                  <a:lnTo>
                    <a:pt x="223" y="436"/>
                  </a:lnTo>
                  <a:lnTo>
                    <a:pt x="278" y="300"/>
                  </a:lnTo>
                  <a:lnTo>
                    <a:pt x="351" y="395"/>
                  </a:lnTo>
                  <a:lnTo>
                    <a:pt x="373" y="289"/>
                  </a:lnTo>
                  <a:lnTo>
                    <a:pt x="483" y="362"/>
                  </a:lnTo>
                  <a:lnTo>
                    <a:pt x="447" y="260"/>
                  </a:lnTo>
                  <a:lnTo>
                    <a:pt x="575" y="267"/>
                  </a:lnTo>
                  <a:lnTo>
                    <a:pt x="468" y="212"/>
                  </a:lnTo>
                  <a:lnTo>
                    <a:pt x="560" y="165"/>
                  </a:lnTo>
                  <a:lnTo>
                    <a:pt x="443" y="146"/>
                  </a:lnTo>
                  <a:lnTo>
                    <a:pt x="487" y="92"/>
                  </a:lnTo>
                  <a:lnTo>
                    <a:pt x="377" y="106"/>
                  </a:lnTo>
                  <a:lnTo>
                    <a:pt x="384" y="0"/>
                  </a:lnTo>
                  <a:lnTo>
                    <a:pt x="285" y="117"/>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0" name="Freeform 77"/>
            <p:cNvSpPr>
              <a:spLocks/>
            </p:cNvSpPr>
            <p:nvPr/>
          </p:nvSpPr>
          <p:spPr bwMode="auto">
            <a:xfrm>
              <a:off x="1693863" y="2717801"/>
              <a:ext cx="912812" cy="692150"/>
            </a:xfrm>
            <a:custGeom>
              <a:avLst/>
              <a:gdLst>
                <a:gd name="T0" fmla="*/ 285 w 575"/>
                <a:gd name="T1" fmla="*/ 117 h 436"/>
                <a:gd name="T2" fmla="*/ 220 w 575"/>
                <a:gd name="T3" fmla="*/ 48 h 436"/>
                <a:gd name="T4" fmla="*/ 194 w 575"/>
                <a:gd name="T5" fmla="*/ 128 h 436"/>
                <a:gd name="T6" fmla="*/ 11 w 575"/>
                <a:gd name="T7" fmla="*/ 48 h 436"/>
                <a:gd name="T8" fmla="*/ 121 w 575"/>
                <a:gd name="T9" fmla="*/ 154 h 436"/>
                <a:gd name="T10" fmla="*/ 0 w 575"/>
                <a:gd name="T11" fmla="*/ 176 h 436"/>
                <a:gd name="T12" fmla="*/ 99 w 575"/>
                <a:gd name="T13" fmla="*/ 238 h 436"/>
                <a:gd name="T14" fmla="*/ 3 w 575"/>
                <a:gd name="T15" fmla="*/ 293 h 436"/>
                <a:gd name="T16" fmla="*/ 150 w 575"/>
                <a:gd name="T17" fmla="*/ 282 h 436"/>
                <a:gd name="T18" fmla="*/ 124 w 575"/>
                <a:gd name="T19" fmla="*/ 355 h 436"/>
                <a:gd name="T20" fmla="*/ 205 w 575"/>
                <a:gd name="T21" fmla="*/ 315 h 436"/>
                <a:gd name="T22" fmla="*/ 223 w 575"/>
                <a:gd name="T23" fmla="*/ 436 h 436"/>
                <a:gd name="T24" fmla="*/ 278 w 575"/>
                <a:gd name="T25" fmla="*/ 300 h 436"/>
                <a:gd name="T26" fmla="*/ 351 w 575"/>
                <a:gd name="T27" fmla="*/ 395 h 436"/>
                <a:gd name="T28" fmla="*/ 373 w 575"/>
                <a:gd name="T29" fmla="*/ 289 h 436"/>
                <a:gd name="T30" fmla="*/ 483 w 575"/>
                <a:gd name="T31" fmla="*/ 362 h 436"/>
                <a:gd name="T32" fmla="*/ 447 w 575"/>
                <a:gd name="T33" fmla="*/ 260 h 436"/>
                <a:gd name="T34" fmla="*/ 575 w 575"/>
                <a:gd name="T35" fmla="*/ 267 h 436"/>
                <a:gd name="T36" fmla="*/ 468 w 575"/>
                <a:gd name="T37" fmla="*/ 212 h 436"/>
                <a:gd name="T38" fmla="*/ 560 w 575"/>
                <a:gd name="T39" fmla="*/ 165 h 436"/>
                <a:gd name="T40" fmla="*/ 443 w 575"/>
                <a:gd name="T41" fmla="*/ 146 h 436"/>
                <a:gd name="T42" fmla="*/ 487 w 575"/>
                <a:gd name="T43" fmla="*/ 92 h 436"/>
                <a:gd name="T44" fmla="*/ 377 w 575"/>
                <a:gd name="T45" fmla="*/ 106 h 436"/>
                <a:gd name="T46" fmla="*/ 384 w 575"/>
                <a:gd name="T47" fmla="*/ 0 h 436"/>
                <a:gd name="T48" fmla="*/ 285 w 575"/>
                <a:gd name="T49" fmla="*/ 117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75" h="436">
                  <a:moveTo>
                    <a:pt x="285" y="117"/>
                  </a:moveTo>
                  <a:lnTo>
                    <a:pt x="220" y="48"/>
                  </a:lnTo>
                  <a:lnTo>
                    <a:pt x="194" y="128"/>
                  </a:lnTo>
                  <a:lnTo>
                    <a:pt x="11" y="48"/>
                  </a:lnTo>
                  <a:lnTo>
                    <a:pt x="121" y="154"/>
                  </a:lnTo>
                  <a:lnTo>
                    <a:pt x="0" y="176"/>
                  </a:lnTo>
                  <a:lnTo>
                    <a:pt x="99" y="238"/>
                  </a:lnTo>
                  <a:lnTo>
                    <a:pt x="3" y="293"/>
                  </a:lnTo>
                  <a:lnTo>
                    <a:pt x="150" y="282"/>
                  </a:lnTo>
                  <a:lnTo>
                    <a:pt x="124" y="355"/>
                  </a:lnTo>
                  <a:lnTo>
                    <a:pt x="205" y="315"/>
                  </a:lnTo>
                  <a:lnTo>
                    <a:pt x="223" y="436"/>
                  </a:lnTo>
                  <a:lnTo>
                    <a:pt x="278" y="300"/>
                  </a:lnTo>
                  <a:lnTo>
                    <a:pt x="351" y="395"/>
                  </a:lnTo>
                  <a:lnTo>
                    <a:pt x="373" y="289"/>
                  </a:lnTo>
                  <a:lnTo>
                    <a:pt x="483" y="362"/>
                  </a:lnTo>
                  <a:lnTo>
                    <a:pt x="447" y="260"/>
                  </a:lnTo>
                  <a:lnTo>
                    <a:pt x="575" y="267"/>
                  </a:lnTo>
                  <a:lnTo>
                    <a:pt x="468" y="212"/>
                  </a:lnTo>
                  <a:lnTo>
                    <a:pt x="560" y="165"/>
                  </a:lnTo>
                  <a:lnTo>
                    <a:pt x="443" y="146"/>
                  </a:lnTo>
                  <a:lnTo>
                    <a:pt x="487" y="92"/>
                  </a:lnTo>
                  <a:lnTo>
                    <a:pt x="377" y="106"/>
                  </a:lnTo>
                  <a:lnTo>
                    <a:pt x="384" y="0"/>
                  </a:lnTo>
                  <a:lnTo>
                    <a:pt x="285" y="117"/>
                  </a:lnTo>
                  <a:close/>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1" name="Rectangle 78"/>
            <p:cNvSpPr>
              <a:spLocks noChangeArrowheads="1"/>
            </p:cNvSpPr>
            <p:nvPr/>
          </p:nvSpPr>
          <p:spPr bwMode="auto">
            <a:xfrm>
              <a:off x="1920875" y="2914651"/>
              <a:ext cx="36067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Disposal</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92" name="Rectangle 79"/>
            <p:cNvSpPr>
              <a:spLocks noChangeArrowheads="1"/>
            </p:cNvSpPr>
            <p:nvPr/>
          </p:nvSpPr>
          <p:spPr bwMode="auto">
            <a:xfrm>
              <a:off x="1995488" y="3049588"/>
              <a:ext cx="24045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Costs</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93" name="Freeform 80"/>
            <p:cNvSpPr>
              <a:spLocks/>
            </p:cNvSpPr>
            <p:nvPr/>
          </p:nvSpPr>
          <p:spPr bwMode="auto">
            <a:xfrm>
              <a:off x="2890838" y="2689226"/>
              <a:ext cx="854075" cy="690563"/>
            </a:xfrm>
            <a:custGeom>
              <a:avLst/>
              <a:gdLst>
                <a:gd name="T0" fmla="*/ 271 w 538"/>
                <a:gd name="T1" fmla="*/ 117 h 435"/>
                <a:gd name="T2" fmla="*/ 209 w 538"/>
                <a:gd name="T3" fmla="*/ 47 h 435"/>
                <a:gd name="T4" fmla="*/ 183 w 538"/>
                <a:gd name="T5" fmla="*/ 128 h 435"/>
                <a:gd name="T6" fmla="*/ 7 w 538"/>
                <a:gd name="T7" fmla="*/ 47 h 435"/>
                <a:gd name="T8" fmla="*/ 114 w 538"/>
                <a:gd name="T9" fmla="*/ 154 h 435"/>
                <a:gd name="T10" fmla="*/ 0 w 538"/>
                <a:gd name="T11" fmla="*/ 172 h 435"/>
                <a:gd name="T12" fmla="*/ 92 w 538"/>
                <a:gd name="T13" fmla="*/ 238 h 435"/>
                <a:gd name="T14" fmla="*/ 4 w 538"/>
                <a:gd name="T15" fmla="*/ 293 h 435"/>
                <a:gd name="T16" fmla="*/ 143 w 538"/>
                <a:gd name="T17" fmla="*/ 282 h 435"/>
                <a:gd name="T18" fmla="*/ 117 w 538"/>
                <a:gd name="T19" fmla="*/ 355 h 435"/>
                <a:gd name="T20" fmla="*/ 194 w 538"/>
                <a:gd name="T21" fmla="*/ 315 h 435"/>
                <a:gd name="T22" fmla="*/ 212 w 538"/>
                <a:gd name="T23" fmla="*/ 435 h 435"/>
                <a:gd name="T24" fmla="*/ 264 w 538"/>
                <a:gd name="T25" fmla="*/ 300 h 435"/>
                <a:gd name="T26" fmla="*/ 330 w 538"/>
                <a:gd name="T27" fmla="*/ 395 h 435"/>
                <a:gd name="T28" fmla="*/ 348 w 538"/>
                <a:gd name="T29" fmla="*/ 289 h 435"/>
                <a:gd name="T30" fmla="*/ 454 w 538"/>
                <a:gd name="T31" fmla="*/ 362 h 435"/>
                <a:gd name="T32" fmla="*/ 421 w 538"/>
                <a:gd name="T33" fmla="*/ 260 h 435"/>
                <a:gd name="T34" fmla="*/ 538 w 538"/>
                <a:gd name="T35" fmla="*/ 267 h 435"/>
                <a:gd name="T36" fmla="*/ 439 w 538"/>
                <a:gd name="T37" fmla="*/ 212 h 435"/>
                <a:gd name="T38" fmla="*/ 527 w 538"/>
                <a:gd name="T39" fmla="*/ 164 h 435"/>
                <a:gd name="T40" fmla="*/ 417 w 538"/>
                <a:gd name="T41" fmla="*/ 146 h 435"/>
                <a:gd name="T42" fmla="*/ 458 w 538"/>
                <a:gd name="T43" fmla="*/ 91 h 435"/>
                <a:gd name="T44" fmla="*/ 352 w 538"/>
                <a:gd name="T45" fmla="*/ 106 h 435"/>
                <a:gd name="T46" fmla="*/ 363 w 538"/>
                <a:gd name="T47" fmla="*/ 0 h 435"/>
                <a:gd name="T48" fmla="*/ 271 w 538"/>
                <a:gd name="T49" fmla="*/ 117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38" h="435">
                  <a:moveTo>
                    <a:pt x="271" y="117"/>
                  </a:moveTo>
                  <a:lnTo>
                    <a:pt x="209" y="47"/>
                  </a:lnTo>
                  <a:lnTo>
                    <a:pt x="183" y="128"/>
                  </a:lnTo>
                  <a:lnTo>
                    <a:pt x="7" y="47"/>
                  </a:lnTo>
                  <a:lnTo>
                    <a:pt x="114" y="154"/>
                  </a:lnTo>
                  <a:lnTo>
                    <a:pt x="0" y="172"/>
                  </a:lnTo>
                  <a:lnTo>
                    <a:pt x="92" y="238"/>
                  </a:lnTo>
                  <a:lnTo>
                    <a:pt x="4" y="293"/>
                  </a:lnTo>
                  <a:lnTo>
                    <a:pt x="143" y="282"/>
                  </a:lnTo>
                  <a:lnTo>
                    <a:pt x="117" y="355"/>
                  </a:lnTo>
                  <a:lnTo>
                    <a:pt x="194" y="315"/>
                  </a:lnTo>
                  <a:lnTo>
                    <a:pt x="212" y="435"/>
                  </a:lnTo>
                  <a:lnTo>
                    <a:pt x="264" y="300"/>
                  </a:lnTo>
                  <a:lnTo>
                    <a:pt x="330" y="395"/>
                  </a:lnTo>
                  <a:lnTo>
                    <a:pt x="348" y="289"/>
                  </a:lnTo>
                  <a:lnTo>
                    <a:pt x="454" y="362"/>
                  </a:lnTo>
                  <a:lnTo>
                    <a:pt x="421" y="260"/>
                  </a:lnTo>
                  <a:lnTo>
                    <a:pt x="538" y="267"/>
                  </a:lnTo>
                  <a:lnTo>
                    <a:pt x="439" y="212"/>
                  </a:lnTo>
                  <a:lnTo>
                    <a:pt x="527" y="164"/>
                  </a:lnTo>
                  <a:lnTo>
                    <a:pt x="417" y="146"/>
                  </a:lnTo>
                  <a:lnTo>
                    <a:pt x="458" y="91"/>
                  </a:lnTo>
                  <a:lnTo>
                    <a:pt x="352" y="106"/>
                  </a:lnTo>
                  <a:lnTo>
                    <a:pt x="363" y="0"/>
                  </a:lnTo>
                  <a:lnTo>
                    <a:pt x="271" y="117"/>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81"/>
            <p:cNvSpPr>
              <a:spLocks/>
            </p:cNvSpPr>
            <p:nvPr/>
          </p:nvSpPr>
          <p:spPr bwMode="auto">
            <a:xfrm>
              <a:off x="2890838" y="2689226"/>
              <a:ext cx="854075" cy="690563"/>
            </a:xfrm>
            <a:custGeom>
              <a:avLst/>
              <a:gdLst>
                <a:gd name="T0" fmla="*/ 271 w 538"/>
                <a:gd name="T1" fmla="*/ 117 h 435"/>
                <a:gd name="T2" fmla="*/ 209 w 538"/>
                <a:gd name="T3" fmla="*/ 47 h 435"/>
                <a:gd name="T4" fmla="*/ 183 w 538"/>
                <a:gd name="T5" fmla="*/ 128 h 435"/>
                <a:gd name="T6" fmla="*/ 7 w 538"/>
                <a:gd name="T7" fmla="*/ 47 h 435"/>
                <a:gd name="T8" fmla="*/ 114 w 538"/>
                <a:gd name="T9" fmla="*/ 154 h 435"/>
                <a:gd name="T10" fmla="*/ 0 w 538"/>
                <a:gd name="T11" fmla="*/ 172 h 435"/>
                <a:gd name="T12" fmla="*/ 92 w 538"/>
                <a:gd name="T13" fmla="*/ 238 h 435"/>
                <a:gd name="T14" fmla="*/ 4 w 538"/>
                <a:gd name="T15" fmla="*/ 293 h 435"/>
                <a:gd name="T16" fmla="*/ 143 w 538"/>
                <a:gd name="T17" fmla="*/ 282 h 435"/>
                <a:gd name="T18" fmla="*/ 117 w 538"/>
                <a:gd name="T19" fmla="*/ 355 h 435"/>
                <a:gd name="T20" fmla="*/ 194 w 538"/>
                <a:gd name="T21" fmla="*/ 315 h 435"/>
                <a:gd name="T22" fmla="*/ 212 w 538"/>
                <a:gd name="T23" fmla="*/ 435 h 435"/>
                <a:gd name="T24" fmla="*/ 264 w 538"/>
                <a:gd name="T25" fmla="*/ 300 h 435"/>
                <a:gd name="T26" fmla="*/ 330 w 538"/>
                <a:gd name="T27" fmla="*/ 395 h 435"/>
                <a:gd name="T28" fmla="*/ 348 w 538"/>
                <a:gd name="T29" fmla="*/ 289 h 435"/>
                <a:gd name="T30" fmla="*/ 454 w 538"/>
                <a:gd name="T31" fmla="*/ 362 h 435"/>
                <a:gd name="T32" fmla="*/ 421 w 538"/>
                <a:gd name="T33" fmla="*/ 260 h 435"/>
                <a:gd name="T34" fmla="*/ 538 w 538"/>
                <a:gd name="T35" fmla="*/ 267 h 435"/>
                <a:gd name="T36" fmla="*/ 439 w 538"/>
                <a:gd name="T37" fmla="*/ 212 h 435"/>
                <a:gd name="T38" fmla="*/ 527 w 538"/>
                <a:gd name="T39" fmla="*/ 164 h 435"/>
                <a:gd name="T40" fmla="*/ 417 w 538"/>
                <a:gd name="T41" fmla="*/ 146 h 435"/>
                <a:gd name="T42" fmla="*/ 458 w 538"/>
                <a:gd name="T43" fmla="*/ 91 h 435"/>
                <a:gd name="T44" fmla="*/ 352 w 538"/>
                <a:gd name="T45" fmla="*/ 106 h 435"/>
                <a:gd name="T46" fmla="*/ 363 w 538"/>
                <a:gd name="T47" fmla="*/ 0 h 435"/>
                <a:gd name="T48" fmla="*/ 271 w 538"/>
                <a:gd name="T49" fmla="*/ 117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38" h="435">
                  <a:moveTo>
                    <a:pt x="271" y="117"/>
                  </a:moveTo>
                  <a:lnTo>
                    <a:pt x="209" y="47"/>
                  </a:lnTo>
                  <a:lnTo>
                    <a:pt x="183" y="128"/>
                  </a:lnTo>
                  <a:lnTo>
                    <a:pt x="7" y="47"/>
                  </a:lnTo>
                  <a:lnTo>
                    <a:pt x="114" y="154"/>
                  </a:lnTo>
                  <a:lnTo>
                    <a:pt x="0" y="172"/>
                  </a:lnTo>
                  <a:lnTo>
                    <a:pt x="92" y="238"/>
                  </a:lnTo>
                  <a:lnTo>
                    <a:pt x="4" y="293"/>
                  </a:lnTo>
                  <a:lnTo>
                    <a:pt x="143" y="282"/>
                  </a:lnTo>
                  <a:lnTo>
                    <a:pt x="117" y="355"/>
                  </a:lnTo>
                  <a:lnTo>
                    <a:pt x="194" y="315"/>
                  </a:lnTo>
                  <a:lnTo>
                    <a:pt x="212" y="435"/>
                  </a:lnTo>
                  <a:lnTo>
                    <a:pt x="264" y="300"/>
                  </a:lnTo>
                  <a:lnTo>
                    <a:pt x="330" y="395"/>
                  </a:lnTo>
                  <a:lnTo>
                    <a:pt x="348" y="289"/>
                  </a:lnTo>
                  <a:lnTo>
                    <a:pt x="454" y="362"/>
                  </a:lnTo>
                  <a:lnTo>
                    <a:pt x="421" y="260"/>
                  </a:lnTo>
                  <a:lnTo>
                    <a:pt x="538" y="267"/>
                  </a:lnTo>
                  <a:lnTo>
                    <a:pt x="439" y="212"/>
                  </a:lnTo>
                  <a:lnTo>
                    <a:pt x="527" y="164"/>
                  </a:lnTo>
                  <a:lnTo>
                    <a:pt x="417" y="146"/>
                  </a:lnTo>
                  <a:lnTo>
                    <a:pt x="458" y="91"/>
                  </a:lnTo>
                  <a:lnTo>
                    <a:pt x="352" y="106"/>
                  </a:lnTo>
                  <a:lnTo>
                    <a:pt x="363" y="0"/>
                  </a:lnTo>
                  <a:lnTo>
                    <a:pt x="271" y="117"/>
                  </a:lnTo>
                  <a:close/>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5" name="Rectangle 82"/>
            <p:cNvSpPr>
              <a:spLocks noChangeArrowheads="1"/>
            </p:cNvSpPr>
            <p:nvPr/>
          </p:nvSpPr>
          <p:spPr bwMode="auto">
            <a:xfrm>
              <a:off x="2967038" y="2949576"/>
              <a:ext cx="24045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Labor</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96" name="Rectangle 83"/>
            <p:cNvSpPr>
              <a:spLocks noChangeArrowheads="1"/>
            </p:cNvSpPr>
            <p:nvPr/>
          </p:nvSpPr>
          <p:spPr bwMode="auto">
            <a:xfrm>
              <a:off x="3362325" y="2949576"/>
              <a:ext cx="24045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Costs</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97" name="Freeform 84"/>
            <p:cNvSpPr>
              <a:spLocks/>
            </p:cNvSpPr>
            <p:nvPr/>
          </p:nvSpPr>
          <p:spPr bwMode="auto">
            <a:xfrm>
              <a:off x="3524250" y="3427413"/>
              <a:ext cx="1028700" cy="858838"/>
            </a:xfrm>
            <a:custGeom>
              <a:avLst/>
              <a:gdLst>
                <a:gd name="T0" fmla="*/ 344 w 648"/>
                <a:gd name="T1" fmla="*/ 106 h 541"/>
                <a:gd name="T2" fmla="*/ 293 w 648"/>
                <a:gd name="T3" fmla="*/ 47 h 541"/>
                <a:gd name="T4" fmla="*/ 256 w 648"/>
                <a:gd name="T5" fmla="*/ 157 h 541"/>
                <a:gd name="T6" fmla="*/ 136 w 648"/>
                <a:gd name="T7" fmla="*/ 87 h 541"/>
                <a:gd name="T8" fmla="*/ 161 w 648"/>
                <a:gd name="T9" fmla="*/ 194 h 541"/>
                <a:gd name="T10" fmla="*/ 37 w 648"/>
                <a:gd name="T11" fmla="*/ 205 h 541"/>
                <a:gd name="T12" fmla="*/ 117 w 648"/>
                <a:gd name="T13" fmla="*/ 289 h 541"/>
                <a:gd name="T14" fmla="*/ 0 w 648"/>
                <a:gd name="T15" fmla="*/ 322 h 541"/>
                <a:gd name="T16" fmla="*/ 99 w 648"/>
                <a:gd name="T17" fmla="*/ 384 h 541"/>
                <a:gd name="T18" fmla="*/ 40 w 648"/>
                <a:gd name="T19" fmla="*/ 446 h 541"/>
                <a:gd name="T20" fmla="*/ 143 w 648"/>
                <a:gd name="T21" fmla="*/ 457 h 541"/>
                <a:gd name="T22" fmla="*/ 147 w 648"/>
                <a:gd name="T23" fmla="*/ 541 h 541"/>
                <a:gd name="T24" fmla="*/ 227 w 648"/>
                <a:gd name="T25" fmla="*/ 454 h 541"/>
                <a:gd name="T26" fmla="*/ 260 w 648"/>
                <a:gd name="T27" fmla="*/ 494 h 541"/>
                <a:gd name="T28" fmla="*/ 297 w 648"/>
                <a:gd name="T29" fmla="*/ 435 h 541"/>
                <a:gd name="T30" fmla="*/ 348 w 648"/>
                <a:gd name="T31" fmla="*/ 472 h 541"/>
                <a:gd name="T32" fmla="*/ 366 w 648"/>
                <a:gd name="T33" fmla="*/ 399 h 541"/>
                <a:gd name="T34" fmla="*/ 447 w 648"/>
                <a:gd name="T35" fmla="*/ 435 h 541"/>
                <a:gd name="T36" fmla="*/ 440 w 648"/>
                <a:gd name="T37" fmla="*/ 358 h 541"/>
                <a:gd name="T38" fmla="*/ 568 w 648"/>
                <a:gd name="T39" fmla="*/ 391 h 541"/>
                <a:gd name="T40" fmla="*/ 491 w 648"/>
                <a:gd name="T41" fmla="*/ 307 h 541"/>
                <a:gd name="T42" fmla="*/ 549 w 648"/>
                <a:gd name="T43" fmla="*/ 282 h 541"/>
                <a:gd name="T44" fmla="*/ 509 w 648"/>
                <a:gd name="T45" fmla="*/ 234 h 541"/>
                <a:gd name="T46" fmla="*/ 648 w 648"/>
                <a:gd name="T47" fmla="*/ 164 h 541"/>
                <a:gd name="T48" fmla="*/ 491 w 648"/>
                <a:gd name="T49" fmla="*/ 161 h 541"/>
                <a:gd name="T50" fmla="*/ 538 w 648"/>
                <a:gd name="T51" fmla="*/ 77 h 541"/>
                <a:gd name="T52" fmla="*/ 436 w 648"/>
                <a:gd name="T53" fmla="*/ 142 h 541"/>
                <a:gd name="T54" fmla="*/ 443 w 648"/>
                <a:gd name="T55" fmla="*/ 0 h 541"/>
                <a:gd name="T56" fmla="*/ 344 w 648"/>
                <a:gd name="T57" fmla="*/ 106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48" h="541">
                  <a:moveTo>
                    <a:pt x="344" y="106"/>
                  </a:moveTo>
                  <a:lnTo>
                    <a:pt x="293" y="47"/>
                  </a:lnTo>
                  <a:lnTo>
                    <a:pt x="256" y="157"/>
                  </a:lnTo>
                  <a:lnTo>
                    <a:pt x="136" y="87"/>
                  </a:lnTo>
                  <a:lnTo>
                    <a:pt x="161" y="194"/>
                  </a:lnTo>
                  <a:lnTo>
                    <a:pt x="37" y="205"/>
                  </a:lnTo>
                  <a:lnTo>
                    <a:pt x="117" y="289"/>
                  </a:lnTo>
                  <a:lnTo>
                    <a:pt x="0" y="322"/>
                  </a:lnTo>
                  <a:lnTo>
                    <a:pt x="99" y="384"/>
                  </a:lnTo>
                  <a:lnTo>
                    <a:pt x="40" y="446"/>
                  </a:lnTo>
                  <a:lnTo>
                    <a:pt x="143" y="457"/>
                  </a:lnTo>
                  <a:lnTo>
                    <a:pt x="147" y="541"/>
                  </a:lnTo>
                  <a:lnTo>
                    <a:pt x="227" y="454"/>
                  </a:lnTo>
                  <a:lnTo>
                    <a:pt x="260" y="494"/>
                  </a:lnTo>
                  <a:lnTo>
                    <a:pt x="297" y="435"/>
                  </a:lnTo>
                  <a:lnTo>
                    <a:pt x="348" y="472"/>
                  </a:lnTo>
                  <a:lnTo>
                    <a:pt x="366" y="399"/>
                  </a:lnTo>
                  <a:lnTo>
                    <a:pt x="447" y="435"/>
                  </a:lnTo>
                  <a:lnTo>
                    <a:pt x="440" y="358"/>
                  </a:lnTo>
                  <a:lnTo>
                    <a:pt x="568" y="391"/>
                  </a:lnTo>
                  <a:lnTo>
                    <a:pt x="491" y="307"/>
                  </a:lnTo>
                  <a:lnTo>
                    <a:pt x="549" y="282"/>
                  </a:lnTo>
                  <a:lnTo>
                    <a:pt x="509" y="234"/>
                  </a:lnTo>
                  <a:lnTo>
                    <a:pt x="648" y="164"/>
                  </a:lnTo>
                  <a:lnTo>
                    <a:pt x="491" y="161"/>
                  </a:lnTo>
                  <a:lnTo>
                    <a:pt x="538" y="77"/>
                  </a:lnTo>
                  <a:lnTo>
                    <a:pt x="436" y="142"/>
                  </a:lnTo>
                  <a:lnTo>
                    <a:pt x="443" y="0"/>
                  </a:lnTo>
                  <a:lnTo>
                    <a:pt x="344" y="106"/>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8" name="Freeform 85"/>
            <p:cNvSpPr>
              <a:spLocks/>
            </p:cNvSpPr>
            <p:nvPr/>
          </p:nvSpPr>
          <p:spPr bwMode="auto">
            <a:xfrm>
              <a:off x="3524250" y="3427413"/>
              <a:ext cx="1028700" cy="858838"/>
            </a:xfrm>
            <a:custGeom>
              <a:avLst/>
              <a:gdLst>
                <a:gd name="T0" fmla="*/ 344 w 648"/>
                <a:gd name="T1" fmla="*/ 106 h 541"/>
                <a:gd name="T2" fmla="*/ 293 w 648"/>
                <a:gd name="T3" fmla="*/ 47 h 541"/>
                <a:gd name="T4" fmla="*/ 256 w 648"/>
                <a:gd name="T5" fmla="*/ 157 h 541"/>
                <a:gd name="T6" fmla="*/ 136 w 648"/>
                <a:gd name="T7" fmla="*/ 87 h 541"/>
                <a:gd name="T8" fmla="*/ 161 w 648"/>
                <a:gd name="T9" fmla="*/ 194 h 541"/>
                <a:gd name="T10" fmla="*/ 37 w 648"/>
                <a:gd name="T11" fmla="*/ 205 h 541"/>
                <a:gd name="T12" fmla="*/ 117 w 648"/>
                <a:gd name="T13" fmla="*/ 289 h 541"/>
                <a:gd name="T14" fmla="*/ 0 w 648"/>
                <a:gd name="T15" fmla="*/ 322 h 541"/>
                <a:gd name="T16" fmla="*/ 99 w 648"/>
                <a:gd name="T17" fmla="*/ 384 h 541"/>
                <a:gd name="T18" fmla="*/ 40 w 648"/>
                <a:gd name="T19" fmla="*/ 446 h 541"/>
                <a:gd name="T20" fmla="*/ 143 w 648"/>
                <a:gd name="T21" fmla="*/ 457 h 541"/>
                <a:gd name="T22" fmla="*/ 147 w 648"/>
                <a:gd name="T23" fmla="*/ 541 h 541"/>
                <a:gd name="T24" fmla="*/ 227 w 648"/>
                <a:gd name="T25" fmla="*/ 454 h 541"/>
                <a:gd name="T26" fmla="*/ 260 w 648"/>
                <a:gd name="T27" fmla="*/ 494 h 541"/>
                <a:gd name="T28" fmla="*/ 297 w 648"/>
                <a:gd name="T29" fmla="*/ 435 h 541"/>
                <a:gd name="T30" fmla="*/ 348 w 648"/>
                <a:gd name="T31" fmla="*/ 472 h 541"/>
                <a:gd name="T32" fmla="*/ 366 w 648"/>
                <a:gd name="T33" fmla="*/ 399 h 541"/>
                <a:gd name="T34" fmla="*/ 447 w 648"/>
                <a:gd name="T35" fmla="*/ 435 h 541"/>
                <a:gd name="T36" fmla="*/ 440 w 648"/>
                <a:gd name="T37" fmla="*/ 358 h 541"/>
                <a:gd name="T38" fmla="*/ 568 w 648"/>
                <a:gd name="T39" fmla="*/ 391 h 541"/>
                <a:gd name="T40" fmla="*/ 491 w 648"/>
                <a:gd name="T41" fmla="*/ 307 h 541"/>
                <a:gd name="T42" fmla="*/ 549 w 648"/>
                <a:gd name="T43" fmla="*/ 282 h 541"/>
                <a:gd name="T44" fmla="*/ 509 w 648"/>
                <a:gd name="T45" fmla="*/ 234 h 541"/>
                <a:gd name="T46" fmla="*/ 648 w 648"/>
                <a:gd name="T47" fmla="*/ 164 h 541"/>
                <a:gd name="T48" fmla="*/ 491 w 648"/>
                <a:gd name="T49" fmla="*/ 161 h 541"/>
                <a:gd name="T50" fmla="*/ 538 w 648"/>
                <a:gd name="T51" fmla="*/ 77 h 541"/>
                <a:gd name="T52" fmla="*/ 436 w 648"/>
                <a:gd name="T53" fmla="*/ 142 h 541"/>
                <a:gd name="T54" fmla="*/ 443 w 648"/>
                <a:gd name="T55" fmla="*/ 0 h 541"/>
                <a:gd name="T56" fmla="*/ 344 w 648"/>
                <a:gd name="T57" fmla="*/ 106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48" h="541">
                  <a:moveTo>
                    <a:pt x="344" y="106"/>
                  </a:moveTo>
                  <a:lnTo>
                    <a:pt x="293" y="47"/>
                  </a:lnTo>
                  <a:lnTo>
                    <a:pt x="256" y="157"/>
                  </a:lnTo>
                  <a:lnTo>
                    <a:pt x="136" y="87"/>
                  </a:lnTo>
                  <a:lnTo>
                    <a:pt x="161" y="194"/>
                  </a:lnTo>
                  <a:lnTo>
                    <a:pt x="37" y="205"/>
                  </a:lnTo>
                  <a:lnTo>
                    <a:pt x="117" y="289"/>
                  </a:lnTo>
                  <a:lnTo>
                    <a:pt x="0" y="322"/>
                  </a:lnTo>
                  <a:lnTo>
                    <a:pt x="99" y="384"/>
                  </a:lnTo>
                  <a:lnTo>
                    <a:pt x="40" y="446"/>
                  </a:lnTo>
                  <a:lnTo>
                    <a:pt x="143" y="457"/>
                  </a:lnTo>
                  <a:lnTo>
                    <a:pt x="147" y="541"/>
                  </a:lnTo>
                  <a:lnTo>
                    <a:pt x="227" y="454"/>
                  </a:lnTo>
                  <a:lnTo>
                    <a:pt x="260" y="494"/>
                  </a:lnTo>
                  <a:lnTo>
                    <a:pt x="297" y="435"/>
                  </a:lnTo>
                  <a:lnTo>
                    <a:pt x="348" y="472"/>
                  </a:lnTo>
                  <a:lnTo>
                    <a:pt x="366" y="399"/>
                  </a:lnTo>
                  <a:lnTo>
                    <a:pt x="447" y="435"/>
                  </a:lnTo>
                  <a:lnTo>
                    <a:pt x="440" y="358"/>
                  </a:lnTo>
                  <a:lnTo>
                    <a:pt x="568" y="391"/>
                  </a:lnTo>
                  <a:lnTo>
                    <a:pt x="491" y="307"/>
                  </a:lnTo>
                  <a:lnTo>
                    <a:pt x="549" y="282"/>
                  </a:lnTo>
                  <a:lnTo>
                    <a:pt x="509" y="234"/>
                  </a:lnTo>
                  <a:lnTo>
                    <a:pt x="648" y="164"/>
                  </a:lnTo>
                  <a:lnTo>
                    <a:pt x="491" y="161"/>
                  </a:lnTo>
                  <a:lnTo>
                    <a:pt x="538" y="77"/>
                  </a:lnTo>
                  <a:lnTo>
                    <a:pt x="436" y="142"/>
                  </a:lnTo>
                  <a:lnTo>
                    <a:pt x="443" y="0"/>
                  </a:lnTo>
                  <a:lnTo>
                    <a:pt x="344" y="106"/>
                  </a:lnTo>
                  <a:close/>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9" name="Rectangle 86"/>
            <p:cNvSpPr>
              <a:spLocks noChangeArrowheads="1"/>
            </p:cNvSpPr>
            <p:nvPr/>
          </p:nvSpPr>
          <p:spPr bwMode="auto">
            <a:xfrm>
              <a:off x="3844925" y="3740151"/>
              <a:ext cx="25968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Safety</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0" name="Rectangle 87"/>
            <p:cNvSpPr>
              <a:spLocks noChangeArrowheads="1"/>
            </p:cNvSpPr>
            <p:nvPr/>
          </p:nvSpPr>
          <p:spPr bwMode="auto">
            <a:xfrm>
              <a:off x="3838575" y="3868738"/>
              <a:ext cx="26930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Issues</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1" name="Freeform 88"/>
            <p:cNvSpPr>
              <a:spLocks/>
            </p:cNvSpPr>
            <p:nvPr/>
          </p:nvSpPr>
          <p:spPr bwMode="auto">
            <a:xfrm>
              <a:off x="4083050" y="2967038"/>
              <a:ext cx="969962" cy="569913"/>
            </a:xfrm>
            <a:custGeom>
              <a:avLst/>
              <a:gdLst>
                <a:gd name="T0" fmla="*/ 307 w 611"/>
                <a:gd name="T1" fmla="*/ 96 h 359"/>
                <a:gd name="T2" fmla="*/ 238 w 611"/>
                <a:gd name="T3" fmla="*/ 37 h 359"/>
                <a:gd name="T4" fmla="*/ 208 w 611"/>
                <a:gd name="T5" fmla="*/ 107 h 359"/>
                <a:gd name="T6" fmla="*/ 11 w 611"/>
                <a:gd name="T7" fmla="*/ 37 h 359"/>
                <a:gd name="T8" fmla="*/ 132 w 611"/>
                <a:gd name="T9" fmla="*/ 125 h 359"/>
                <a:gd name="T10" fmla="*/ 0 w 611"/>
                <a:gd name="T11" fmla="*/ 143 h 359"/>
                <a:gd name="T12" fmla="*/ 106 w 611"/>
                <a:gd name="T13" fmla="*/ 194 h 359"/>
                <a:gd name="T14" fmla="*/ 3 w 611"/>
                <a:gd name="T15" fmla="*/ 242 h 359"/>
                <a:gd name="T16" fmla="*/ 161 w 611"/>
                <a:gd name="T17" fmla="*/ 231 h 359"/>
                <a:gd name="T18" fmla="*/ 135 w 611"/>
                <a:gd name="T19" fmla="*/ 293 h 359"/>
                <a:gd name="T20" fmla="*/ 219 w 611"/>
                <a:gd name="T21" fmla="*/ 260 h 359"/>
                <a:gd name="T22" fmla="*/ 241 w 611"/>
                <a:gd name="T23" fmla="*/ 359 h 359"/>
                <a:gd name="T24" fmla="*/ 300 w 611"/>
                <a:gd name="T25" fmla="*/ 249 h 359"/>
                <a:gd name="T26" fmla="*/ 377 w 611"/>
                <a:gd name="T27" fmla="*/ 330 h 359"/>
                <a:gd name="T28" fmla="*/ 399 w 611"/>
                <a:gd name="T29" fmla="*/ 242 h 359"/>
                <a:gd name="T30" fmla="*/ 516 w 611"/>
                <a:gd name="T31" fmla="*/ 301 h 359"/>
                <a:gd name="T32" fmla="*/ 476 w 611"/>
                <a:gd name="T33" fmla="*/ 216 h 359"/>
                <a:gd name="T34" fmla="*/ 611 w 611"/>
                <a:gd name="T35" fmla="*/ 220 h 359"/>
                <a:gd name="T36" fmla="*/ 498 w 611"/>
                <a:gd name="T37" fmla="*/ 176 h 359"/>
                <a:gd name="T38" fmla="*/ 597 w 611"/>
                <a:gd name="T39" fmla="*/ 136 h 359"/>
                <a:gd name="T40" fmla="*/ 472 w 611"/>
                <a:gd name="T41" fmla="*/ 121 h 359"/>
                <a:gd name="T42" fmla="*/ 520 w 611"/>
                <a:gd name="T43" fmla="*/ 74 h 359"/>
                <a:gd name="T44" fmla="*/ 402 w 611"/>
                <a:gd name="T45" fmla="*/ 88 h 359"/>
                <a:gd name="T46" fmla="*/ 413 w 611"/>
                <a:gd name="T47" fmla="*/ 0 h 359"/>
                <a:gd name="T48" fmla="*/ 307 w 611"/>
                <a:gd name="T49" fmla="*/ 96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1" h="359">
                  <a:moveTo>
                    <a:pt x="307" y="96"/>
                  </a:moveTo>
                  <a:lnTo>
                    <a:pt x="238" y="37"/>
                  </a:lnTo>
                  <a:lnTo>
                    <a:pt x="208" y="107"/>
                  </a:lnTo>
                  <a:lnTo>
                    <a:pt x="11" y="37"/>
                  </a:lnTo>
                  <a:lnTo>
                    <a:pt x="132" y="125"/>
                  </a:lnTo>
                  <a:lnTo>
                    <a:pt x="0" y="143"/>
                  </a:lnTo>
                  <a:lnTo>
                    <a:pt x="106" y="194"/>
                  </a:lnTo>
                  <a:lnTo>
                    <a:pt x="3" y="242"/>
                  </a:lnTo>
                  <a:lnTo>
                    <a:pt x="161" y="231"/>
                  </a:lnTo>
                  <a:lnTo>
                    <a:pt x="135" y="293"/>
                  </a:lnTo>
                  <a:lnTo>
                    <a:pt x="219" y="260"/>
                  </a:lnTo>
                  <a:lnTo>
                    <a:pt x="241" y="359"/>
                  </a:lnTo>
                  <a:lnTo>
                    <a:pt x="300" y="249"/>
                  </a:lnTo>
                  <a:lnTo>
                    <a:pt x="377" y="330"/>
                  </a:lnTo>
                  <a:lnTo>
                    <a:pt x="399" y="242"/>
                  </a:lnTo>
                  <a:lnTo>
                    <a:pt x="516" y="301"/>
                  </a:lnTo>
                  <a:lnTo>
                    <a:pt x="476" y="216"/>
                  </a:lnTo>
                  <a:lnTo>
                    <a:pt x="611" y="220"/>
                  </a:lnTo>
                  <a:lnTo>
                    <a:pt x="498" y="176"/>
                  </a:lnTo>
                  <a:lnTo>
                    <a:pt x="597" y="136"/>
                  </a:lnTo>
                  <a:lnTo>
                    <a:pt x="472" y="121"/>
                  </a:lnTo>
                  <a:lnTo>
                    <a:pt x="520" y="74"/>
                  </a:lnTo>
                  <a:lnTo>
                    <a:pt x="402" y="88"/>
                  </a:lnTo>
                  <a:lnTo>
                    <a:pt x="413" y="0"/>
                  </a:lnTo>
                  <a:lnTo>
                    <a:pt x="307" y="96"/>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2" name="Freeform 89"/>
            <p:cNvSpPr>
              <a:spLocks/>
            </p:cNvSpPr>
            <p:nvPr/>
          </p:nvSpPr>
          <p:spPr bwMode="auto">
            <a:xfrm>
              <a:off x="4083050" y="2967038"/>
              <a:ext cx="969962" cy="569913"/>
            </a:xfrm>
            <a:custGeom>
              <a:avLst/>
              <a:gdLst>
                <a:gd name="T0" fmla="*/ 307 w 611"/>
                <a:gd name="T1" fmla="*/ 96 h 359"/>
                <a:gd name="T2" fmla="*/ 238 w 611"/>
                <a:gd name="T3" fmla="*/ 37 h 359"/>
                <a:gd name="T4" fmla="*/ 208 w 611"/>
                <a:gd name="T5" fmla="*/ 107 h 359"/>
                <a:gd name="T6" fmla="*/ 11 w 611"/>
                <a:gd name="T7" fmla="*/ 37 h 359"/>
                <a:gd name="T8" fmla="*/ 132 w 611"/>
                <a:gd name="T9" fmla="*/ 125 h 359"/>
                <a:gd name="T10" fmla="*/ 0 w 611"/>
                <a:gd name="T11" fmla="*/ 143 h 359"/>
                <a:gd name="T12" fmla="*/ 106 w 611"/>
                <a:gd name="T13" fmla="*/ 194 h 359"/>
                <a:gd name="T14" fmla="*/ 3 w 611"/>
                <a:gd name="T15" fmla="*/ 242 h 359"/>
                <a:gd name="T16" fmla="*/ 161 w 611"/>
                <a:gd name="T17" fmla="*/ 231 h 359"/>
                <a:gd name="T18" fmla="*/ 135 w 611"/>
                <a:gd name="T19" fmla="*/ 293 h 359"/>
                <a:gd name="T20" fmla="*/ 219 w 611"/>
                <a:gd name="T21" fmla="*/ 260 h 359"/>
                <a:gd name="T22" fmla="*/ 241 w 611"/>
                <a:gd name="T23" fmla="*/ 359 h 359"/>
                <a:gd name="T24" fmla="*/ 300 w 611"/>
                <a:gd name="T25" fmla="*/ 249 h 359"/>
                <a:gd name="T26" fmla="*/ 377 w 611"/>
                <a:gd name="T27" fmla="*/ 330 h 359"/>
                <a:gd name="T28" fmla="*/ 399 w 611"/>
                <a:gd name="T29" fmla="*/ 242 h 359"/>
                <a:gd name="T30" fmla="*/ 516 w 611"/>
                <a:gd name="T31" fmla="*/ 301 h 359"/>
                <a:gd name="T32" fmla="*/ 476 w 611"/>
                <a:gd name="T33" fmla="*/ 216 h 359"/>
                <a:gd name="T34" fmla="*/ 611 w 611"/>
                <a:gd name="T35" fmla="*/ 220 h 359"/>
                <a:gd name="T36" fmla="*/ 498 w 611"/>
                <a:gd name="T37" fmla="*/ 176 h 359"/>
                <a:gd name="T38" fmla="*/ 597 w 611"/>
                <a:gd name="T39" fmla="*/ 136 h 359"/>
                <a:gd name="T40" fmla="*/ 472 w 611"/>
                <a:gd name="T41" fmla="*/ 121 h 359"/>
                <a:gd name="T42" fmla="*/ 520 w 611"/>
                <a:gd name="T43" fmla="*/ 74 h 359"/>
                <a:gd name="T44" fmla="*/ 402 w 611"/>
                <a:gd name="T45" fmla="*/ 88 h 359"/>
                <a:gd name="T46" fmla="*/ 413 w 611"/>
                <a:gd name="T47" fmla="*/ 0 h 359"/>
                <a:gd name="T48" fmla="*/ 307 w 611"/>
                <a:gd name="T49" fmla="*/ 96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1" h="359">
                  <a:moveTo>
                    <a:pt x="307" y="96"/>
                  </a:moveTo>
                  <a:lnTo>
                    <a:pt x="238" y="37"/>
                  </a:lnTo>
                  <a:lnTo>
                    <a:pt x="208" y="107"/>
                  </a:lnTo>
                  <a:lnTo>
                    <a:pt x="11" y="37"/>
                  </a:lnTo>
                  <a:lnTo>
                    <a:pt x="132" y="125"/>
                  </a:lnTo>
                  <a:lnTo>
                    <a:pt x="0" y="143"/>
                  </a:lnTo>
                  <a:lnTo>
                    <a:pt x="106" y="194"/>
                  </a:lnTo>
                  <a:lnTo>
                    <a:pt x="3" y="242"/>
                  </a:lnTo>
                  <a:lnTo>
                    <a:pt x="161" y="231"/>
                  </a:lnTo>
                  <a:lnTo>
                    <a:pt x="135" y="293"/>
                  </a:lnTo>
                  <a:lnTo>
                    <a:pt x="219" y="260"/>
                  </a:lnTo>
                  <a:lnTo>
                    <a:pt x="241" y="359"/>
                  </a:lnTo>
                  <a:lnTo>
                    <a:pt x="300" y="249"/>
                  </a:lnTo>
                  <a:lnTo>
                    <a:pt x="377" y="330"/>
                  </a:lnTo>
                  <a:lnTo>
                    <a:pt x="399" y="242"/>
                  </a:lnTo>
                  <a:lnTo>
                    <a:pt x="516" y="301"/>
                  </a:lnTo>
                  <a:lnTo>
                    <a:pt x="476" y="216"/>
                  </a:lnTo>
                  <a:lnTo>
                    <a:pt x="611" y="220"/>
                  </a:lnTo>
                  <a:lnTo>
                    <a:pt x="498" y="176"/>
                  </a:lnTo>
                  <a:lnTo>
                    <a:pt x="597" y="136"/>
                  </a:lnTo>
                  <a:lnTo>
                    <a:pt x="472" y="121"/>
                  </a:lnTo>
                  <a:lnTo>
                    <a:pt x="520" y="74"/>
                  </a:lnTo>
                  <a:lnTo>
                    <a:pt x="402" y="88"/>
                  </a:lnTo>
                  <a:lnTo>
                    <a:pt x="413" y="0"/>
                  </a:lnTo>
                  <a:lnTo>
                    <a:pt x="307" y="96"/>
                  </a:lnTo>
                  <a:close/>
                </a:path>
              </a:pathLst>
            </a:custGeom>
            <a:noFill/>
            <a:ln w="1111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3" name="Rectangle 90"/>
            <p:cNvSpPr>
              <a:spLocks noChangeArrowheads="1"/>
            </p:cNvSpPr>
            <p:nvPr/>
          </p:nvSpPr>
          <p:spPr bwMode="auto">
            <a:xfrm>
              <a:off x="4146550" y="3170238"/>
              <a:ext cx="6732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900" b="1" i="0" u="none" strike="noStrike" cap="none" normalizeH="0" baseline="0" dirty="0" smtClean="0">
                  <a:ln>
                    <a:noFill/>
                  </a:ln>
                  <a:solidFill>
                    <a:srgbClr val="FFFFFF"/>
                  </a:solidFill>
                  <a:effectLst/>
                  <a:latin typeface="Arial" pitchFamily="34" charset="0"/>
                  <a:cs typeface="Arial" pitchFamily="34" charset="0"/>
                </a:rPr>
                <a:t>Insurance Costs</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4" name="Freeform 91"/>
            <p:cNvSpPr>
              <a:spLocks/>
            </p:cNvSpPr>
            <p:nvPr/>
          </p:nvSpPr>
          <p:spPr bwMode="auto">
            <a:xfrm>
              <a:off x="4552951" y="868131"/>
              <a:ext cx="1237932" cy="1517881"/>
            </a:xfrm>
            <a:custGeom>
              <a:avLst/>
              <a:gdLst>
                <a:gd name="T0" fmla="*/ 131 w 864"/>
                <a:gd name="T1" fmla="*/ 0 h 922"/>
                <a:gd name="T2" fmla="*/ 102 w 864"/>
                <a:gd name="T3" fmla="*/ 4 h 922"/>
                <a:gd name="T4" fmla="*/ 76 w 864"/>
                <a:gd name="T5" fmla="*/ 7 h 922"/>
                <a:gd name="T6" fmla="*/ 51 w 864"/>
                <a:gd name="T7" fmla="*/ 18 h 922"/>
                <a:gd name="T8" fmla="*/ 33 w 864"/>
                <a:gd name="T9" fmla="*/ 29 h 922"/>
                <a:gd name="T10" fmla="*/ 18 w 864"/>
                <a:gd name="T11" fmla="*/ 44 h 922"/>
                <a:gd name="T12" fmla="*/ 7 w 864"/>
                <a:gd name="T13" fmla="*/ 59 h 922"/>
                <a:gd name="T14" fmla="*/ 0 w 864"/>
                <a:gd name="T15" fmla="*/ 73 h 922"/>
                <a:gd name="T16" fmla="*/ 0 w 864"/>
                <a:gd name="T17" fmla="*/ 293 h 922"/>
                <a:gd name="T18" fmla="*/ 0 w 864"/>
                <a:gd name="T19" fmla="*/ 425 h 922"/>
                <a:gd name="T20" fmla="*/ 7 w 864"/>
                <a:gd name="T21" fmla="*/ 443 h 922"/>
                <a:gd name="T22" fmla="*/ 18 w 864"/>
                <a:gd name="T23" fmla="*/ 458 h 922"/>
                <a:gd name="T24" fmla="*/ 33 w 864"/>
                <a:gd name="T25" fmla="*/ 469 h 922"/>
                <a:gd name="T26" fmla="*/ 51 w 864"/>
                <a:gd name="T27" fmla="*/ 483 h 922"/>
                <a:gd name="T28" fmla="*/ 76 w 864"/>
                <a:gd name="T29" fmla="*/ 490 h 922"/>
                <a:gd name="T30" fmla="*/ 102 w 864"/>
                <a:gd name="T31" fmla="*/ 498 h 922"/>
                <a:gd name="T32" fmla="*/ 131 w 864"/>
                <a:gd name="T33" fmla="*/ 501 h 922"/>
                <a:gd name="T34" fmla="*/ 18 w 864"/>
                <a:gd name="T35" fmla="*/ 922 h 922"/>
                <a:gd name="T36" fmla="*/ 721 w 864"/>
                <a:gd name="T37" fmla="*/ 501 h 922"/>
                <a:gd name="T38" fmla="*/ 750 w 864"/>
                <a:gd name="T39" fmla="*/ 498 h 922"/>
                <a:gd name="T40" fmla="*/ 776 w 864"/>
                <a:gd name="T41" fmla="*/ 494 h 922"/>
                <a:gd name="T42" fmla="*/ 801 w 864"/>
                <a:gd name="T43" fmla="*/ 487 h 922"/>
                <a:gd name="T44" fmla="*/ 823 w 864"/>
                <a:gd name="T45" fmla="*/ 476 h 922"/>
                <a:gd name="T46" fmla="*/ 842 w 864"/>
                <a:gd name="T47" fmla="*/ 465 h 922"/>
                <a:gd name="T48" fmla="*/ 853 w 864"/>
                <a:gd name="T49" fmla="*/ 450 h 922"/>
                <a:gd name="T50" fmla="*/ 864 w 864"/>
                <a:gd name="T51" fmla="*/ 436 h 922"/>
                <a:gd name="T52" fmla="*/ 864 w 864"/>
                <a:gd name="T53" fmla="*/ 417 h 922"/>
                <a:gd name="T54" fmla="*/ 864 w 864"/>
                <a:gd name="T55" fmla="*/ 81 h 922"/>
                <a:gd name="T56" fmla="*/ 864 w 864"/>
                <a:gd name="T57" fmla="*/ 66 h 922"/>
                <a:gd name="T58" fmla="*/ 853 w 864"/>
                <a:gd name="T59" fmla="*/ 51 h 922"/>
                <a:gd name="T60" fmla="*/ 842 w 864"/>
                <a:gd name="T61" fmla="*/ 37 h 922"/>
                <a:gd name="T62" fmla="*/ 823 w 864"/>
                <a:gd name="T63" fmla="*/ 22 h 922"/>
                <a:gd name="T64" fmla="*/ 801 w 864"/>
                <a:gd name="T65" fmla="*/ 11 h 922"/>
                <a:gd name="T66" fmla="*/ 776 w 864"/>
                <a:gd name="T67" fmla="*/ 4 h 922"/>
                <a:gd name="T68" fmla="*/ 750 w 864"/>
                <a:gd name="T69" fmla="*/ 0 h 922"/>
                <a:gd name="T70" fmla="*/ 721 w 864"/>
                <a:gd name="T71" fmla="*/ 0 h 922"/>
                <a:gd name="T72" fmla="*/ 146 w 864"/>
                <a:gd name="T73" fmla="*/ 0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64" h="922">
                  <a:moveTo>
                    <a:pt x="146" y="0"/>
                  </a:moveTo>
                  <a:lnTo>
                    <a:pt x="131" y="0"/>
                  </a:lnTo>
                  <a:lnTo>
                    <a:pt x="117" y="0"/>
                  </a:lnTo>
                  <a:lnTo>
                    <a:pt x="102" y="4"/>
                  </a:lnTo>
                  <a:lnTo>
                    <a:pt x="87" y="4"/>
                  </a:lnTo>
                  <a:lnTo>
                    <a:pt x="76" y="7"/>
                  </a:lnTo>
                  <a:lnTo>
                    <a:pt x="62" y="11"/>
                  </a:lnTo>
                  <a:lnTo>
                    <a:pt x="51" y="18"/>
                  </a:lnTo>
                  <a:lnTo>
                    <a:pt x="44" y="22"/>
                  </a:lnTo>
                  <a:lnTo>
                    <a:pt x="33" y="29"/>
                  </a:lnTo>
                  <a:lnTo>
                    <a:pt x="25" y="37"/>
                  </a:lnTo>
                  <a:lnTo>
                    <a:pt x="18" y="44"/>
                  </a:lnTo>
                  <a:lnTo>
                    <a:pt x="11" y="51"/>
                  </a:lnTo>
                  <a:lnTo>
                    <a:pt x="7" y="59"/>
                  </a:lnTo>
                  <a:lnTo>
                    <a:pt x="3" y="66"/>
                  </a:lnTo>
                  <a:lnTo>
                    <a:pt x="0" y="73"/>
                  </a:lnTo>
                  <a:lnTo>
                    <a:pt x="0" y="81"/>
                  </a:lnTo>
                  <a:lnTo>
                    <a:pt x="0" y="293"/>
                  </a:lnTo>
                  <a:lnTo>
                    <a:pt x="0" y="417"/>
                  </a:lnTo>
                  <a:lnTo>
                    <a:pt x="0" y="425"/>
                  </a:lnTo>
                  <a:lnTo>
                    <a:pt x="3" y="436"/>
                  </a:lnTo>
                  <a:lnTo>
                    <a:pt x="7" y="443"/>
                  </a:lnTo>
                  <a:lnTo>
                    <a:pt x="11" y="450"/>
                  </a:lnTo>
                  <a:lnTo>
                    <a:pt x="18" y="458"/>
                  </a:lnTo>
                  <a:lnTo>
                    <a:pt x="25" y="465"/>
                  </a:lnTo>
                  <a:lnTo>
                    <a:pt x="33" y="469"/>
                  </a:lnTo>
                  <a:lnTo>
                    <a:pt x="44" y="476"/>
                  </a:lnTo>
                  <a:lnTo>
                    <a:pt x="51" y="483"/>
                  </a:lnTo>
                  <a:lnTo>
                    <a:pt x="62" y="487"/>
                  </a:lnTo>
                  <a:lnTo>
                    <a:pt x="76" y="490"/>
                  </a:lnTo>
                  <a:lnTo>
                    <a:pt x="87" y="494"/>
                  </a:lnTo>
                  <a:lnTo>
                    <a:pt x="102" y="498"/>
                  </a:lnTo>
                  <a:lnTo>
                    <a:pt x="117" y="498"/>
                  </a:lnTo>
                  <a:lnTo>
                    <a:pt x="131" y="501"/>
                  </a:lnTo>
                  <a:lnTo>
                    <a:pt x="146" y="501"/>
                  </a:lnTo>
                  <a:lnTo>
                    <a:pt x="18" y="922"/>
                  </a:lnTo>
                  <a:lnTo>
                    <a:pt x="362" y="501"/>
                  </a:lnTo>
                  <a:lnTo>
                    <a:pt x="721" y="501"/>
                  </a:lnTo>
                  <a:lnTo>
                    <a:pt x="736" y="501"/>
                  </a:lnTo>
                  <a:lnTo>
                    <a:pt x="750" y="498"/>
                  </a:lnTo>
                  <a:lnTo>
                    <a:pt x="765" y="498"/>
                  </a:lnTo>
                  <a:lnTo>
                    <a:pt x="776" y="494"/>
                  </a:lnTo>
                  <a:lnTo>
                    <a:pt x="790" y="490"/>
                  </a:lnTo>
                  <a:lnTo>
                    <a:pt x="801" y="487"/>
                  </a:lnTo>
                  <a:lnTo>
                    <a:pt x="812" y="483"/>
                  </a:lnTo>
                  <a:lnTo>
                    <a:pt x="823" y="476"/>
                  </a:lnTo>
                  <a:lnTo>
                    <a:pt x="831" y="469"/>
                  </a:lnTo>
                  <a:lnTo>
                    <a:pt x="842" y="465"/>
                  </a:lnTo>
                  <a:lnTo>
                    <a:pt x="849" y="458"/>
                  </a:lnTo>
                  <a:lnTo>
                    <a:pt x="853" y="450"/>
                  </a:lnTo>
                  <a:lnTo>
                    <a:pt x="860" y="443"/>
                  </a:lnTo>
                  <a:lnTo>
                    <a:pt x="864" y="436"/>
                  </a:lnTo>
                  <a:lnTo>
                    <a:pt x="864" y="425"/>
                  </a:lnTo>
                  <a:lnTo>
                    <a:pt x="864" y="417"/>
                  </a:lnTo>
                  <a:lnTo>
                    <a:pt x="864" y="293"/>
                  </a:lnTo>
                  <a:lnTo>
                    <a:pt x="864" y="81"/>
                  </a:lnTo>
                  <a:lnTo>
                    <a:pt x="864" y="73"/>
                  </a:lnTo>
                  <a:lnTo>
                    <a:pt x="864" y="66"/>
                  </a:lnTo>
                  <a:lnTo>
                    <a:pt x="860" y="59"/>
                  </a:lnTo>
                  <a:lnTo>
                    <a:pt x="853" y="51"/>
                  </a:lnTo>
                  <a:lnTo>
                    <a:pt x="849" y="44"/>
                  </a:lnTo>
                  <a:lnTo>
                    <a:pt x="842" y="37"/>
                  </a:lnTo>
                  <a:lnTo>
                    <a:pt x="831" y="29"/>
                  </a:lnTo>
                  <a:lnTo>
                    <a:pt x="823" y="22"/>
                  </a:lnTo>
                  <a:lnTo>
                    <a:pt x="812" y="18"/>
                  </a:lnTo>
                  <a:lnTo>
                    <a:pt x="801" y="11"/>
                  </a:lnTo>
                  <a:lnTo>
                    <a:pt x="790" y="7"/>
                  </a:lnTo>
                  <a:lnTo>
                    <a:pt x="776" y="4"/>
                  </a:lnTo>
                  <a:lnTo>
                    <a:pt x="765" y="4"/>
                  </a:lnTo>
                  <a:lnTo>
                    <a:pt x="750" y="0"/>
                  </a:lnTo>
                  <a:lnTo>
                    <a:pt x="736" y="0"/>
                  </a:lnTo>
                  <a:lnTo>
                    <a:pt x="721" y="0"/>
                  </a:lnTo>
                  <a:lnTo>
                    <a:pt x="362" y="0"/>
                  </a:lnTo>
                  <a:lnTo>
                    <a:pt x="146" y="0"/>
                  </a:lnTo>
                  <a:lnTo>
                    <a:pt x="146" y="0"/>
                  </a:lnTo>
                  <a:close/>
                </a:path>
              </a:pathLst>
            </a:custGeom>
            <a:solidFill>
              <a:srgbClr val="3399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5" name="Rectangle 92"/>
            <p:cNvSpPr>
              <a:spLocks noChangeArrowheads="1"/>
            </p:cNvSpPr>
            <p:nvPr/>
          </p:nvSpPr>
          <p:spPr bwMode="auto">
            <a:xfrm>
              <a:off x="4786312" y="998538"/>
              <a:ext cx="738183"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FFFFFF"/>
                  </a:solidFill>
                  <a:effectLst/>
                  <a:latin typeface="Arial" pitchFamily="34" charset="0"/>
                  <a:cs typeface="Arial" pitchFamily="34" charset="0"/>
                </a:rPr>
                <a:t>Affected process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6" name="Rectangle 93"/>
            <p:cNvSpPr>
              <a:spLocks noChangeArrowheads="1"/>
            </p:cNvSpPr>
            <p:nvPr/>
          </p:nvSpPr>
          <p:spPr bwMode="auto">
            <a:xfrm>
              <a:off x="4762500" y="1149351"/>
              <a:ext cx="78266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FFFFFF"/>
                  </a:solidFill>
                  <a:effectLst/>
                  <a:latin typeface="Arial" pitchFamily="34" charset="0"/>
                  <a:cs typeface="Arial" pitchFamily="34" charset="0"/>
                </a:rPr>
                <a:t>costs are typically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7" name="Rectangle 94"/>
            <p:cNvSpPr>
              <a:spLocks noChangeArrowheads="1"/>
            </p:cNvSpPr>
            <p:nvPr/>
          </p:nvSpPr>
          <p:spPr bwMode="auto">
            <a:xfrm>
              <a:off x="4860925" y="1306513"/>
              <a:ext cx="5289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FFFFFF"/>
                  </a:solidFill>
                  <a:effectLst/>
                  <a:latin typeface="Arial" pitchFamily="34" charset="0"/>
                  <a:cs typeface="Arial" pitchFamily="34" charset="0"/>
                </a:rPr>
                <a:t>8</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8" name="Rectangle 95"/>
            <p:cNvSpPr>
              <a:spLocks noChangeArrowheads="1"/>
            </p:cNvSpPr>
            <p:nvPr/>
          </p:nvSpPr>
          <p:spPr bwMode="auto">
            <a:xfrm>
              <a:off x="4930775" y="1306513"/>
              <a:ext cx="3246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FFFFFF"/>
                  </a:solidFill>
                  <a:effectLst/>
                  <a:latin typeface="Arial" pitchFamily="34" charset="0"/>
                  <a:cs typeface="Arial" pitchFamily="34" charset="0"/>
                </a:rPr>
                <a:t>-</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9" name="Rectangle 96"/>
            <p:cNvSpPr>
              <a:spLocks noChangeArrowheads="1"/>
            </p:cNvSpPr>
            <p:nvPr/>
          </p:nvSpPr>
          <p:spPr bwMode="auto">
            <a:xfrm>
              <a:off x="4978400" y="1306513"/>
              <a:ext cx="547025"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FFFFFF"/>
                  </a:solidFill>
                  <a:effectLst/>
                  <a:latin typeface="Arial" pitchFamily="34" charset="0"/>
                  <a:cs typeface="Arial" pitchFamily="34" charset="0"/>
                </a:rPr>
                <a:t>12 times the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10" name="Rectangle 97"/>
            <p:cNvSpPr>
              <a:spLocks noChangeArrowheads="1"/>
            </p:cNvSpPr>
            <p:nvPr/>
          </p:nvSpPr>
          <p:spPr bwMode="auto">
            <a:xfrm>
              <a:off x="4821237" y="1457326"/>
              <a:ext cx="66484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lgn="l">
                <a:defRPr>
                  <a:solidFill>
                    <a:schemeClr val="tx1"/>
                  </a:solidFill>
                  <a:latin typeface="Arial" pitchFamily="34" charset="0"/>
                  <a:cs typeface="Arial" pitchFamily="34" charset="0"/>
                </a:defRPr>
              </a:lvl1pPr>
              <a:lvl2pPr algn="l">
                <a:defRPr>
                  <a:solidFill>
                    <a:schemeClr val="tx1"/>
                  </a:solidFill>
                  <a:latin typeface="Arial" pitchFamily="34" charset="0"/>
                  <a:cs typeface="Arial" pitchFamily="34" charset="0"/>
                </a:defRPr>
              </a:lvl2pPr>
              <a:lvl3pPr algn="l">
                <a:defRPr>
                  <a:solidFill>
                    <a:schemeClr val="tx1"/>
                  </a:solidFill>
                  <a:latin typeface="Arial" pitchFamily="34" charset="0"/>
                  <a:cs typeface="Arial" pitchFamily="34" charset="0"/>
                </a:defRPr>
              </a:lvl3pPr>
              <a:lvl4pPr algn="l">
                <a:defRPr>
                  <a:solidFill>
                    <a:schemeClr val="tx1"/>
                  </a:solidFill>
                  <a:latin typeface="Arial" pitchFamily="34" charset="0"/>
                  <a:cs typeface="Arial" pitchFamily="34" charset="0"/>
                </a:defRPr>
              </a:lvl4pPr>
              <a:lvl5pPr algn="l">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FFFFFF"/>
                  </a:solidFill>
                  <a:effectLst/>
                  <a:latin typeface="Arial" pitchFamily="34" charset="0"/>
                  <a:cs typeface="Arial" pitchFamily="34" charset="0"/>
                </a:rPr>
                <a:t>chemical spend</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grpSp>
      <p:pic>
        <p:nvPicPr>
          <p:cNvPr id="4098"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037932" y="1761093"/>
            <a:ext cx="3926417" cy="2157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17" name="Group 116"/>
          <p:cNvGrpSpPr/>
          <p:nvPr/>
        </p:nvGrpSpPr>
        <p:grpSpPr>
          <a:xfrm>
            <a:off x="8587605" y="4139168"/>
            <a:ext cx="3056467" cy="1302534"/>
            <a:chOff x="940594" y="4115618"/>
            <a:chExt cx="2292350" cy="1302534"/>
          </a:xfrm>
        </p:grpSpPr>
        <p:sp>
          <p:nvSpPr>
            <p:cNvPr id="118" name="Rectangle 117"/>
            <p:cNvSpPr/>
            <p:nvPr/>
          </p:nvSpPr>
          <p:spPr>
            <a:xfrm>
              <a:off x="940594" y="4161658"/>
              <a:ext cx="195262" cy="193675"/>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119" name="TextBox 118"/>
            <p:cNvSpPr txBox="1">
              <a:spLocks noChangeArrowheads="1"/>
            </p:cNvSpPr>
            <p:nvPr/>
          </p:nvSpPr>
          <p:spPr bwMode="auto">
            <a:xfrm>
              <a:off x="1158081" y="4115618"/>
              <a:ext cx="20669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ea typeface="MS PGothic" pitchFamily="34" charset="-128"/>
                </a:defRPr>
              </a:lvl1pPr>
              <a:lvl2pPr marL="742950" indent="-285750" eaLnBrk="0" hangingPunct="0">
                <a:defRPr sz="2400">
                  <a:solidFill>
                    <a:schemeClr val="tx1"/>
                  </a:solidFill>
                  <a:latin typeface="Arial" pitchFamily="34" charset="0"/>
                  <a:ea typeface="MS PGothic" pitchFamily="34" charset="-128"/>
                </a:defRPr>
              </a:lvl2pPr>
              <a:lvl3pPr marL="1143000" indent="-228600" eaLnBrk="0" hangingPunct="0">
                <a:defRPr sz="2400">
                  <a:solidFill>
                    <a:schemeClr val="tx1"/>
                  </a:solidFill>
                  <a:latin typeface="Arial" pitchFamily="34" charset="0"/>
                  <a:ea typeface="MS PGothic" pitchFamily="34" charset="-128"/>
                </a:defRPr>
              </a:lvl3pPr>
              <a:lvl4pPr marL="1600200" indent="-228600" eaLnBrk="0" hangingPunct="0">
                <a:defRPr sz="2400">
                  <a:solidFill>
                    <a:schemeClr val="tx1"/>
                  </a:solidFill>
                  <a:latin typeface="Arial" pitchFamily="34" charset="0"/>
                  <a:ea typeface="MS PGothic" pitchFamily="34" charset="-128"/>
                </a:defRPr>
              </a:lvl4pPr>
              <a:lvl5pPr marL="2057400" indent="-228600" eaLnBrk="0" hangingPunct="0">
                <a:defRPr sz="2400">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MS PGothic" pitchFamily="34" charset="-128"/>
                </a:defRPr>
              </a:lvl9pPr>
            </a:lstStyle>
            <a:p>
              <a:pPr eaLnBrk="1" hangingPunct="1"/>
              <a:r>
                <a:rPr lang="en-US" altLang="en-US" sz="1200" dirty="0">
                  <a:solidFill>
                    <a:srgbClr val="505150"/>
                  </a:solidFill>
                  <a:latin typeface="Arial Narrow" pitchFamily="34" charset="0"/>
                </a:rPr>
                <a:t>REPLACEMENT PARTS</a:t>
              </a:r>
            </a:p>
          </p:txBody>
        </p:sp>
        <p:sp>
          <p:nvSpPr>
            <p:cNvPr id="120" name="Rectangle 119"/>
            <p:cNvSpPr/>
            <p:nvPr/>
          </p:nvSpPr>
          <p:spPr>
            <a:xfrm>
              <a:off x="945363" y="4496628"/>
              <a:ext cx="193675" cy="195263"/>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A5A6A5"/>
                </a:solidFill>
              </a:endParaRPr>
            </a:p>
          </p:txBody>
        </p:sp>
        <p:sp>
          <p:nvSpPr>
            <p:cNvPr id="121" name="TextBox 120"/>
            <p:cNvSpPr txBox="1">
              <a:spLocks noChangeArrowheads="1"/>
            </p:cNvSpPr>
            <p:nvPr/>
          </p:nvSpPr>
          <p:spPr bwMode="auto">
            <a:xfrm>
              <a:off x="1162844" y="4450591"/>
              <a:ext cx="20669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ea typeface="MS PGothic" pitchFamily="34" charset="-128"/>
                </a:defRPr>
              </a:lvl1pPr>
              <a:lvl2pPr marL="742950" indent="-285750" eaLnBrk="0" hangingPunct="0">
                <a:defRPr sz="2400">
                  <a:solidFill>
                    <a:schemeClr val="tx1"/>
                  </a:solidFill>
                  <a:latin typeface="Arial" pitchFamily="34" charset="0"/>
                  <a:ea typeface="MS PGothic" pitchFamily="34" charset="-128"/>
                </a:defRPr>
              </a:lvl2pPr>
              <a:lvl3pPr marL="1143000" indent="-228600" eaLnBrk="0" hangingPunct="0">
                <a:defRPr sz="2400">
                  <a:solidFill>
                    <a:schemeClr val="tx1"/>
                  </a:solidFill>
                  <a:latin typeface="Arial" pitchFamily="34" charset="0"/>
                  <a:ea typeface="MS PGothic" pitchFamily="34" charset="-128"/>
                </a:defRPr>
              </a:lvl3pPr>
              <a:lvl4pPr marL="1600200" indent="-228600" eaLnBrk="0" hangingPunct="0">
                <a:defRPr sz="2400">
                  <a:solidFill>
                    <a:schemeClr val="tx1"/>
                  </a:solidFill>
                  <a:latin typeface="Arial" pitchFamily="34" charset="0"/>
                  <a:ea typeface="MS PGothic" pitchFamily="34" charset="-128"/>
                </a:defRPr>
              </a:lvl4pPr>
              <a:lvl5pPr marL="2057400" indent="-228600" eaLnBrk="0" hangingPunct="0">
                <a:defRPr sz="2400">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MS PGothic" pitchFamily="34" charset="-128"/>
                </a:defRPr>
              </a:lvl9pPr>
            </a:lstStyle>
            <a:p>
              <a:pPr eaLnBrk="1" hangingPunct="1"/>
              <a:r>
                <a:rPr lang="en-US" altLang="en-US" sz="1200" dirty="0">
                  <a:solidFill>
                    <a:srgbClr val="505150"/>
                  </a:solidFill>
                  <a:latin typeface="Arial Narrow" pitchFamily="34" charset="0"/>
                </a:rPr>
                <a:t>LUBRICANTS/CHEMICALS</a:t>
              </a:r>
            </a:p>
          </p:txBody>
        </p:sp>
        <p:sp>
          <p:nvSpPr>
            <p:cNvPr id="122" name="Rectangle 121"/>
            <p:cNvSpPr/>
            <p:nvPr/>
          </p:nvSpPr>
          <p:spPr>
            <a:xfrm>
              <a:off x="945363" y="4852228"/>
              <a:ext cx="193675" cy="193675"/>
            </a:xfrm>
            <a:prstGeom prst="rect">
              <a:avLst/>
            </a:prstGeom>
            <a:solidFill>
              <a:srgbClr val="E7F80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123" name="TextBox 122"/>
            <p:cNvSpPr txBox="1">
              <a:spLocks noChangeArrowheads="1"/>
            </p:cNvSpPr>
            <p:nvPr/>
          </p:nvSpPr>
          <p:spPr bwMode="auto">
            <a:xfrm>
              <a:off x="1162844" y="4806191"/>
              <a:ext cx="20669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ea typeface="MS PGothic" pitchFamily="34" charset="-128"/>
                </a:defRPr>
              </a:lvl1pPr>
              <a:lvl2pPr marL="742950" indent="-285750" eaLnBrk="0" hangingPunct="0">
                <a:defRPr sz="2400">
                  <a:solidFill>
                    <a:schemeClr val="tx1"/>
                  </a:solidFill>
                  <a:latin typeface="Arial" pitchFamily="34" charset="0"/>
                  <a:ea typeface="MS PGothic" pitchFamily="34" charset="-128"/>
                </a:defRPr>
              </a:lvl2pPr>
              <a:lvl3pPr marL="1143000" indent="-228600" eaLnBrk="0" hangingPunct="0">
                <a:defRPr sz="2400">
                  <a:solidFill>
                    <a:schemeClr val="tx1"/>
                  </a:solidFill>
                  <a:latin typeface="Arial" pitchFamily="34" charset="0"/>
                  <a:ea typeface="MS PGothic" pitchFamily="34" charset="-128"/>
                </a:defRPr>
              </a:lvl3pPr>
              <a:lvl4pPr marL="1600200" indent="-228600" eaLnBrk="0" hangingPunct="0">
                <a:defRPr sz="2400">
                  <a:solidFill>
                    <a:schemeClr val="tx1"/>
                  </a:solidFill>
                  <a:latin typeface="Arial" pitchFamily="34" charset="0"/>
                  <a:ea typeface="MS PGothic" pitchFamily="34" charset="-128"/>
                </a:defRPr>
              </a:lvl4pPr>
              <a:lvl5pPr marL="2057400" indent="-228600" eaLnBrk="0" hangingPunct="0">
                <a:defRPr sz="2400">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MS PGothic" pitchFamily="34" charset="-128"/>
                </a:defRPr>
              </a:lvl9pPr>
            </a:lstStyle>
            <a:p>
              <a:pPr eaLnBrk="1" hangingPunct="1"/>
              <a:r>
                <a:rPr lang="en-US" altLang="en-US" sz="1200" dirty="0">
                  <a:solidFill>
                    <a:srgbClr val="505150"/>
                  </a:solidFill>
                  <a:latin typeface="Arial Narrow" pitchFamily="34" charset="0"/>
                </a:rPr>
                <a:t>MISC. </a:t>
              </a:r>
              <a:r>
                <a:rPr lang="en-US" altLang="en-US" sz="1200" dirty="0" smtClean="0">
                  <a:solidFill>
                    <a:srgbClr val="505150"/>
                  </a:solidFill>
                  <a:latin typeface="Arial Narrow" pitchFamily="34" charset="0"/>
                </a:rPr>
                <a:t>SUPPLIERS/EQUIPMENT</a:t>
              </a:r>
              <a:endParaRPr lang="en-US" altLang="en-US" sz="1200" dirty="0">
                <a:solidFill>
                  <a:srgbClr val="505150"/>
                </a:solidFill>
                <a:latin typeface="Arial Narrow" pitchFamily="34" charset="0"/>
              </a:endParaRPr>
            </a:p>
          </p:txBody>
        </p:sp>
        <p:sp>
          <p:nvSpPr>
            <p:cNvPr id="124" name="Rectangle 123"/>
            <p:cNvSpPr/>
            <p:nvPr/>
          </p:nvSpPr>
          <p:spPr>
            <a:xfrm>
              <a:off x="962818" y="5224477"/>
              <a:ext cx="195263" cy="193675"/>
            </a:xfrm>
            <a:prstGeom prst="rect">
              <a:avLst/>
            </a:prstGeom>
            <a:solidFill>
              <a:srgbClr val="00B050">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125" name="TextBox 124"/>
            <p:cNvSpPr txBox="1">
              <a:spLocks noChangeArrowheads="1"/>
            </p:cNvSpPr>
            <p:nvPr/>
          </p:nvSpPr>
          <p:spPr bwMode="auto">
            <a:xfrm>
              <a:off x="1166019" y="5141153"/>
              <a:ext cx="20669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ea typeface="MS PGothic" pitchFamily="34" charset="-128"/>
                </a:defRPr>
              </a:lvl1pPr>
              <a:lvl2pPr marL="742950" indent="-285750" eaLnBrk="0" hangingPunct="0">
                <a:defRPr sz="2400">
                  <a:solidFill>
                    <a:schemeClr val="tx1"/>
                  </a:solidFill>
                  <a:latin typeface="Arial" pitchFamily="34" charset="0"/>
                  <a:ea typeface="MS PGothic" pitchFamily="34" charset="-128"/>
                </a:defRPr>
              </a:lvl2pPr>
              <a:lvl3pPr marL="1143000" indent="-228600" eaLnBrk="0" hangingPunct="0">
                <a:defRPr sz="2400">
                  <a:solidFill>
                    <a:schemeClr val="tx1"/>
                  </a:solidFill>
                  <a:latin typeface="Arial" pitchFamily="34" charset="0"/>
                  <a:ea typeface="MS PGothic" pitchFamily="34" charset="-128"/>
                </a:defRPr>
              </a:lvl3pPr>
              <a:lvl4pPr marL="1600200" indent="-228600" eaLnBrk="0" hangingPunct="0">
                <a:defRPr sz="2400">
                  <a:solidFill>
                    <a:schemeClr val="tx1"/>
                  </a:solidFill>
                  <a:latin typeface="Arial" pitchFamily="34" charset="0"/>
                  <a:ea typeface="MS PGothic" pitchFamily="34" charset="-128"/>
                </a:defRPr>
              </a:lvl4pPr>
              <a:lvl5pPr marL="2057400" indent="-228600" eaLnBrk="0" hangingPunct="0">
                <a:defRPr sz="2400">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MS PGothic" pitchFamily="34" charset="-128"/>
                </a:defRPr>
              </a:lvl9pPr>
            </a:lstStyle>
            <a:p>
              <a:pPr eaLnBrk="1" hangingPunct="1"/>
              <a:r>
                <a:rPr lang="en-US" altLang="en-US" sz="1200" dirty="0">
                  <a:solidFill>
                    <a:srgbClr val="505150"/>
                  </a:solidFill>
                  <a:latin typeface="Arial Narrow" pitchFamily="34" charset="0"/>
                </a:rPr>
                <a:t>MAINTENANCE LABOR</a:t>
              </a:r>
            </a:p>
          </p:txBody>
        </p:sp>
      </p:grpSp>
      <p:sp>
        <p:nvSpPr>
          <p:cNvPr id="3" name="TextBox 2"/>
          <p:cNvSpPr txBox="1"/>
          <p:nvPr/>
        </p:nvSpPr>
        <p:spPr>
          <a:xfrm>
            <a:off x="8037933" y="1191505"/>
            <a:ext cx="3713837" cy="707886"/>
          </a:xfrm>
          <a:prstGeom prst="rect">
            <a:avLst/>
          </a:prstGeom>
          <a:noFill/>
        </p:spPr>
        <p:txBody>
          <a:bodyPr wrap="square" rtlCol="0">
            <a:spAutoFit/>
          </a:bodyPr>
          <a:lstStyle/>
          <a:p>
            <a:pPr algn="ctr"/>
            <a:r>
              <a:rPr lang="en-US" sz="2000" b="1" dirty="0" smtClean="0">
                <a:latin typeface="Arial" panose="020B0604020202020204" pitchFamily="34" charset="0"/>
                <a:cs typeface="Arial" panose="020B0604020202020204" pitchFamily="34" charset="0"/>
              </a:rPr>
              <a:t>The right lubricants can reduce operational costs </a:t>
            </a:r>
            <a:endParaRPr 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81421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smtClean="0"/>
              <a:t>The Castrol</a:t>
            </a:r>
            <a:r>
              <a:rPr lang="en-US" sz="3200" baseline="30000" dirty="0" smtClean="0"/>
              <a:t>®</a:t>
            </a:r>
            <a:r>
              <a:rPr lang="en-US" sz="3200" dirty="0" smtClean="0"/>
              <a:t> Approach</a:t>
            </a:r>
            <a:endParaRPr lang="en-US" sz="3200" dirty="0"/>
          </a:p>
        </p:txBody>
      </p:sp>
      <p:sp>
        <p:nvSpPr>
          <p:cNvPr id="3" name="Subtitle 2"/>
          <p:cNvSpPr>
            <a:spLocks noGrp="1"/>
          </p:cNvSpPr>
          <p:nvPr>
            <p:ph type="subTitle" idx="1"/>
          </p:nvPr>
        </p:nvSpPr>
        <p:spPr>
          <a:xfrm>
            <a:off x="207264" y="1251959"/>
            <a:ext cx="11785939" cy="348242"/>
          </a:xfrm>
        </p:spPr>
        <p:txBody>
          <a:bodyPr>
            <a:normAutofit/>
          </a:bodyPr>
          <a:lstStyle/>
          <a:p>
            <a:pPr algn="ctr"/>
            <a:r>
              <a:rPr lang="en-US" sz="2000" b="1" i="1" dirty="0" smtClean="0">
                <a:solidFill>
                  <a:schemeClr val="tx1"/>
                </a:solidFill>
              </a:rPr>
              <a:t>Our goal is to deliver the lowest TOTAL COST of OWNERSHIP (TCO) to the customer</a:t>
            </a:r>
            <a:endParaRPr lang="en-US" sz="2000" b="1" i="1" dirty="0">
              <a:solidFill>
                <a:schemeClr val="tx1"/>
              </a:solidFill>
            </a:endParaRPr>
          </a:p>
        </p:txBody>
      </p:sp>
      <p:sp>
        <p:nvSpPr>
          <p:cNvPr id="5" name="Slide Number Placeholder 4"/>
          <p:cNvSpPr>
            <a:spLocks noGrp="1"/>
          </p:cNvSpPr>
          <p:nvPr>
            <p:ph type="sldNum" sz="quarter" idx="12"/>
          </p:nvPr>
        </p:nvSpPr>
        <p:spPr/>
        <p:txBody>
          <a:bodyPr/>
          <a:lstStyle/>
          <a:p>
            <a:fld id="{FF34C8CC-2431-6348-94D7-E8FA77BBAC1F}" type="slidenum">
              <a:rPr lang="en-GB"/>
              <a:pPr/>
              <a:t>11</a:t>
            </a:fld>
            <a:endParaRPr lang="en-GB" dirty="0"/>
          </a:p>
        </p:txBody>
      </p:sp>
      <p:pic>
        <p:nvPicPr>
          <p:cNvPr id="6" name="Picture 15" descr="mennnnn"/>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a:xfrm>
            <a:off x="9765792" y="-18288"/>
            <a:ext cx="2426208" cy="111990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Rectangle 14"/>
          <p:cNvSpPr>
            <a:spLocks noChangeArrowheads="1"/>
          </p:cNvSpPr>
          <p:nvPr/>
        </p:nvSpPr>
        <p:spPr bwMode="auto">
          <a:xfrm>
            <a:off x="747230" y="2771833"/>
            <a:ext cx="2073697" cy="792162"/>
          </a:xfrm>
          <a:prstGeom prst="rect">
            <a:avLst/>
          </a:prstGeom>
          <a:solidFill>
            <a:srgbClr val="008000"/>
          </a:solidFill>
          <a:ln>
            <a:noFill/>
          </a:ln>
        </p:spPr>
        <p:style>
          <a:lnRef idx="2">
            <a:schemeClr val="accent3">
              <a:shade val="50000"/>
            </a:schemeClr>
          </a:lnRef>
          <a:fillRef idx="1">
            <a:schemeClr val="accent3"/>
          </a:fillRef>
          <a:effectRef idx="0">
            <a:schemeClr val="accent3"/>
          </a:effectRef>
          <a:fontRef idx="minor">
            <a:schemeClr val="lt1"/>
          </a:fontRef>
        </p:style>
        <p:txBody>
          <a:bodyPr wrap="square" anchor="ctr"/>
          <a:lstStyle/>
          <a:p>
            <a:pPr algn="ctr" defTabSz="457200"/>
            <a:r>
              <a:rPr lang="pt-BR" altLang="en-US" sz="1600" b="1" dirty="0">
                <a:solidFill>
                  <a:prstClr val="white"/>
                </a:solidFill>
              </a:rPr>
              <a:t>TOTAL </a:t>
            </a:r>
            <a:r>
              <a:rPr lang="pt-BR" altLang="en-US" sz="1600" b="1" dirty="0" smtClean="0">
                <a:solidFill>
                  <a:prstClr val="white"/>
                </a:solidFill>
              </a:rPr>
              <a:t>COST OF OWNERSHIP  (TCO)</a:t>
            </a:r>
            <a:endParaRPr lang="pt-BR" altLang="en-US" sz="1600" b="1" dirty="0">
              <a:solidFill>
                <a:prstClr val="white"/>
              </a:solidFill>
            </a:endParaRPr>
          </a:p>
        </p:txBody>
      </p:sp>
      <p:sp>
        <p:nvSpPr>
          <p:cNvPr id="8" name="Rectangle 8"/>
          <p:cNvSpPr>
            <a:spLocks noChangeArrowheads="1"/>
          </p:cNvSpPr>
          <p:nvPr/>
        </p:nvSpPr>
        <p:spPr bwMode="auto">
          <a:xfrm>
            <a:off x="4450430" y="2734443"/>
            <a:ext cx="2529417" cy="789112"/>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defTabSz="457200"/>
            <a:r>
              <a:rPr lang="pt-BR" altLang="en-US" sz="1400" b="1" dirty="0">
                <a:solidFill>
                  <a:prstClr val="white"/>
                </a:solidFill>
              </a:rPr>
              <a:t>TOTAL LUBRICANT </a:t>
            </a:r>
          </a:p>
          <a:p>
            <a:pPr algn="ctr" defTabSz="457200"/>
            <a:r>
              <a:rPr lang="pt-BR" altLang="en-US" sz="1400" b="1" dirty="0" smtClean="0">
                <a:solidFill>
                  <a:prstClr val="white"/>
                </a:solidFill>
              </a:rPr>
              <a:t>COST</a:t>
            </a:r>
            <a:endParaRPr lang="pt-BR" altLang="en-US" sz="1400" b="1" dirty="0">
              <a:solidFill>
                <a:prstClr val="white"/>
              </a:solidFill>
            </a:endParaRPr>
          </a:p>
        </p:txBody>
      </p:sp>
      <p:sp>
        <p:nvSpPr>
          <p:cNvPr id="10" name="Text Box 10"/>
          <p:cNvSpPr txBox="1">
            <a:spLocks noChangeArrowheads="1"/>
          </p:cNvSpPr>
          <p:nvPr/>
        </p:nvSpPr>
        <p:spPr bwMode="auto">
          <a:xfrm>
            <a:off x="7443755" y="2583138"/>
            <a:ext cx="708848" cy="1169551"/>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457200"/>
            <a:r>
              <a:rPr lang="pt-BR" altLang="en-US" sz="7000" dirty="0">
                <a:solidFill>
                  <a:srgbClr val="969696"/>
                </a:solidFill>
              </a:rPr>
              <a:t>+</a:t>
            </a:r>
          </a:p>
        </p:txBody>
      </p:sp>
      <p:sp>
        <p:nvSpPr>
          <p:cNvPr id="11" name="Text Box 11"/>
          <p:cNvSpPr txBox="1">
            <a:spLocks noChangeArrowheads="1"/>
          </p:cNvSpPr>
          <p:nvPr/>
        </p:nvSpPr>
        <p:spPr bwMode="auto">
          <a:xfrm>
            <a:off x="3214162" y="2597366"/>
            <a:ext cx="708848" cy="1169551"/>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457200"/>
            <a:r>
              <a:rPr lang="pt-BR" altLang="en-US" sz="7000" dirty="0">
                <a:solidFill>
                  <a:srgbClr val="969696"/>
                </a:solidFill>
              </a:rPr>
              <a:t>=</a:t>
            </a:r>
          </a:p>
        </p:txBody>
      </p:sp>
      <p:sp>
        <p:nvSpPr>
          <p:cNvPr id="12" name="Rectangle 12"/>
          <p:cNvSpPr>
            <a:spLocks noChangeArrowheads="1"/>
          </p:cNvSpPr>
          <p:nvPr/>
        </p:nvSpPr>
        <p:spPr bwMode="auto">
          <a:xfrm>
            <a:off x="8612507" y="2774882"/>
            <a:ext cx="2529417" cy="789113"/>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defTabSz="457200"/>
            <a:r>
              <a:rPr lang="pt-BR" altLang="en-US" sz="1400" b="1" dirty="0">
                <a:solidFill>
                  <a:prstClr val="white"/>
                </a:solidFill>
              </a:rPr>
              <a:t>TOTAL </a:t>
            </a:r>
            <a:r>
              <a:rPr lang="pt-BR" altLang="en-US" sz="1400" b="1" dirty="0" smtClean="0">
                <a:solidFill>
                  <a:prstClr val="white"/>
                </a:solidFill>
              </a:rPr>
              <a:t>PROCESS</a:t>
            </a:r>
          </a:p>
          <a:p>
            <a:pPr algn="ctr" defTabSz="457200"/>
            <a:r>
              <a:rPr lang="pt-BR" altLang="en-US" sz="1400" b="1" dirty="0" smtClean="0">
                <a:solidFill>
                  <a:prstClr val="white"/>
                </a:solidFill>
              </a:rPr>
              <a:t>COST</a:t>
            </a:r>
            <a:endParaRPr lang="pt-BR" altLang="en-US" sz="1400" b="1" dirty="0">
              <a:solidFill>
                <a:prstClr val="white"/>
              </a:solidFill>
            </a:endParaRPr>
          </a:p>
        </p:txBody>
      </p:sp>
      <p:sp>
        <p:nvSpPr>
          <p:cNvPr id="14" name="Down Arrow 13"/>
          <p:cNvSpPr/>
          <p:nvPr/>
        </p:nvSpPr>
        <p:spPr>
          <a:xfrm>
            <a:off x="5128516" y="3523555"/>
            <a:ext cx="1168125" cy="405845"/>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algn="ctr" defTabSz="457200"/>
            <a:endParaRPr lang="en-US" dirty="0">
              <a:solidFill>
                <a:prstClr val="black"/>
              </a:solidFill>
            </a:endParaRPr>
          </a:p>
        </p:txBody>
      </p:sp>
      <p:sp>
        <p:nvSpPr>
          <p:cNvPr id="15" name="Down Arrow 14"/>
          <p:cNvSpPr/>
          <p:nvPr/>
        </p:nvSpPr>
        <p:spPr>
          <a:xfrm>
            <a:off x="9377329" y="3573787"/>
            <a:ext cx="1168125" cy="355613"/>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algn="ctr" defTabSz="457200"/>
            <a:endParaRPr lang="en-US" dirty="0">
              <a:solidFill>
                <a:prstClr val="black"/>
              </a:solidFill>
            </a:endParaRPr>
          </a:p>
        </p:txBody>
      </p:sp>
      <p:sp>
        <p:nvSpPr>
          <p:cNvPr id="16" name="TextBox 15"/>
          <p:cNvSpPr txBox="1"/>
          <p:nvPr/>
        </p:nvSpPr>
        <p:spPr>
          <a:xfrm>
            <a:off x="4961566" y="3990972"/>
            <a:ext cx="1507144" cy="1384995"/>
          </a:xfrm>
          <a:prstGeom prst="rect">
            <a:avLst/>
          </a:prstGeom>
          <a:noFill/>
        </p:spPr>
        <p:txBody>
          <a:bodyPr wrap="none" rtlCol="0">
            <a:spAutoFit/>
          </a:bodyPr>
          <a:lstStyle/>
          <a:p>
            <a:pPr marL="285750" indent="-285750" defTabSz="457200">
              <a:buClr>
                <a:srgbClr val="C00000"/>
              </a:buClr>
              <a:buFont typeface="Wingdings" panose="05000000000000000000" pitchFamily="2" charset="2"/>
              <a:buChar char="Ø"/>
            </a:pPr>
            <a:r>
              <a:rPr lang="en-US" sz="1200" b="1" dirty="0" smtClean="0">
                <a:solidFill>
                  <a:prstClr val="black"/>
                </a:solidFill>
              </a:rPr>
              <a:t>Price</a:t>
            </a:r>
          </a:p>
          <a:p>
            <a:pPr marL="285750" indent="-285750" defTabSz="457200">
              <a:buClr>
                <a:srgbClr val="C00000"/>
              </a:buClr>
              <a:buFont typeface="Wingdings" panose="05000000000000000000" pitchFamily="2" charset="2"/>
              <a:buChar char="Ø"/>
            </a:pPr>
            <a:r>
              <a:rPr lang="en-US" sz="1200" dirty="0" smtClean="0">
                <a:solidFill>
                  <a:prstClr val="black"/>
                </a:solidFill>
              </a:rPr>
              <a:t>Annual usage</a:t>
            </a:r>
          </a:p>
          <a:p>
            <a:pPr marL="285750" indent="-285750" defTabSz="457200">
              <a:buClr>
                <a:srgbClr val="C00000"/>
              </a:buClr>
              <a:buFont typeface="Wingdings" panose="05000000000000000000" pitchFamily="2" charset="2"/>
              <a:buChar char="Ø"/>
            </a:pPr>
            <a:r>
              <a:rPr lang="en-US" sz="1200" dirty="0" smtClean="0">
                <a:solidFill>
                  <a:prstClr val="black"/>
                </a:solidFill>
              </a:rPr>
              <a:t>Lubricant life</a:t>
            </a:r>
          </a:p>
          <a:p>
            <a:pPr marL="285750" indent="-285750" defTabSz="457200">
              <a:buClr>
                <a:srgbClr val="C00000"/>
              </a:buClr>
              <a:buFont typeface="Wingdings" panose="05000000000000000000" pitchFamily="2" charset="2"/>
              <a:buChar char="Ø"/>
            </a:pPr>
            <a:r>
              <a:rPr lang="en-US" sz="1200" dirty="0" smtClean="0">
                <a:solidFill>
                  <a:prstClr val="black"/>
                </a:solidFill>
              </a:rPr>
              <a:t>Additives</a:t>
            </a:r>
          </a:p>
          <a:p>
            <a:pPr marL="285750" indent="-285750" defTabSz="457200">
              <a:buClr>
                <a:srgbClr val="C00000"/>
              </a:buClr>
              <a:buFont typeface="Wingdings" panose="05000000000000000000" pitchFamily="2" charset="2"/>
              <a:buChar char="Ø"/>
            </a:pPr>
            <a:r>
              <a:rPr lang="en-US" sz="1200" dirty="0" smtClean="0">
                <a:solidFill>
                  <a:prstClr val="black"/>
                </a:solidFill>
              </a:rPr>
              <a:t>Inventory </a:t>
            </a:r>
            <a:r>
              <a:rPr lang="en-US" sz="1200" dirty="0">
                <a:solidFill>
                  <a:prstClr val="black"/>
                </a:solidFill>
              </a:rPr>
              <a:t>costs</a:t>
            </a:r>
          </a:p>
          <a:p>
            <a:pPr marL="285750" indent="-285750" defTabSz="457200">
              <a:buClr>
                <a:srgbClr val="C00000"/>
              </a:buClr>
              <a:buFont typeface="Wingdings" panose="05000000000000000000" pitchFamily="2" charset="2"/>
              <a:buChar char="Ø"/>
            </a:pPr>
            <a:r>
              <a:rPr lang="en-US" sz="1200" dirty="0" smtClean="0">
                <a:solidFill>
                  <a:prstClr val="black"/>
                </a:solidFill>
              </a:rPr>
              <a:t>Shipping</a:t>
            </a:r>
          </a:p>
          <a:p>
            <a:pPr marL="285750" indent="-285750" defTabSz="457200">
              <a:buClr>
                <a:srgbClr val="C00000"/>
              </a:buClr>
              <a:buFont typeface="Wingdings" panose="05000000000000000000" pitchFamily="2" charset="2"/>
              <a:buChar char="Ø"/>
            </a:pPr>
            <a:r>
              <a:rPr lang="en-US" sz="1200" dirty="0" smtClean="0">
                <a:solidFill>
                  <a:prstClr val="black"/>
                </a:solidFill>
              </a:rPr>
              <a:t>Surcharges</a:t>
            </a:r>
          </a:p>
        </p:txBody>
      </p:sp>
      <p:sp>
        <p:nvSpPr>
          <p:cNvPr id="17" name="TextBox 16"/>
          <p:cNvSpPr txBox="1"/>
          <p:nvPr/>
        </p:nvSpPr>
        <p:spPr>
          <a:xfrm>
            <a:off x="9081182" y="4026596"/>
            <a:ext cx="1760418" cy="1384995"/>
          </a:xfrm>
          <a:prstGeom prst="rect">
            <a:avLst/>
          </a:prstGeom>
          <a:noFill/>
        </p:spPr>
        <p:txBody>
          <a:bodyPr wrap="none" rtlCol="0">
            <a:spAutoFit/>
          </a:bodyPr>
          <a:lstStyle/>
          <a:p>
            <a:pPr marL="285750" indent="-285750" defTabSz="457200">
              <a:buClr>
                <a:srgbClr val="C00000"/>
              </a:buClr>
              <a:buFont typeface="Wingdings" panose="05000000000000000000" pitchFamily="2" charset="2"/>
              <a:buChar char="Ø"/>
            </a:pPr>
            <a:r>
              <a:rPr lang="en-US" sz="1200" dirty="0" smtClean="0">
                <a:solidFill>
                  <a:prstClr val="black"/>
                </a:solidFill>
              </a:rPr>
              <a:t>Productivity</a:t>
            </a:r>
          </a:p>
          <a:p>
            <a:pPr marL="285750" indent="-285750" defTabSz="457200">
              <a:buClr>
                <a:srgbClr val="C00000"/>
              </a:buClr>
              <a:buFont typeface="Wingdings" panose="05000000000000000000" pitchFamily="2" charset="2"/>
              <a:buChar char="Ø"/>
            </a:pPr>
            <a:r>
              <a:rPr lang="en-US" sz="1200" dirty="0" smtClean="0">
                <a:solidFill>
                  <a:prstClr val="black"/>
                </a:solidFill>
              </a:rPr>
              <a:t>Maintenance</a:t>
            </a:r>
            <a:endParaRPr lang="en-US" sz="1200" dirty="0">
              <a:solidFill>
                <a:prstClr val="black"/>
              </a:solidFill>
            </a:endParaRPr>
          </a:p>
          <a:p>
            <a:pPr marL="285750" indent="-285750" defTabSz="457200">
              <a:buClr>
                <a:srgbClr val="C00000"/>
              </a:buClr>
              <a:buFont typeface="Wingdings" panose="05000000000000000000" pitchFamily="2" charset="2"/>
              <a:buChar char="Ø"/>
            </a:pPr>
            <a:r>
              <a:rPr lang="en-US" sz="1200" dirty="0">
                <a:solidFill>
                  <a:prstClr val="black"/>
                </a:solidFill>
              </a:rPr>
              <a:t>Replacement parts</a:t>
            </a:r>
          </a:p>
          <a:p>
            <a:pPr marL="285750" indent="-285750" defTabSz="457200">
              <a:buClr>
                <a:srgbClr val="C00000"/>
              </a:buClr>
              <a:buFont typeface="Wingdings" panose="05000000000000000000" pitchFamily="2" charset="2"/>
              <a:buChar char="Ø"/>
            </a:pPr>
            <a:r>
              <a:rPr lang="en-US" sz="1200" dirty="0" smtClean="0">
                <a:solidFill>
                  <a:prstClr val="black"/>
                </a:solidFill>
              </a:rPr>
              <a:t>Quality</a:t>
            </a:r>
            <a:endParaRPr lang="en-US" sz="1200" dirty="0">
              <a:solidFill>
                <a:prstClr val="black"/>
              </a:solidFill>
            </a:endParaRPr>
          </a:p>
          <a:p>
            <a:pPr marL="285750" indent="-285750" defTabSz="457200">
              <a:buClr>
                <a:srgbClr val="C00000"/>
              </a:buClr>
              <a:buFont typeface="Wingdings" panose="05000000000000000000" pitchFamily="2" charset="2"/>
              <a:buChar char="Ø"/>
            </a:pPr>
            <a:r>
              <a:rPr lang="en-US" sz="1200" dirty="0">
                <a:solidFill>
                  <a:prstClr val="black"/>
                </a:solidFill>
              </a:rPr>
              <a:t>Downtime</a:t>
            </a:r>
          </a:p>
          <a:p>
            <a:pPr marL="285750" indent="-285750" defTabSz="457200">
              <a:buClr>
                <a:srgbClr val="C00000"/>
              </a:buClr>
              <a:buFont typeface="Wingdings" panose="05000000000000000000" pitchFamily="2" charset="2"/>
              <a:buChar char="Ø"/>
            </a:pPr>
            <a:r>
              <a:rPr lang="en-US" sz="1200" dirty="0">
                <a:solidFill>
                  <a:prstClr val="black"/>
                </a:solidFill>
              </a:rPr>
              <a:t>Labor</a:t>
            </a:r>
          </a:p>
          <a:p>
            <a:pPr marL="285750" indent="-285750" defTabSz="457200">
              <a:buClr>
                <a:srgbClr val="C00000"/>
              </a:buClr>
              <a:buFont typeface="Wingdings" panose="05000000000000000000" pitchFamily="2" charset="2"/>
              <a:buChar char="Ø"/>
            </a:pPr>
            <a:r>
              <a:rPr lang="en-US" sz="1200" dirty="0" smtClean="0">
                <a:solidFill>
                  <a:prstClr val="black"/>
                </a:solidFill>
              </a:rPr>
              <a:t>Lubricant waste</a:t>
            </a:r>
          </a:p>
        </p:txBody>
      </p:sp>
      <p:sp>
        <p:nvSpPr>
          <p:cNvPr id="19" name="Rectangle 4"/>
          <p:cNvSpPr>
            <a:spLocks noChangeArrowheads="1"/>
          </p:cNvSpPr>
          <p:nvPr/>
        </p:nvSpPr>
        <p:spPr bwMode="auto">
          <a:xfrm>
            <a:off x="4105307" y="1689159"/>
            <a:ext cx="4382668"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a:lstStyle/>
          <a:p>
            <a:pPr fontAlgn="base">
              <a:spcBef>
                <a:spcPct val="0"/>
              </a:spcBef>
              <a:spcAft>
                <a:spcPct val="0"/>
              </a:spcAft>
              <a:tabLst>
                <a:tab pos="88900" algn="l"/>
              </a:tabLst>
            </a:pPr>
            <a:r>
              <a:rPr lang="en-US" dirty="0">
                <a:latin typeface="Arial" charset="0"/>
              </a:rPr>
              <a:t>TO MAXIMIZE </a:t>
            </a:r>
            <a:r>
              <a:rPr lang="en-US" dirty="0" smtClean="0">
                <a:latin typeface="Arial" charset="0"/>
              </a:rPr>
              <a:t> </a:t>
            </a:r>
            <a:r>
              <a:rPr lang="en-US" b="1" dirty="0" smtClean="0">
                <a:solidFill>
                  <a:srgbClr val="009933"/>
                </a:solidFill>
                <a:latin typeface="Arial" charset="0"/>
              </a:rPr>
              <a:t>YOUR </a:t>
            </a:r>
            <a:r>
              <a:rPr lang="en-US" b="1" dirty="0">
                <a:solidFill>
                  <a:srgbClr val="009933"/>
                </a:solidFill>
                <a:latin typeface="Arial" charset="0"/>
              </a:rPr>
              <a:t>PRODUCTIVITY</a:t>
            </a:r>
            <a:r>
              <a:rPr lang="en-US" b="1" dirty="0">
                <a:solidFill>
                  <a:srgbClr val="FFFFFF"/>
                </a:solidFill>
                <a:latin typeface="Arial" charset="0"/>
              </a:rPr>
              <a:t> </a:t>
            </a:r>
            <a:br>
              <a:rPr lang="en-US" b="1" dirty="0">
                <a:solidFill>
                  <a:srgbClr val="FFFFFF"/>
                </a:solidFill>
                <a:latin typeface="Arial" charset="0"/>
              </a:rPr>
            </a:br>
            <a:r>
              <a:rPr lang="en-US" dirty="0">
                <a:latin typeface="Arial" charset="0"/>
              </a:rPr>
              <a:t>AND </a:t>
            </a:r>
            <a:r>
              <a:rPr lang="en-US" dirty="0" smtClean="0">
                <a:latin typeface="Arial" charset="0"/>
              </a:rPr>
              <a:t>MINIMIZE </a:t>
            </a:r>
            <a:r>
              <a:rPr lang="en-US" b="1" dirty="0">
                <a:solidFill>
                  <a:srgbClr val="009933"/>
                </a:solidFill>
                <a:latin typeface="Arial" charset="0"/>
              </a:rPr>
              <a:t>YOUR COSTS</a:t>
            </a:r>
            <a:r>
              <a:rPr lang="en-US" dirty="0">
                <a:solidFill>
                  <a:srgbClr val="009933"/>
                </a:solidFill>
                <a:latin typeface="Arial" charset="0"/>
              </a:rPr>
              <a:t/>
            </a:r>
            <a:br>
              <a:rPr lang="en-US" dirty="0">
                <a:solidFill>
                  <a:srgbClr val="009933"/>
                </a:solidFill>
                <a:latin typeface="Arial" charset="0"/>
              </a:rPr>
            </a:br>
            <a:r>
              <a:rPr lang="en-US" dirty="0">
                <a:latin typeface="Arial" charset="0"/>
              </a:rPr>
              <a:t>WE LOOK AT </a:t>
            </a:r>
            <a:r>
              <a:rPr lang="en-US" dirty="0" smtClean="0">
                <a:latin typeface="Arial" charset="0"/>
              </a:rPr>
              <a:t>   </a:t>
            </a:r>
            <a:r>
              <a:rPr lang="en-US" b="1" dirty="0" smtClean="0">
                <a:solidFill>
                  <a:srgbClr val="009933"/>
                </a:solidFill>
                <a:latin typeface="Arial" charset="0"/>
              </a:rPr>
              <a:t>THE </a:t>
            </a:r>
            <a:r>
              <a:rPr lang="en-US" b="1" dirty="0">
                <a:solidFill>
                  <a:srgbClr val="009933"/>
                </a:solidFill>
                <a:latin typeface="Arial" charset="0"/>
              </a:rPr>
              <a:t>BIG PICTURE</a:t>
            </a:r>
          </a:p>
        </p:txBody>
      </p:sp>
      <p:sp>
        <p:nvSpPr>
          <p:cNvPr id="20" name="TextBox 19"/>
          <p:cNvSpPr txBox="1"/>
          <p:nvPr/>
        </p:nvSpPr>
        <p:spPr>
          <a:xfrm>
            <a:off x="584201" y="3893023"/>
            <a:ext cx="2719327" cy="1077218"/>
          </a:xfrm>
          <a:prstGeom prst="rect">
            <a:avLst/>
          </a:prstGeom>
          <a:noFill/>
        </p:spPr>
        <p:txBody>
          <a:bodyPr wrap="square" rtlCol="0">
            <a:spAutoFit/>
          </a:bodyPr>
          <a:lstStyle/>
          <a:p>
            <a:pPr algn="ctr"/>
            <a:r>
              <a:rPr lang="en-US" sz="1600" b="1" dirty="0" smtClean="0">
                <a:solidFill>
                  <a:schemeClr val="accent1"/>
                </a:solidFill>
              </a:rPr>
              <a:t>Most suppliers only focus on price with little concern for all the other costs</a:t>
            </a:r>
            <a:endParaRPr lang="en-US" sz="1600" b="1" dirty="0">
              <a:solidFill>
                <a:schemeClr val="accent1"/>
              </a:solidFill>
            </a:endParaRPr>
          </a:p>
        </p:txBody>
      </p:sp>
      <p:cxnSp>
        <p:nvCxnSpPr>
          <p:cNvPr id="9" name="Straight Arrow Connector 8"/>
          <p:cNvCxnSpPr/>
          <p:nvPr/>
        </p:nvCxnSpPr>
        <p:spPr>
          <a:xfrm>
            <a:off x="3683003" y="4648200"/>
            <a:ext cx="1060711"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91626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3200" dirty="0" smtClean="0"/>
              <a:t>Impact on Productivity, Quality &amp; Tool Life</a:t>
            </a:r>
            <a:endParaRPr lang="en-US" sz="2800" dirty="0"/>
          </a:p>
        </p:txBody>
      </p:sp>
      <p:sp>
        <p:nvSpPr>
          <p:cNvPr id="4" name="Rectangle 3"/>
          <p:cNvSpPr txBox="1">
            <a:spLocks noChangeArrowheads="1"/>
          </p:cNvSpPr>
          <p:nvPr/>
        </p:nvSpPr>
        <p:spPr bwMode="auto">
          <a:xfrm>
            <a:off x="584201" y="1179843"/>
            <a:ext cx="10782404" cy="4290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anchor="t" anchorCtr="0" compatLnSpc="1">
            <a:prstTxWarp prst="textNoShape">
              <a:avLst/>
            </a:prstTxWarp>
          </a:bodyPr>
          <a:lstStyle>
            <a:lvl1pPr marL="177800" indent="-177800" algn="l" rtl="0" eaLnBrk="0" fontAlgn="base" hangingPunct="0">
              <a:lnSpc>
                <a:spcPct val="90000"/>
              </a:lnSpc>
              <a:spcBef>
                <a:spcPct val="60000"/>
              </a:spcBef>
              <a:spcAft>
                <a:spcPct val="0"/>
              </a:spcAft>
              <a:buChar char="•"/>
              <a:defRPr sz="2000">
                <a:solidFill>
                  <a:srgbClr val="000000"/>
                </a:solidFill>
                <a:latin typeface="+mn-lt"/>
                <a:ea typeface="+mn-ea"/>
                <a:cs typeface="+mn-cs"/>
              </a:defRPr>
            </a:lvl1pPr>
            <a:lvl2pPr marL="344488" indent="-157163" algn="l" rtl="0" eaLnBrk="0" fontAlgn="base" hangingPunct="0">
              <a:lnSpc>
                <a:spcPct val="90000"/>
              </a:lnSpc>
              <a:spcBef>
                <a:spcPct val="30000"/>
              </a:spcBef>
              <a:spcAft>
                <a:spcPct val="0"/>
              </a:spcAft>
              <a:buChar char="–"/>
              <a:defRPr>
                <a:solidFill>
                  <a:schemeClr val="tx1"/>
                </a:solidFill>
                <a:latin typeface="+mn-lt"/>
              </a:defRPr>
            </a:lvl2pPr>
            <a:lvl3pPr marL="534988" indent="-177800" algn="l" rtl="0" eaLnBrk="0" fontAlgn="base" hangingPunct="0">
              <a:lnSpc>
                <a:spcPct val="90000"/>
              </a:lnSpc>
              <a:spcBef>
                <a:spcPct val="20000"/>
              </a:spcBef>
              <a:spcAft>
                <a:spcPct val="0"/>
              </a:spcAft>
              <a:buChar char="•"/>
              <a:defRPr sz="1600">
                <a:solidFill>
                  <a:schemeClr val="tx1"/>
                </a:solidFill>
                <a:latin typeface="+mn-lt"/>
              </a:defRPr>
            </a:lvl3pPr>
            <a:lvl4pPr marL="714375" indent="-168275" algn="l" rtl="0" eaLnBrk="0" fontAlgn="base" hangingPunct="0">
              <a:lnSpc>
                <a:spcPct val="90000"/>
              </a:lnSpc>
              <a:spcBef>
                <a:spcPct val="10000"/>
              </a:spcBef>
              <a:spcAft>
                <a:spcPct val="0"/>
              </a:spcAft>
              <a:buChar char="–"/>
              <a:defRPr sz="1400">
                <a:solidFill>
                  <a:schemeClr val="tx1"/>
                </a:solidFill>
                <a:latin typeface="+mn-lt"/>
              </a:defRPr>
            </a:lvl4pPr>
            <a:lvl5pPr marL="892175" indent="-155575" algn="l" rtl="0" eaLnBrk="0" fontAlgn="base" hangingPunct="0">
              <a:lnSpc>
                <a:spcPct val="90000"/>
              </a:lnSpc>
              <a:spcBef>
                <a:spcPct val="10000"/>
              </a:spcBef>
              <a:spcAft>
                <a:spcPct val="0"/>
              </a:spcAft>
              <a:buChar char="»"/>
              <a:defRPr sz="1400">
                <a:solidFill>
                  <a:schemeClr val="tx1"/>
                </a:solidFill>
                <a:latin typeface="+mn-lt"/>
              </a:defRPr>
            </a:lvl5pPr>
            <a:lvl6pPr marL="1349375" indent="-155575" algn="l" rtl="0" fontAlgn="base">
              <a:lnSpc>
                <a:spcPct val="90000"/>
              </a:lnSpc>
              <a:spcBef>
                <a:spcPct val="10000"/>
              </a:spcBef>
              <a:spcAft>
                <a:spcPct val="0"/>
              </a:spcAft>
              <a:buChar char="»"/>
              <a:defRPr sz="1400">
                <a:solidFill>
                  <a:schemeClr val="tx1"/>
                </a:solidFill>
                <a:latin typeface="+mn-lt"/>
              </a:defRPr>
            </a:lvl6pPr>
            <a:lvl7pPr marL="1806575" indent="-155575" algn="l" rtl="0" fontAlgn="base">
              <a:lnSpc>
                <a:spcPct val="90000"/>
              </a:lnSpc>
              <a:spcBef>
                <a:spcPct val="10000"/>
              </a:spcBef>
              <a:spcAft>
                <a:spcPct val="0"/>
              </a:spcAft>
              <a:buChar char="»"/>
              <a:defRPr sz="1400">
                <a:solidFill>
                  <a:schemeClr val="tx1"/>
                </a:solidFill>
                <a:latin typeface="+mn-lt"/>
              </a:defRPr>
            </a:lvl7pPr>
            <a:lvl8pPr marL="2263775" indent="-155575" algn="l" rtl="0" fontAlgn="base">
              <a:lnSpc>
                <a:spcPct val="90000"/>
              </a:lnSpc>
              <a:spcBef>
                <a:spcPct val="10000"/>
              </a:spcBef>
              <a:spcAft>
                <a:spcPct val="0"/>
              </a:spcAft>
              <a:buChar char="»"/>
              <a:defRPr sz="1400">
                <a:solidFill>
                  <a:schemeClr val="tx1"/>
                </a:solidFill>
                <a:latin typeface="+mn-lt"/>
              </a:defRPr>
            </a:lvl8pPr>
            <a:lvl9pPr marL="2720975" indent="-155575" algn="l" rtl="0" fontAlgn="base">
              <a:lnSpc>
                <a:spcPct val="90000"/>
              </a:lnSpc>
              <a:spcBef>
                <a:spcPct val="10000"/>
              </a:spcBef>
              <a:spcAft>
                <a:spcPct val="0"/>
              </a:spcAft>
              <a:buChar char="»"/>
              <a:defRPr sz="1400">
                <a:solidFill>
                  <a:schemeClr val="tx1"/>
                </a:solidFill>
                <a:latin typeface="+mn-lt"/>
              </a:defRPr>
            </a:lvl9pPr>
          </a:lstStyle>
          <a:p>
            <a:pPr marL="274320" indent="-274320">
              <a:lnSpc>
                <a:spcPct val="100000"/>
              </a:lnSpc>
              <a:spcBef>
                <a:spcPts val="600"/>
              </a:spcBef>
              <a:spcAft>
                <a:spcPts val="0"/>
              </a:spcAft>
              <a:buClr>
                <a:srgbClr val="C00000"/>
              </a:buClr>
              <a:buFont typeface="Wingdings" panose="05000000000000000000" pitchFamily="2" charset="2"/>
              <a:buChar char="Ø"/>
              <a:defRPr/>
            </a:pPr>
            <a:r>
              <a:rPr kumimoji="0" lang="en-GB" sz="1800" b="1" i="0" u="none" strike="noStrike" kern="0" cap="none" spc="0" normalizeH="0" baseline="0" noProof="0" dirty="0" smtClean="0">
                <a:ln>
                  <a:noFill/>
                </a:ln>
                <a:solidFill>
                  <a:srgbClr val="000000"/>
                </a:solidFill>
                <a:effectLst/>
                <a:uLnTx/>
                <a:uFillTx/>
                <a:latin typeface="Arial"/>
                <a:ea typeface="+mn-ea"/>
                <a:cs typeface="+mn-cs"/>
              </a:rPr>
              <a:t>Overall</a:t>
            </a:r>
            <a:r>
              <a:rPr kumimoji="0" lang="en-GB" sz="1800" b="1" i="0" u="none" strike="noStrike" kern="0" cap="none" spc="0" normalizeH="0" noProof="0" dirty="0" smtClean="0">
                <a:ln>
                  <a:noFill/>
                </a:ln>
                <a:solidFill>
                  <a:srgbClr val="000000"/>
                </a:solidFill>
                <a:effectLst/>
                <a:uLnTx/>
                <a:uFillTx/>
                <a:latin typeface="Arial"/>
                <a:ea typeface="+mn-ea"/>
                <a:cs typeface="+mn-cs"/>
              </a:rPr>
              <a:t> Equipment Effectiveness</a:t>
            </a:r>
            <a:r>
              <a:rPr kumimoji="0" lang="en-GB" sz="1800" b="1" i="0" u="none" strike="noStrike" kern="0" cap="none" spc="0" normalizeH="0" baseline="0" noProof="0" dirty="0" smtClean="0">
                <a:ln>
                  <a:noFill/>
                </a:ln>
                <a:solidFill>
                  <a:srgbClr val="000000"/>
                </a:solidFill>
                <a:effectLst/>
                <a:uLnTx/>
                <a:uFillTx/>
                <a:latin typeface="Arial"/>
                <a:ea typeface="+mn-ea"/>
                <a:cs typeface="+mn-cs"/>
              </a:rPr>
              <a:t> (Availability x Performance x Quality)</a:t>
            </a:r>
          </a:p>
          <a:p>
            <a:pPr marL="464820" lvl="2" indent="-274320" eaLnBrk="1" hangingPunct="1">
              <a:lnSpc>
                <a:spcPct val="100000"/>
              </a:lnSpc>
              <a:spcBef>
                <a:spcPts val="600"/>
              </a:spcBef>
              <a:spcAft>
                <a:spcPts val="0"/>
              </a:spcAft>
              <a:buClr>
                <a:srgbClr val="C00000"/>
              </a:buClr>
              <a:buFont typeface="Arial" panose="020B0604020202020204" pitchFamily="34" charset="0"/>
              <a:buChar char="−"/>
              <a:defRPr/>
            </a:pPr>
            <a:r>
              <a:rPr kumimoji="0" lang="en-GB" b="0" i="0" u="none" strike="noStrike" kern="0" cap="none" spc="0" normalizeH="0" baseline="0" noProof="0" dirty="0" smtClean="0">
                <a:ln>
                  <a:noFill/>
                </a:ln>
                <a:solidFill>
                  <a:srgbClr val="000000"/>
                </a:solidFill>
                <a:effectLst/>
                <a:uLnTx/>
                <a:uFillTx/>
                <a:latin typeface="Arial"/>
              </a:rPr>
              <a:t>Increased Cycle Speed</a:t>
            </a:r>
          </a:p>
          <a:p>
            <a:pPr marL="464820" lvl="2" indent="-274320" eaLnBrk="1" hangingPunct="1">
              <a:lnSpc>
                <a:spcPct val="100000"/>
              </a:lnSpc>
              <a:spcBef>
                <a:spcPts val="600"/>
              </a:spcBef>
              <a:spcAft>
                <a:spcPts val="0"/>
              </a:spcAft>
              <a:buClr>
                <a:srgbClr val="C00000"/>
              </a:buClr>
              <a:buFont typeface="Arial" panose="020B0604020202020204" pitchFamily="34" charset="0"/>
              <a:buChar char="−"/>
              <a:defRPr/>
            </a:pPr>
            <a:r>
              <a:rPr kumimoji="0" lang="en-GB" b="0" i="0" u="none" strike="noStrike" kern="0" cap="none" spc="0" normalizeH="0" baseline="0" noProof="0" dirty="0" smtClean="0">
                <a:ln>
                  <a:noFill/>
                </a:ln>
                <a:solidFill>
                  <a:srgbClr val="000000"/>
                </a:solidFill>
                <a:effectLst/>
                <a:uLnTx/>
                <a:uFillTx/>
                <a:latin typeface="Arial"/>
              </a:rPr>
              <a:t>Improved Quality</a:t>
            </a:r>
          </a:p>
          <a:p>
            <a:pPr marL="464820" lvl="2" indent="-274320" eaLnBrk="1" hangingPunct="1">
              <a:lnSpc>
                <a:spcPct val="100000"/>
              </a:lnSpc>
              <a:spcBef>
                <a:spcPts val="600"/>
              </a:spcBef>
              <a:spcAft>
                <a:spcPts val="0"/>
              </a:spcAft>
              <a:buClr>
                <a:srgbClr val="C00000"/>
              </a:buClr>
              <a:buFont typeface="Arial" panose="020B0604020202020204" pitchFamily="34" charset="0"/>
              <a:buChar char="−"/>
              <a:defRPr/>
            </a:pPr>
            <a:r>
              <a:rPr kumimoji="0" lang="en-GB" b="0" i="0" u="none" strike="noStrike" kern="0" cap="none" spc="0" normalizeH="0" baseline="0" noProof="0" dirty="0" smtClean="0">
                <a:ln>
                  <a:noFill/>
                </a:ln>
                <a:solidFill>
                  <a:srgbClr val="000000"/>
                </a:solidFill>
                <a:effectLst/>
                <a:uLnTx/>
                <a:uFillTx/>
                <a:latin typeface="Arial"/>
              </a:rPr>
              <a:t>Reduced Downtime</a:t>
            </a:r>
          </a:p>
          <a:p>
            <a:pPr marL="274320" marR="0" lvl="0" indent="-274320" algn="l" defTabSz="914400" rtl="0" eaLnBrk="1" fontAlgn="base" latinLnBrk="0" hangingPunct="1">
              <a:lnSpc>
                <a:spcPct val="100000"/>
              </a:lnSpc>
              <a:spcBef>
                <a:spcPts val="600"/>
              </a:spcBef>
              <a:spcAft>
                <a:spcPts val="0"/>
              </a:spcAft>
              <a:buClr>
                <a:srgbClr val="C00000"/>
              </a:buClr>
              <a:buSzTx/>
              <a:buFont typeface="Wingdings" panose="05000000000000000000" pitchFamily="2" charset="2"/>
              <a:buChar char="Ø"/>
              <a:tabLst/>
              <a:defRPr/>
            </a:pPr>
            <a:r>
              <a:rPr kumimoji="0" lang="en-GB" sz="1800" b="1" i="0" u="none" strike="noStrike" kern="0" cap="none" spc="0" normalizeH="0" baseline="0" noProof="0" dirty="0" smtClean="0">
                <a:ln>
                  <a:noFill/>
                </a:ln>
                <a:solidFill>
                  <a:srgbClr val="000000"/>
                </a:solidFill>
                <a:effectLst/>
                <a:uLnTx/>
                <a:uFillTx/>
                <a:latin typeface="Arial"/>
                <a:ea typeface="+mn-ea"/>
                <a:cs typeface="+mn-cs"/>
              </a:rPr>
              <a:t>Tool Life Savings</a:t>
            </a:r>
          </a:p>
          <a:p>
            <a:pPr marL="464820" lvl="2" indent="-274320" eaLnBrk="1" hangingPunct="1">
              <a:lnSpc>
                <a:spcPct val="100000"/>
              </a:lnSpc>
              <a:spcBef>
                <a:spcPts val="600"/>
              </a:spcBef>
              <a:spcAft>
                <a:spcPts val="0"/>
              </a:spcAft>
              <a:buClr>
                <a:srgbClr val="C00000"/>
              </a:buClr>
              <a:buFont typeface="Arial" panose="020B0604020202020204" pitchFamily="34" charset="0"/>
              <a:buChar char="−"/>
              <a:defRPr/>
            </a:pPr>
            <a:r>
              <a:rPr kumimoji="0" lang="en-GB" b="0" i="0" u="none" strike="noStrike" kern="0" cap="none" spc="0" normalizeH="0" baseline="0" noProof="0" dirty="0" smtClean="0">
                <a:ln>
                  <a:noFill/>
                </a:ln>
                <a:solidFill>
                  <a:srgbClr val="000000"/>
                </a:solidFill>
                <a:effectLst/>
                <a:uLnTx/>
                <a:uFillTx/>
                <a:latin typeface="Arial"/>
              </a:rPr>
              <a:t>Lubrication</a:t>
            </a:r>
          </a:p>
          <a:p>
            <a:pPr marL="464820" lvl="2" indent="-274320" eaLnBrk="1" hangingPunct="1">
              <a:lnSpc>
                <a:spcPct val="100000"/>
              </a:lnSpc>
              <a:spcBef>
                <a:spcPts val="600"/>
              </a:spcBef>
              <a:spcAft>
                <a:spcPts val="0"/>
              </a:spcAft>
              <a:buClr>
                <a:srgbClr val="C00000"/>
              </a:buClr>
              <a:buFont typeface="Arial" panose="020B0604020202020204" pitchFamily="34" charset="0"/>
              <a:buChar char="−"/>
              <a:defRPr/>
            </a:pPr>
            <a:r>
              <a:rPr kumimoji="0" lang="en-GB" b="0" i="0" u="none" strike="noStrike" kern="0" cap="none" spc="0" normalizeH="0" baseline="0" noProof="0" dirty="0" smtClean="0">
                <a:ln>
                  <a:noFill/>
                </a:ln>
                <a:solidFill>
                  <a:srgbClr val="000000"/>
                </a:solidFill>
                <a:effectLst/>
                <a:uLnTx/>
                <a:uFillTx/>
                <a:latin typeface="Arial"/>
              </a:rPr>
              <a:t>Flushing</a:t>
            </a:r>
          </a:p>
          <a:p>
            <a:pPr marL="464820" lvl="2" indent="-274320" eaLnBrk="1" hangingPunct="1">
              <a:lnSpc>
                <a:spcPct val="100000"/>
              </a:lnSpc>
              <a:spcBef>
                <a:spcPts val="600"/>
              </a:spcBef>
              <a:spcAft>
                <a:spcPts val="0"/>
              </a:spcAft>
              <a:buClr>
                <a:srgbClr val="C00000"/>
              </a:buClr>
              <a:buFont typeface="Arial" panose="020B0604020202020204" pitchFamily="34" charset="0"/>
              <a:buChar char="−"/>
              <a:defRPr/>
            </a:pPr>
            <a:r>
              <a:rPr kumimoji="0" lang="en-GB" b="0" i="0" u="none" strike="noStrike" kern="0" cap="none" spc="0" normalizeH="0" baseline="0" noProof="0" dirty="0" smtClean="0">
                <a:ln>
                  <a:noFill/>
                </a:ln>
                <a:solidFill>
                  <a:srgbClr val="000000"/>
                </a:solidFill>
                <a:effectLst/>
                <a:uLnTx/>
                <a:uFillTx/>
                <a:latin typeface="Arial"/>
              </a:rPr>
              <a:t>Stable Chemistry</a:t>
            </a:r>
          </a:p>
          <a:p>
            <a:pPr marL="274320" marR="0" lvl="0" indent="-274320" algn="l" defTabSz="914400" rtl="0" eaLnBrk="1" fontAlgn="base" latinLnBrk="0" hangingPunct="1">
              <a:lnSpc>
                <a:spcPct val="100000"/>
              </a:lnSpc>
              <a:spcBef>
                <a:spcPts val="600"/>
              </a:spcBef>
              <a:spcAft>
                <a:spcPts val="0"/>
              </a:spcAft>
              <a:buClr>
                <a:srgbClr val="C00000"/>
              </a:buClr>
              <a:buSzTx/>
              <a:buFont typeface="Wingdings" panose="05000000000000000000" pitchFamily="2" charset="2"/>
              <a:buChar char="Ø"/>
              <a:tabLst/>
              <a:defRPr/>
            </a:pPr>
            <a:r>
              <a:rPr kumimoji="0" lang="en-GB" sz="1800" b="1" i="0" u="none" strike="noStrike" kern="0" cap="none" spc="0" normalizeH="0" baseline="0" noProof="0" dirty="0" smtClean="0">
                <a:ln>
                  <a:noFill/>
                </a:ln>
                <a:solidFill>
                  <a:srgbClr val="000000"/>
                </a:solidFill>
                <a:effectLst/>
                <a:uLnTx/>
                <a:uFillTx/>
                <a:latin typeface="Arial"/>
                <a:ea typeface="+mn-ea"/>
                <a:cs typeface="+mn-cs"/>
              </a:rPr>
              <a:t>Quality / Rework Reduction</a:t>
            </a:r>
          </a:p>
          <a:p>
            <a:pPr marL="464820" lvl="2" indent="-274320" eaLnBrk="1" hangingPunct="1">
              <a:lnSpc>
                <a:spcPct val="100000"/>
              </a:lnSpc>
              <a:spcBef>
                <a:spcPts val="600"/>
              </a:spcBef>
              <a:spcAft>
                <a:spcPts val="0"/>
              </a:spcAft>
              <a:buClr>
                <a:srgbClr val="C00000"/>
              </a:buClr>
              <a:buFont typeface="Arial" panose="020B0604020202020204" pitchFamily="34" charset="0"/>
              <a:buChar char="−"/>
              <a:defRPr/>
            </a:pPr>
            <a:r>
              <a:rPr kumimoji="0" lang="en-GB" b="0" i="0" u="none" strike="noStrike" kern="0" cap="none" spc="0" normalizeH="0" baseline="0" noProof="0" dirty="0" smtClean="0">
                <a:ln>
                  <a:noFill/>
                </a:ln>
                <a:solidFill>
                  <a:srgbClr val="000000"/>
                </a:solidFill>
                <a:effectLst/>
                <a:uLnTx/>
                <a:uFillTx/>
                <a:latin typeface="Arial"/>
              </a:rPr>
              <a:t>Surface Finish</a:t>
            </a:r>
          </a:p>
          <a:p>
            <a:pPr marL="464820" lvl="2" indent="-274320" eaLnBrk="1" hangingPunct="1">
              <a:lnSpc>
                <a:spcPct val="100000"/>
              </a:lnSpc>
              <a:spcBef>
                <a:spcPts val="600"/>
              </a:spcBef>
              <a:spcAft>
                <a:spcPts val="0"/>
              </a:spcAft>
              <a:buClr>
                <a:srgbClr val="C00000"/>
              </a:buClr>
              <a:buFont typeface="Arial" panose="020B0604020202020204" pitchFamily="34" charset="0"/>
              <a:buChar char="−"/>
              <a:defRPr/>
            </a:pPr>
            <a:r>
              <a:rPr kumimoji="0" lang="en-GB" b="0" i="0" u="none" strike="noStrike" kern="0" cap="none" spc="0" normalizeH="0" baseline="0" noProof="0" dirty="0" smtClean="0">
                <a:ln>
                  <a:noFill/>
                </a:ln>
                <a:solidFill>
                  <a:srgbClr val="000000"/>
                </a:solidFill>
                <a:effectLst/>
                <a:uLnTx/>
                <a:uFillTx/>
                <a:latin typeface="Arial"/>
              </a:rPr>
              <a:t>Component Cleanliness</a:t>
            </a:r>
          </a:p>
          <a:p>
            <a:pPr marL="464820" lvl="2" indent="-274320" eaLnBrk="1" hangingPunct="1">
              <a:lnSpc>
                <a:spcPct val="100000"/>
              </a:lnSpc>
              <a:spcBef>
                <a:spcPts val="600"/>
              </a:spcBef>
              <a:spcAft>
                <a:spcPts val="0"/>
              </a:spcAft>
              <a:buClr>
                <a:srgbClr val="C00000"/>
              </a:buClr>
              <a:buFont typeface="Arial" panose="020B0604020202020204" pitchFamily="34" charset="0"/>
              <a:buChar char="−"/>
              <a:defRPr/>
            </a:pPr>
            <a:r>
              <a:rPr kumimoji="0" lang="en-GB" b="0" i="0" u="none" strike="noStrike" kern="0" cap="none" spc="0" normalizeH="0" baseline="0" noProof="0" dirty="0" smtClean="0">
                <a:ln>
                  <a:noFill/>
                </a:ln>
                <a:solidFill>
                  <a:srgbClr val="000000"/>
                </a:solidFill>
                <a:effectLst/>
                <a:uLnTx/>
                <a:uFillTx/>
                <a:latin typeface="Arial"/>
              </a:rPr>
              <a:t>RP / Staining</a:t>
            </a:r>
          </a:p>
          <a:p>
            <a:pPr marL="274320" marR="0" lvl="0" indent="-274320" algn="l" defTabSz="914400" rtl="0" eaLnBrk="1" fontAlgn="base" latinLnBrk="0" hangingPunct="1">
              <a:lnSpc>
                <a:spcPct val="100000"/>
              </a:lnSpc>
              <a:spcBef>
                <a:spcPts val="600"/>
              </a:spcBef>
              <a:spcAft>
                <a:spcPts val="0"/>
              </a:spcAft>
              <a:buClr>
                <a:srgbClr val="C00000"/>
              </a:buClr>
              <a:buSzTx/>
              <a:buFont typeface="Wingdings" panose="05000000000000000000" pitchFamily="2" charset="2"/>
              <a:buChar char="Ø"/>
              <a:tabLst/>
              <a:defRPr/>
            </a:pPr>
            <a:r>
              <a:rPr kumimoji="0" lang="en-GB" sz="1800" b="1" i="0" u="none" strike="noStrike" kern="0" cap="none" spc="0" normalizeH="0" baseline="0" noProof="0" dirty="0" smtClean="0">
                <a:ln>
                  <a:noFill/>
                </a:ln>
                <a:solidFill>
                  <a:srgbClr val="000000"/>
                </a:solidFill>
                <a:effectLst/>
                <a:uLnTx/>
                <a:uFillTx/>
                <a:latin typeface="Arial"/>
                <a:ea typeface="+mn-ea"/>
                <a:cs typeface="+mn-cs"/>
              </a:rPr>
              <a:t>Operator Acceptance</a:t>
            </a:r>
            <a:endParaRPr kumimoji="0" lang="en-GB" sz="2400" b="0" i="0" u="none" strike="noStrike" kern="0" cap="none" spc="0" normalizeH="0" baseline="0" noProof="0" dirty="0" smtClean="0">
              <a:ln>
                <a:noFill/>
              </a:ln>
              <a:solidFill>
                <a:srgbClr val="000000"/>
              </a:solidFill>
              <a:effectLst/>
              <a:uLnTx/>
              <a:uFillTx/>
              <a:latin typeface="Arial"/>
              <a:ea typeface="+mn-ea"/>
              <a:cs typeface="+mn-cs"/>
            </a:endParaRPr>
          </a:p>
          <a:p>
            <a:pPr marL="344488" marR="0" lvl="1" indent="-157163" algn="l" defTabSz="914400" rtl="0" eaLnBrk="1" fontAlgn="base" latinLnBrk="0" hangingPunct="1">
              <a:lnSpc>
                <a:spcPct val="90000"/>
              </a:lnSpc>
              <a:spcBef>
                <a:spcPct val="30000"/>
              </a:spcBef>
              <a:spcAft>
                <a:spcPct val="0"/>
              </a:spcAft>
              <a:buClrTx/>
              <a:buSzTx/>
              <a:buFontTx/>
              <a:buChar char="–"/>
              <a:tabLst/>
              <a:defRPr/>
            </a:pPr>
            <a:endParaRPr kumimoji="0" lang="en-GB" sz="1800" b="0" i="0" u="none" strike="noStrike" kern="0" cap="none" spc="0" normalizeH="0" baseline="0" noProof="0" dirty="0" smtClean="0">
              <a:ln>
                <a:noFill/>
              </a:ln>
              <a:solidFill>
                <a:srgbClr val="000000"/>
              </a:solidFill>
              <a:effectLst/>
              <a:uLnTx/>
              <a:uFillTx/>
              <a:latin typeface="Arial"/>
            </a:endParaRPr>
          </a:p>
        </p:txBody>
      </p:sp>
      <p:pic>
        <p:nvPicPr>
          <p:cNvPr id="5" name="Picture 19"/>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006440" y="1769652"/>
            <a:ext cx="4747683" cy="3562596"/>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85556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3200" dirty="0" smtClean="0"/>
              <a:t>Impact on Maintenance</a:t>
            </a:r>
            <a:endParaRPr lang="en-US" sz="2800" dirty="0"/>
          </a:p>
        </p:txBody>
      </p:sp>
      <p:sp>
        <p:nvSpPr>
          <p:cNvPr id="4" name="Rectangle 3"/>
          <p:cNvSpPr txBox="1">
            <a:spLocks noChangeArrowheads="1"/>
          </p:cNvSpPr>
          <p:nvPr/>
        </p:nvSpPr>
        <p:spPr bwMode="auto">
          <a:xfrm>
            <a:off x="612679" y="1214912"/>
            <a:ext cx="7294880" cy="4354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anchor="t" anchorCtr="0" compatLnSpc="1">
            <a:prstTxWarp prst="textNoShape">
              <a:avLst/>
            </a:prstTxWarp>
          </a:bodyPr>
          <a:lstStyle>
            <a:lvl1pPr marL="177800" indent="-177800" algn="l" rtl="0" eaLnBrk="0" fontAlgn="base" hangingPunct="0">
              <a:lnSpc>
                <a:spcPct val="90000"/>
              </a:lnSpc>
              <a:spcBef>
                <a:spcPct val="60000"/>
              </a:spcBef>
              <a:spcAft>
                <a:spcPct val="0"/>
              </a:spcAft>
              <a:buChar char="•"/>
              <a:defRPr sz="2000">
                <a:solidFill>
                  <a:srgbClr val="000000"/>
                </a:solidFill>
                <a:latin typeface="+mn-lt"/>
                <a:ea typeface="+mn-ea"/>
                <a:cs typeface="+mn-cs"/>
              </a:defRPr>
            </a:lvl1pPr>
            <a:lvl2pPr marL="344488" indent="-157163" algn="l" rtl="0" eaLnBrk="0" fontAlgn="base" hangingPunct="0">
              <a:lnSpc>
                <a:spcPct val="90000"/>
              </a:lnSpc>
              <a:spcBef>
                <a:spcPct val="30000"/>
              </a:spcBef>
              <a:spcAft>
                <a:spcPct val="0"/>
              </a:spcAft>
              <a:buChar char="–"/>
              <a:defRPr>
                <a:solidFill>
                  <a:schemeClr val="tx1"/>
                </a:solidFill>
                <a:latin typeface="+mn-lt"/>
              </a:defRPr>
            </a:lvl2pPr>
            <a:lvl3pPr marL="534988" indent="-177800" algn="l" rtl="0" eaLnBrk="0" fontAlgn="base" hangingPunct="0">
              <a:lnSpc>
                <a:spcPct val="90000"/>
              </a:lnSpc>
              <a:spcBef>
                <a:spcPct val="20000"/>
              </a:spcBef>
              <a:spcAft>
                <a:spcPct val="0"/>
              </a:spcAft>
              <a:buChar char="•"/>
              <a:defRPr sz="1600">
                <a:solidFill>
                  <a:schemeClr val="tx1"/>
                </a:solidFill>
                <a:latin typeface="+mn-lt"/>
              </a:defRPr>
            </a:lvl3pPr>
            <a:lvl4pPr marL="714375" indent="-168275" algn="l" rtl="0" eaLnBrk="0" fontAlgn="base" hangingPunct="0">
              <a:lnSpc>
                <a:spcPct val="90000"/>
              </a:lnSpc>
              <a:spcBef>
                <a:spcPct val="10000"/>
              </a:spcBef>
              <a:spcAft>
                <a:spcPct val="0"/>
              </a:spcAft>
              <a:buChar char="–"/>
              <a:defRPr sz="1400">
                <a:solidFill>
                  <a:schemeClr val="tx1"/>
                </a:solidFill>
                <a:latin typeface="+mn-lt"/>
              </a:defRPr>
            </a:lvl4pPr>
            <a:lvl5pPr marL="892175" indent="-155575" algn="l" rtl="0" eaLnBrk="0" fontAlgn="base" hangingPunct="0">
              <a:lnSpc>
                <a:spcPct val="90000"/>
              </a:lnSpc>
              <a:spcBef>
                <a:spcPct val="10000"/>
              </a:spcBef>
              <a:spcAft>
                <a:spcPct val="0"/>
              </a:spcAft>
              <a:buChar char="»"/>
              <a:defRPr sz="1400">
                <a:solidFill>
                  <a:schemeClr val="tx1"/>
                </a:solidFill>
                <a:latin typeface="+mn-lt"/>
              </a:defRPr>
            </a:lvl5pPr>
            <a:lvl6pPr marL="1349375" indent="-155575" algn="l" rtl="0" fontAlgn="base">
              <a:lnSpc>
                <a:spcPct val="90000"/>
              </a:lnSpc>
              <a:spcBef>
                <a:spcPct val="10000"/>
              </a:spcBef>
              <a:spcAft>
                <a:spcPct val="0"/>
              </a:spcAft>
              <a:buChar char="»"/>
              <a:defRPr sz="1400">
                <a:solidFill>
                  <a:schemeClr val="tx1"/>
                </a:solidFill>
                <a:latin typeface="+mn-lt"/>
              </a:defRPr>
            </a:lvl6pPr>
            <a:lvl7pPr marL="1806575" indent="-155575" algn="l" rtl="0" fontAlgn="base">
              <a:lnSpc>
                <a:spcPct val="90000"/>
              </a:lnSpc>
              <a:spcBef>
                <a:spcPct val="10000"/>
              </a:spcBef>
              <a:spcAft>
                <a:spcPct val="0"/>
              </a:spcAft>
              <a:buChar char="»"/>
              <a:defRPr sz="1400">
                <a:solidFill>
                  <a:schemeClr val="tx1"/>
                </a:solidFill>
                <a:latin typeface="+mn-lt"/>
              </a:defRPr>
            </a:lvl7pPr>
            <a:lvl8pPr marL="2263775" indent="-155575" algn="l" rtl="0" fontAlgn="base">
              <a:lnSpc>
                <a:spcPct val="90000"/>
              </a:lnSpc>
              <a:spcBef>
                <a:spcPct val="10000"/>
              </a:spcBef>
              <a:spcAft>
                <a:spcPct val="0"/>
              </a:spcAft>
              <a:buChar char="»"/>
              <a:defRPr sz="1400">
                <a:solidFill>
                  <a:schemeClr val="tx1"/>
                </a:solidFill>
                <a:latin typeface="+mn-lt"/>
              </a:defRPr>
            </a:lvl8pPr>
            <a:lvl9pPr marL="2720975" indent="-155575" algn="l" rtl="0" fontAlgn="base">
              <a:lnSpc>
                <a:spcPct val="90000"/>
              </a:lnSpc>
              <a:spcBef>
                <a:spcPct val="10000"/>
              </a:spcBef>
              <a:spcAft>
                <a:spcPct val="0"/>
              </a:spcAft>
              <a:buChar char="»"/>
              <a:defRPr sz="1400">
                <a:solidFill>
                  <a:schemeClr val="tx1"/>
                </a:solidFill>
                <a:latin typeface="+mn-lt"/>
              </a:defRPr>
            </a:lvl9pPr>
          </a:lstStyle>
          <a:p>
            <a:pPr marL="274320" marR="0" lvl="0" indent="-274320" algn="l" defTabSz="914400" rtl="0" eaLnBrk="1" fontAlgn="base" latinLnBrk="0" hangingPunct="1">
              <a:lnSpc>
                <a:spcPct val="100000"/>
              </a:lnSpc>
              <a:spcBef>
                <a:spcPts val="600"/>
              </a:spcBef>
              <a:spcAft>
                <a:spcPts val="0"/>
              </a:spcAft>
              <a:buClrTx/>
              <a:buSzTx/>
              <a:buFontTx/>
              <a:buNone/>
              <a:tabLst/>
              <a:defRPr/>
            </a:pPr>
            <a:r>
              <a:rPr kumimoji="0" lang="en-GB" b="1" i="0" u="none" strike="noStrike" kern="0" cap="none" spc="0" normalizeH="0" baseline="0" noProof="0" dirty="0" smtClean="0">
                <a:ln>
                  <a:noFill/>
                </a:ln>
                <a:solidFill>
                  <a:schemeClr val="tx1"/>
                </a:solidFill>
                <a:effectLst/>
                <a:uLnTx/>
                <a:uFillTx/>
                <a:latin typeface="Arial"/>
                <a:ea typeface="+mn-ea"/>
                <a:cs typeface="+mn-cs"/>
              </a:rPr>
              <a:t>Process Fluids</a:t>
            </a:r>
          </a:p>
          <a:p>
            <a:pPr marL="274320" marR="0" lvl="0" indent="-274320" algn="l" defTabSz="914400" rtl="0" eaLnBrk="1" fontAlgn="base" latinLnBrk="0" hangingPunct="1">
              <a:lnSpc>
                <a:spcPct val="100000"/>
              </a:lnSpc>
              <a:spcBef>
                <a:spcPts val="600"/>
              </a:spcBef>
              <a:spcAft>
                <a:spcPts val="0"/>
              </a:spcAft>
              <a:buClr>
                <a:srgbClr val="C00000"/>
              </a:buClr>
              <a:buSzTx/>
              <a:buFont typeface="Wingdings" panose="05000000000000000000" pitchFamily="2" charset="2"/>
              <a:buChar char="Ø"/>
              <a:tabLst/>
              <a:defRPr/>
            </a:pPr>
            <a:r>
              <a:rPr kumimoji="0" lang="en-GB" sz="1800" b="0" i="0" u="none" strike="noStrike" kern="0" cap="none" spc="0" normalizeH="0" baseline="0" noProof="0" dirty="0" smtClean="0">
                <a:ln>
                  <a:noFill/>
                </a:ln>
                <a:solidFill>
                  <a:srgbClr val="000000"/>
                </a:solidFill>
                <a:effectLst/>
                <a:uLnTx/>
                <a:uFillTx/>
                <a:latin typeface="Arial"/>
                <a:ea typeface="+mn-ea"/>
                <a:cs typeface="+mn-cs"/>
              </a:rPr>
              <a:t>Turn Over &amp; Top-up Rates</a:t>
            </a:r>
          </a:p>
          <a:p>
            <a:pPr marL="274320" marR="0" lvl="0" indent="-274320" algn="l" defTabSz="914400" rtl="0" eaLnBrk="1" fontAlgn="base" latinLnBrk="0" hangingPunct="1">
              <a:lnSpc>
                <a:spcPct val="100000"/>
              </a:lnSpc>
              <a:spcBef>
                <a:spcPts val="600"/>
              </a:spcBef>
              <a:spcAft>
                <a:spcPts val="0"/>
              </a:spcAft>
              <a:buClr>
                <a:srgbClr val="C00000"/>
              </a:buClr>
              <a:buSzTx/>
              <a:buFont typeface="Wingdings" panose="05000000000000000000" pitchFamily="2" charset="2"/>
              <a:buChar char="Ø"/>
              <a:tabLst/>
              <a:defRPr/>
            </a:pPr>
            <a:r>
              <a:rPr kumimoji="0" lang="en-GB" sz="1800" b="0" i="0" u="none" strike="noStrike" kern="0" cap="none" spc="0" normalizeH="0" baseline="0" noProof="0" dirty="0" smtClean="0">
                <a:ln>
                  <a:noFill/>
                </a:ln>
                <a:solidFill>
                  <a:srgbClr val="000000"/>
                </a:solidFill>
                <a:effectLst/>
                <a:uLnTx/>
                <a:uFillTx/>
                <a:latin typeface="Arial"/>
                <a:ea typeface="+mn-ea"/>
                <a:cs typeface="+mn-cs"/>
              </a:rPr>
              <a:t>Recycling &amp; Recovery Technologies</a:t>
            </a:r>
          </a:p>
          <a:p>
            <a:pPr marL="274320" marR="0" lvl="0" indent="-274320" algn="l" defTabSz="914400" rtl="0" eaLnBrk="1" fontAlgn="base" latinLnBrk="0" hangingPunct="1">
              <a:lnSpc>
                <a:spcPct val="100000"/>
              </a:lnSpc>
              <a:spcBef>
                <a:spcPts val="600"/>
              </a:spcBef>
              <a:spcAft>
                <a:spcPts val="0"/>
              </a:spcAft>
              <a:buClr>
                <a:srgbClr val="C00000"/>
              </a:buClr>
              <a:buSzTx/>
              <a:buFont typeface="Wingdings" panose="05000000000000000000" pitchFamily="2" charset="2"/>
              <a:buChar char="Ø"/>
              <a:tabLst/>
              <a:defRPr/>
            </a:pPr>
            <a:r>
              <a:rPr kumimoji="0" lang="en-GB" sz="1800" b="0" i="0" u="none" strike="noStrike" kern="0" cap="none" spc="0" normalizeH="0" baseline="0" noProof="0" dirty="0" smtClean="0">
                <a:ln>
                  <a:noFill/>
                </a:ln>
                <a:solidFill>
                  <a:srgbClr val="000000"/>
                </a:solidFill>
                <a:effectLst/>
                <a:uLnTx/>
                <a:uFillTx/>
                <a:latin typeface="Arial"/>
                <a:ea typeface="+mn-ea"/>
                <a:cs typeface="+mn-cs"/>
              </a:rPr>
              <a:t>Filtration</a:t>
            </a:r>
          </a:p>
          <a:p>
            <a:pPr marL="274320" marR="0" lvl="0" indent="-274320" algn="l" defTabSz="914400" rtl="0" eaLnBrk="1" fontAlgn="base" latinLnBrk="0" hangingPunct="1">
              <a:lnSpc>
                <a:spcPct val="100000"/>
              </a:lnSpc>
              <a:spcBef>
                <a:spcPts val="600"/>
              </a:spcBef>
              <a:spcAft>
                <a:spcPts val="0"/>
              </a:spcAft>
              <a:buClr>
                <a:srgbClr val="C00000"/>
              </a:buClr>
              <a:buSzTx/>
              <a:buFont typeface="Wingdings" panose="05000000000000000000" pitchFamily="2" charset="2"/>
              <a:buChar char="Ø"/>
              <a:tabLst/>
              <a:defRPr/>
            </a:pPr>
            <a:r>
              <a:rPr kumimoji="0" lang="en-GB" sz="1800" b="0" i="0" u="none" strike="noStrike" kern="0" cap="none" spc="0" normalizeH="0" baseline="0" noProof="0" dirty="0" smtClean="0">
                <a:ln>
                  <a:noFill/>
                </a:ln>
                <a:solidFill>
                  <a:srgbClr val="000000"/>
                </a:solidFill>
                <a:effectLst/>
                <a:uLnTx/>
                <a:uFillTx/>
                <a:latin typeface="Arial"/>
                <a:ea typeface="+mn-ea"/>
                <a:cs typeface="+mn-cs"/>
              </a:rPr>
              <a:t>Additive Usage &amp; Alt. Technology</a:t>
            </a:r>
          </a:p>
          <a:p>
            <a:pPr marL="274320" marR="0" lvl="0" indent="-274320" algn="l" defTabSz="914400" rtl="0" eaLnBrk="1" fontAlgn="base" latinLnBrk="0" hangingPunct="1">
              <a:lnSpc>
                <a:spcPct val="100000"/>
              </a:lnSpc>
              <a:spcBef>
                <a:spcPts val="600"/>
              </a:spcBef>
              <a:spcAft>
                <a:spcPts val="0"/>
              </a:spcAft>
              <a:buClrTx/>
              <a:buSzTx/>
              <a:buFontTx/>
              <a:buNone/>
              <a:tabLst/>
              <a:defRPr/>
            </a:pPr>
            <a:r>
              <a:rPr kumimoji="0" lang="en-GB" b="1" i="0" u="none" strike="noStrike" kern="0" cap="none" spc="0" normalizeH="0" baseline="0" noProof="0" dirty="0" smtClean="0">
                <a:ln>
                  <a:noFill/>
                </a:ln>
                <a:solidFill>
                  <a:schemeClr val="tx1"/>
                </a:solidFill>
                <a:effectLst/>
                <a:uLnTx/>
                <a:uFillTx/>
                <a:latin typeface="Arial"/>
                <a:ea typeface="+mn-ea"/>
                <a:cs typeface="+mn-cs"/>
              </a:rPr>
              <a:t>Lubrication</a:t>
            </a:r>
          </a:p>
          <a:p>
            <a:pPr marL="274320" marR="0" lvl="0" indent="-274320" algn="l" defTabSz="914400" rtl="0" eaLnBrk="1" fontAlgn="base" latinLnBrk="0" hangingPunct="1">
              <a:lnSpc>
                <a:spcPct val="100000"/>
              </a:lnSpc>
              <a:spcBef>
                <a:spcPts val="600"/>
              </a:spcBef>
              <a:spcAft>
                <a:spcPts val="0"/>
              </a:spcAft>
              <a:buClr>
                <a:srgbClr val="C00000"/>
              </a:buClr>
              <a:buSzTx/>
              <a:buFont typeface="Wingdings" panose="05000000000000000000" pitchFamily="2" charset="2"/>
              <a:buChar char="Ø"/>
              <a:tabLst/>
              <a:defRPr/>
            </a:pPr>
            <a:r>
              <a:rPr kumimoji="0" lang="en-GB" sz="1800" b="0" i="0" u="none" strike="noStrike" kern="0" cap="none" spc="0" normalizeH="0" baseline="0" noProof="0" dirty="0" smtClean="0">
                <a:ln>
                  <a:noFill/>
                </a:ln>
                <a:solidFill>
                  <a:srgbClr val="000000"/>
                </a:solidFill>
                <a:effectLst/>
                <a:uLnTx/>
                <a:uFillTx/>
                <a:latin typeface="Arial"/>
                <a:ea typeface="+mn-ea"/>
                <a:cs typeface="+mn-cs"/>
              </a:rPr>
              <a:t>Parts Replacement / Re-build</a:t>
            </a:r>
          </a:p>
          <a:p>
            <a:pPr marL="274320" marR="0" lvl="0" indent="-274320" algn="l" defTabSz="914400" rtl="0" eaLnBrk="1" fontAlgn="base" latinLnBrk="0" hangingPunct="1">
              <a:lnSpc>
                <a:spcPct val="100000"/>
              </a:lnSpc>
              <a:spcBef>
                <a:spcPts val="600"/>
              </a:spcBef>
              <a:spcAft>
                <a:spcPts val="0"/>
              </a:spcAft>
              <a:buClr>
                <a:srgbClr val="C00000"/>
              </a:buClr>
              <a:buSzTx/>
              <a:buFont typeface="Wingdings" panose="05000000000000000000" pitchFamily="2" charset="2"/>
              <a:buChar char="Ø"/>
              <a:tabLst/>
              <a:defRPr/>
            </a:pPr>
            <a:r>
              <a:rPr kumimoji="0" lang="en-GB" sz="1800" b="0" i="0" u="none" strike="noStrike" kern="0" cap="none" spc="0" normalizeH="0" baseline="0" noProof="0" dirty="0" smtClean="0">
                <a:ln>
                  <a:noFill/>
                </a:ln>
                <a:solidFill>
                  <a:srgbClr val="000000"/>
                </a:solidFill>
                <a:effectLst/>
                <a:uLnTx/>
                <a:uFillTx/>
                <a:latin typeface="Arial"/>
                <a:ea typeface="+mn-ea"/>
                <a:cs typeface="+mn-cs"/>
              </a:rPr>
              <a:t>Oil Life</a:t>
            </a:r>
          </a:p>
          <a:p>
            <a:pPr marL="274320" marR="0" lvl="0" indent="-274320" algn="l" defTabSz="914400" rtl="0" eaLnBrk="1" fontAlgn="base" latinLnBrk="0" hangingPunct="1">
              <a:lnSpc>
                <a:spcPct val="100000"/>
              </a:lnSpc>
              <a:spcBef>
                <a:spcPts val="600"/>
              </a:spcBef>
              <a:spcAft>
                <a:spcPts val="0"/>
              </a:spcAft>
              <a:buClr>
                <a:srgbClr val="C00000"/>
              </a:buClr>
              <a:buSzTx/>
              <a:buFont typeface="Wingdings" panose="05000000000000000000" pitchFamily="2" charset="2"/>
              <a:buChar char="Ø"/>
              <a:tabLst/>
              <a:defRPr/>
            </a:pPr>
            <a:r>
              <a:rPr kumimoji="0" lang="en-GB" sz="1800" b="0" i="0" u="none" strike="noStrike" kern="0" cap="none" spc="0" normalizeH="0" baseline="0" noProof="0" dirty="0" smtClean="0">
                <a:ln>
                  <a:noFill/>
                </a:ln>
                <a:solidFill>
                  <a:srgbClr val="000000"/>
                </a:solidFill>
                <a:effectLst/>
                <a:uLnTx/>
                <a:uFillTx/>
                <a:latin typeface="Arial"/>
                <a:ea typeface="+mn-ea"/>
                <a:cs typeface="+mn-cs"/>
              </a:rPr>
              <a:t>Equipment Uptime</a:t>
            </a:r>
          </a:p>
          <a:p>
            <a:pPr marL="274320" marR="0" lvl="0" indent="-274320" algn="l" defTabSz="914400" rtl="0" eaLnBrk="1" fontAlgn="base" latinLnBrk="0" hangingPunct="1">
              <a:lnSpc>
                <a:spcPct val="100000"/>
              </a:lnSpc>
              <a:spcBef>
                <a:spcPts val="600"/>
              </a:spcBef>
              <a:spcAft>
                <a:spcPts val="0"/>
              </a:spcAft>
              <a:buClr>
                <a:srgbClr val="C00000"/>
              </a:buClr>
              <a:buSzTx/>
              <a:buFont typeface="Wingdings" panose="05000000000000000000" pitchFamily="2" charset="2"/>
              <a:buChar char="Ø"/>
              <a:tabLst/>
              <a:defRPr/>
            </a:pPr>
            <a:r>
              <a:rPr kumimoji="0" lang="en-GB" sz="1800" b="0" i="0" u="none" strike="noStrike" kern="0" cap="none" spc="0" normalizeH="0" baseline="0" noProof="0" dirty="0" smtClean="0">
                <a:ln>
                  <a:noFill/>
                </a:ln>
                <a:solidFill>
                  <a:srgbClr val="000000"/>
                </a:solidFill>
                <a:effectLst/>
                <a:uLnTx/>
                <a:uFillTx/>
                <a:latin typeface="Arial"/>
                <a:ea typeface="+mn-ea"/>
                <a:cs typeface="+mn-cs"/>
              </a:rPr>
              <a:t>Labor Efficiency</a:t>
            </a:r>
            <a:endParaRPr kumimoji="0" lang="en-GB" sz="1600" b="0" i="0" u="none" strike="noStrike" kern="0" cap="none" spc="0" normalizeH="0" baseline="0" noProof="0" dirty="0" smtClean="0">
              <a:ln>
                <a:noFill/>
              </a:ln>
              <a:solidFill>
                <a:srgbClr val="000000"/>
              </a:solidFill>
              <a:effectLst/>
              <a:uLnTx/>
              <a:uFillTx/>
              <a:latin typeface="Arial"/>
              <a:ea typeface="+mn-ea"/>
              <a:cs typeface="+mn-cs"/>
            </a:endParaRP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015844" y="1214912"/>
            <a:ext cx="3891478" cy="1926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94287" y="3150405"/>
            <a:ext cx="3211751" cy="2197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01901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3200" dirty="0" smtClean="0"/>
              <a:t>Impact on Facilities </a:t>
            </a:r>
            <a:r>
              <a:rPr lang="en-GB" sz="3200" dirty="0"/>
              <a:t>&amp; </a:t>
            </a:r>
            <a:r>
              <a:rPr lang="en-GB" sz="3200" dirty="0" smtClean="0"/>
              <a:t>Waste</a:t>
            </a:r>
            <a:endParaRPr lang="en-US" sz="2800" dirty="0"/>
          </a:p>
        </p:txBody>
      </p:sp>
      <p:sp>
        <p:nvSpPr>
          <p:cNvPr id="4" name="Rectangle 3"/>
          <p:cNvSpPr txBox="1">
            <a:spLocks noChangeArrowheads="1"/>
          </p:cNvSpPr>
          <p:nvPr/>
        </p:nvSpPr>
        <p:spPr bwMode="auto">
          <a:xfrm>
            <a:off x="421218" y="1309689"/>
            <a:ext cx="6182783" cy="389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anchor="t" anchorCtr="0" compatLnSpc="1">
            <a:prstTxWarp prst="textNoShape">
              <a:avLst/>
            </a:prstTxWarp>
          </a:bodyPr>
          <a:lstStyle>
            <a:lvl1pPr marL="177800" indent="-177800" algn="l" rtl="0" eaLnBrk="0" fontAlgn="base" hangingPunct="0">
              <a:lnSpc>
                <a:spcPct val="90000"/>
              </a:lnSpc>
              <a:spcBef>
                <a:spcPct val="60000"/>
              </a:spcBef>
              <a:spcAft>
                <a:spcPct val="0"/>
              </a:spcAft>
              <a:buChar char="•"/>
              <a:defRPr sz="2000">
                <a:solidFill>
                  <a:srgbClr val="000000"/>
                </a:solidFill>
                <a:latin typeface="+mn-lt"/>
                <a:ea typeface="+mn-ea"/>
                <a:cs typeface="+mn-cs"/>
              </a:defRPr>
            </a:lvl1pPr>
            <a:lvl2pPr marL="344488" indent="-157163" algn="l" rtl="0" eaLnBrk="0" fontAlgn="base" hangingPunct="0">
              <a:lnSpc>
                <a:spcPct val="90000"/>
              </a:lnSpc>
              <a:spcBef>
                <a:spcPct val="30000"/>
              </a:spcBef>
              <a:spcAft>
                <a:spcPct val="0"/>
              </a:spcAft>
              <a:buChar char="–"/>
              <a:defRPr>
                <a:solidFill>
                  <a:schemeClr val="tx1"/>
                </a:solidFill>
                <a:latin typeface="+mn-lt"/>
              </a:defRPr>
            </a:lvl2pPr>
            <a:lvl3pPr marL="534988" indent="-177800" algn="l" rtl="0" eaLnBrk="0" fontAlgn="base" hangingPunct="0">
              <a:lnSpc>
                <a:spcPct val="90000"/>
              </a:lnSpc>
              <a:spcBef>
                <a:spcPct val="20000"/>
              </a:spcBef>
              <a:spcAft>
                <a:spcPct val="0"/>
              </a:spcAft>
              <a:buChar char="•"/>
              <a:defRPr sz="1600">
                <a:solidFill>
                  <a:schemeClr val="tx1"/>
                </a:solidFill>
                <a:latin typeface="+mn-lt"/>
              </a:defRPr>
            </a:lvl3pPr>
            <a:lvl4pPr marL="714375" indent="-168275" algn="l" rtl="0" eaLnBrk="0" fontAlgn="base" hangingPunct="0">
              <a:lnSpc>
                <a:spcPct val="90000"/>
              </a:lnSpc>
              <a:spcBef>
                <a:spcPct val="10000"/>
              </a:spcBef>
              <a:spcAft>
                <a:spcPct val="0"/>
              </a:spcAft>
              <a:buChar char="–"/>
              <a:defRPr sz="1400">
                <a:solidFill>
                  <a:schemeClr val="tx1"/>
                </a:solidFill>
                <a:latin typeface="+mn-lt"/>
              </a:defRPr>
            </a:lvl4pPr>
            <a:lvl5pPr marL="892175" indent="-155575" algn="l" rtl="0" eaLnBrk="0" fontAlgn="base" hangingPunct="0">
              <a:lnSpc>
                <a:spcPct val="90000"/>
              </a:lnSpc>
              <a:spcBef>
                <a:spcPct val="10000"/>
              </a:spcBef>
              <a:spcAft>
                <a:spcPct val="0"/>
              </a:spcAft>
              <a:buChar char="»"/>
              <a:defRPr sz="1400">
                <a:solidFill>
                  <a:schemeClr val="tx1"/>
                </a:solidFill>
                <a:latin typeface="+mn-lt"/>
              </a:defRPr>
            </a:lvl5pPr>
            <a:lvl6pPr marL="1349375" indent="-155575" algn="l" rtl="0" fontAlgn="base">
              <a:lnSpc>
                <a:spcPct val="90000"/>
              </a:lnSpc>
              <a:spcBef>
                <a:spcPct val="10000"/>
              </a:spcBef>
              <a:spcAft>
                <a:spcPct val="0"/>
              </a:spcAft>
              <a:buChar char="»"/>
              <a:defRPr sz="1400">
                <a:solidFill>
                  <a:schemeClr val="tx1"/>
                </a:solidFill>
                <a:latin typeface="+mn-lt"/>
              </a:defRPr>
            </a:lvl6pPr>
            <a:lvl7pPr marL="1806575" indent="-155575" algn="l" rtl="0" fontAlgn="base">
              <a:lnSpc>
                <a:spcPct val="90000"/>
              </a:lnSpc>
              <a:spcBef>
                <a:spcPct val="10000"/>
              </a:spcBef>
              <a:spcAft>
                <a:spcPct val="0"/>
              </a:spcAft>
              <a:buChar char="»"/>
              <a:defRPr sz="1400">
                <a:solidFill>
                  <a:schemeClr val="tx1"/>
                </a:solidFill>
                <a:latin typeface="+mn-lt"/>
              </a:defRPr>
            </a:lvl7pPr>
            <a:lvl8pPr marL="2263775" indent="-155575" algn="l" rtl="0" fontAlgn="base">
              <a:lnSpc>
                <a:spcPct val="90000"/>
              </a:lnSpc>
              <a:spcBef>
                <a:spcPct val="10000"/>
              </a:spcBef>
              <a:spcAft>
                <a:spcPct val="0"/>
              </a:spcAft>
              <a:buChar char="»"/>
              <a:defRPr sz="1400">
                <a:solidFill>
                  <a:schemeClr val="tx1"/>
                </a:solidFill>
                <a:latin typeface="+mn-lt"/>
              </a:defRPr>
            </a:lvl8pPr>
            <a:lvl9pPr marL="2720975" indent="-155575" algn="l" rtl="0" fontAlgn="base">
              <a:lnSpc>
                <a:spcPct val="90000"/>
              </a:lnSpc>
              <a:spcBef>
                <a:spcPct val="10000"/>
              </a:spcBef>
              <a:spcAft>
                <a:spcPct val="0"/>
              </a:spcAft>
              <a:buChar char="»"/>
              <a:defRPr sz="1400">
                <a:solidFill>
                  <a:schemeClr val="tx1"/>
                </a:solidFill>
                <a:latin typeface="+mn-lt"/>
              </a:defRPr>
            </a:lvl9pPr>
          </a:lstStyle>
          <a:p>
            <a:pPr marL="274320" marR="0" lvl="0" indent="-274320" algn="l" defTabSz="914400" rtl="0" eaLnBrk="1" fontAlgn="base" latinLnBrk="0" hangingPunct="1">
              <a:lnSpc>
                <a:spcPct val="100000"/>
              </a:lnSpc>
              <a:spcBef>
                <a:spcPts val="600"/>
              </a:spcBef>
              <a:spcAft>
                <a:spcPts val="600"/>
              </a:spcAft>
              <a:buClr>
                <a:srgbClr val="C00000"/>
              </a:buClr>
              <a:buSzTx/>
              <a:buFont typeface="Wingdings" panose="05000000000000000000" pitchFamily="2" charset="2"/>
              <a:buChar char="Ø"/>
              <a:tabLst/>
              <a:defRPr/>
            </a:pPr>
            <a:r>
              <a:rPr kumimoji="0" lang="en-GB" sz="1800" b="0" i="0" u="none" strike="noStrike" kern="0" cap="none" spc="0" normalizeH="0" baseline="0" noProof="0" dirty="0" smtClean="0">
                <a:ln>
                  <a:noFill/>
                </a:ln>
                <a:solidFill>
                  <a:srgbClr val="000000"/>
                </a:solidFill>
                <a:effectLst/>
                <a:uLnTx/>
                <a:uFillTx/>
                <a:latin typeface="Arial"/>
                <a:ea typeface="+mn-ea"/>
                <a:cs typeface="+mn-cs"/>
              </a:rPr>
              <a:t>Fluid Recovery (Swarf)</a:t>
            </a:r>
          </a:p>
          <a:p>
            <a:pPr marL="274320" marR="0" lvl="0" indent="-274320" algn="l" defTabSz="914400" rtl="0" eaLnBrk="1" fontAlgn="base" latinLnBrk="0" hangingPunct="1">
              <a:lnSpc>
                <a:spcPct val="100000"/>
              </a:lnSpc>
              <a:spcBef>
                <a:spcPts val="600"/>
              </a:spcBef>
              <a:spcAft>
                <a:spcPts val="600"/>
              </a:spcAft>
              <a:buClr>
                <a:srgbClr val="C00000"/>
              </a:buClr>
              <a:buSzTx/>
              <a:buFont typeface="Wingdings" panose="05000000000000000000" pitchFamily="2" charset="2"/>
              <a:buChar char="Ø"/>
              <a:tabLst/>
              <a:defRPr/>
            </a:pPr>
            <a:r>
              <a:rPr kumimoji="0" lang="en-GB" sz="1800" b="0" i="0" u="none" strike="noStrike" kern="0" cap="none" spc="0" normalizeH="0" baseline="0" noProof="0" dirty="0" smtClean="0">
                <a:ln>
                  <a:noFill/>
                </a:ln>
                <a:solidFill>
                  <a:srgbClr val="000000"/>
                </a:solidFill>
                <a:effectLst/>
                <a:uLnTx/>
                <a:uFillTx/>
                <a:latin typeface="Arial"/>
                <a:ea typeface="+mn-ea"/>
                <a:cs typeface="+mn-cs"/>
              </a:rPr>
              <a:t>Swarf Segregation &amp; Value Efficiencies</a:t>
            </a:r>
          </a:p>
          <a:p>
            <a:pPr marL="274320" marR="0" lvl="0" indent="-274320" algn="l" defTabSz="914400" rtl="0" eaLnBrk="1" fontAlgn="base" latinLnBrk="0" hangingPunct="1">
              <a:lnSpc>
                <a:spcPct val="100000"/>
              </a:lnSpc>
              <a:spcBef>
                <a:spcPts val="600"/>
              </a:spcBef>
              <a:spcAft>
                <a:spcPts val="600"/>
              </a:spcAft>
              <a:buClr>
                <a:srgbClr val="C00000"/>
              </a:buClr>
              <a:buSzTx/>
              <a:buFont typeface="Wingdings" panose="05000000000000000000" pitchFamily="2" charset="2"/>
              <a:buChar char="Ø"/>
              <a:tabLst/>
              <a:defRPr/>
            </a:pPr>
            <a:r>
              <a:rPr kumimoji="0" lang="en-GB" sz="1800" b="0" i="0" u="none" strike="noStrike" kern="0" cap="none" spc="0" normalizeH="0" baseline="0" noProof="0" dirty="0" smtClean="0">
                <a:ln>
                  <a:noFill/>
                </a:ln>
                <a:solidFill>
                  <a:srgbClr val="000000"/>
                </a:solidFill>
                <a:effectLst/>
                <a:uLnTx/>
                <a:uFillTx/>
                <a:latin typeface="Arial"/>
                <a:ea typeface="+mn-ea"/>
                <a:cs typeface="+mn-cs"/>
              </a:rPr>
              <a:t>Fluid Waste Stream Optimization</a:t>
            </a:r>
          </a:p>
          <a:p>
            <a:pPr marL="274320" marR="0" lvl="0" indent="-274320" algn="l" defTabSz="914400" rtl="0" eaLnBrk="1" fontAlgn="base" latinLnBrk="0" hangingPunct="1">
              <a:lnSpc>
                <a:spcPct val="100000"/>
              </a:lnSpc>
              <a:spcBef>
                <a:spcPts val="600"/>
              </a:spcBef>
              <a:spcAft>
                <a:spcPts val="600"/>
              </a:spcAft>
              <a:buClr>
                <a:srgbClr val="C00000"/>
              </a:buClr>
              <a:buSzTx/>
              <a:buFont typeface="Wingdings" panose="05000000000000000000" pitchFamily="2" charset="2"/>
              <a:buChar char="Ø"/>
              <a:tabLst/>
              <a:defRPr/>
            </a:pPr>
            <a:r>
              <a:rPr kumimoji="0" lang="en-GB" sz="1800" b="0" i="0" u="none" strike="noStrike" kern="0" cap="none" spc="0" normalizeH="0" baseline="0" noProof="0" dirty="0" smtClean="0">
                <a:ln>
                  <a:noFill/>
                </a:ln>
                <a:solidFill>
                  <a:srgbClr val="000000"/>
                </a:solidFill>
                <a:effectLst/>
                <a:uLnTx/>
                <a:uFillTx/>
                <a:latin typeface="Arial"/>
                <a:ea typeface="+mn-ea"/>
                <a:cs typeface="+mn-cs"/>
              </a:rPr>
              <a:t>Landfill Avoidance</a:t>
            </a:r>
          </a:p>
          <a:p>
            <a:pPr marL="274320" marR="0" lvl="0" indent="-274320" algn="l" defTabSz="914400" rtl="0" eaLnBrk="1" fontAlgn="base" latinLnBrk="0" hangingPunct="1">
              <a:lnSpc>
                <a:spcPct val="100000"/>
              </a:lnSpc>
              <a:spcBef>
                <a:spcPts val="600"/>
              </a:spcBef>
              <a:spcAft>
                <a:spcPts val="600"/>
              </a:spcAft>
              <a:buClr>
                <a:srgbClr val="C00000"/>
              </a:buClr>
              <a:buSzTx/>
              <a:buFont typeface="Wingdings" panose="05000000000000000000" pitchFamily="2" charset="2"/>
              <a:buChar char="Ø"/>
              <a:tabLst/>
              <a:defRPr/>
            </a:pPr>
            <a:r>
              <a:rPr kumimoji="0" lang="en-GB" sz="1800" b="0" i="0" u="none" strike="noStrike" kern="0" cap="none" spc="0" normalizeH="0" baseline="0" noProof="0" dirty="0" smtClean="0">
                <a:ln>
                  <a:noFill/>
                </a:ln>
                <a:solidFill>
                  <a:srgbClr val="000000"/>
                </a:solidFill>
                <a:effectLst/>
                <a:uLnTx/>
                <a:uFillTx/>
                <a:latin typeface="Arial"/>
                <a:ea typeface="+mn-ea"/>
                <a:cs typeface="+mn-cs"/>
              </a:rPr>
              <a:t>Waste Treatment</a:t>
            </a:r>
          </a:p>
          <a:p>
            <a:pPr marL="453707" lvl="3" indent="-274320" eaLnBrk="1" hangingPunct="1">
              <a:lnSpc>
                <a:spcPct val="100000"/>
              </a:lnSpc>
              <a:spcBef>
                <a:spcPts val="600"/>
              </a:spcBef>
              <a:spcAft>
                <a:spcPts val="600"/>
              </a:spcAft>
              <a:buClr>
                <a:srgbClr val="C00000"/>
              </a:buClr>
              <a:buFont typeface="Arial" panose="020B0604020202020204" pitchFamily="34" charset="0"/>
              <a:buChar char="−"/>
              <a:defRPr/>
            </a:pPr>
            <a:r>
              <a:rPr kumimoji="0" lang="en-GB" sz="1600" b="0" i="0" u="none" strike="noStrike" kern="0" cap="none" spc="0" normalizeH="0" baseline="0" noProof="0" dirty="0" smtClean="0">
                <a:ln>
                  <a:noFill/>
                </a:ln>
                <a:solidFill>
                  <a:srgbClr val="000000"/>
                </a:solidFill>
                <a:effectLst/>
                <a:uLnTx/>
                <a:uFillTx/>
                <a:latin typeface="Arial"/>
              </a:rPr>
              <a:t>Ultra Filtration (UF)</a:t>
            </a:r>
          </a:p>
          <a:p>
            <a:pPr marL="453707" lvl="3" indent="-274320" eaLnBrk="1" hangingPunct="1">
              <a:lnSpc>
                <a:spcPct val="100000"/>
              </a:lnSpc>
              <a:spcBef>
                <a:spcPts val="600"/>
              </a:spcBef>
              <a:spcAft>
                <a:spcPts val="600"/>
              </a:spcAft>
              <a:buClr>
                <a:srgbClr val="C00000"/>
              </a:buClr>
              <a:buFont typeface="Arial" panose="020B0604020202020204" pitchFamily="34" charset="0"/>
              <a:buChar char="−"/>
              <a:defRPr/>
            </a:pPr>
            <a:r>
              <a:rPr kumimoji="0" lang="en-GB" sz="1600" b="0" i="0" u="none" strike="noStrike" kern="0" cap="none" spc="0" normalizeH="0" baseline="0" noProof="0" dirty="0" smtClean="0">
                <a:ln>
                  <a:noFill/>
                </a:ln>
                <a:solidFill>
                  <a:srgbClr val="000000"/>
                </a:solidFill>
                <a:effectLst/>
                <a:uLnTx/>
                <a:uFillTx/>
                <a:latin typeface="Arial"/>
              </a:rPr>
              <a:t>Micro</a:t>
            </a:r>
          </a:p>
          <a:p>
            <a:pPr marL="453707" lvl="3" indent="-274320" eaLnBrk="1" hangingPunct="1">
              <a:lnSpc>
                <a:spcPct val="100000"/>
              </a:lnSpc>
              <a:spcBef>
                <a:spcPts val="600"/>
              </a:spcBef>
              <a:spcAft>
                <a:spcPts val="600"/>
              </a:spcAft>
              <a:buClr>
                <a:srgbClr val="C00000"/>
              </a:buClr>
              <a:buFont typeface="Arial" panose="020B0604020202020204" pitchFamily="34" charset="0"/>
              <a:buChar char="−"/>
              <a:defRPr/>
            </a:pPr>
            <a:r>
              <a:rPr kumimoji="0" lang="en-GB" sz="1600" b="0" i="0" u="none" strike="noStrike" kern="0" cap="none" spc="0" normalizeH="0" baseline="0" noProof="0" dirty="0" smtClean="0">
                <a:ln>
                  <a:noFill/>
                </a:ln>
                <a:solidFill>
                  <a:srgbClr val="000000"/>
                </a:solidFill>
                <a:effectLst/>
                <a:uLnTx/>
                <a:uFillTx/>
                <a:latin typeface="Arial"/>
              </a:rPr>
              <a:t>Bio Reactor</a:t>
            </a:r>
          </a:p>
          <a:p>
            <a:pPr marL="274320" marR="0" lvl="0" indent="-274320" algn="l" defTabSz="914400" rtl="0" eaLnBrk="1" fontAlgn="base" latinLnBrk="0" hangingPunct="1">
              <a:lnSpc>
                <a:spcPct val="100000"/>
              </a:lnSpc>
              <a:spcBef>
                <a:spcPts val="600"/>
              </a:spcBef>
              <a:spcAft>
                <a:spcPts val="600"/>
              </a:spcAft>
              <a:buClr>
                <a:srgbClr val="C00000"/>
              </a:buClr>
              <a:buSzTx/>
              <a:buFont typeface="Wingdings" panose="05000000000000000000" pitchFamily="2" charset="2"/>
              <a:buChar char="Ø"/>
              <a:tabLst/>
              <a:defRPr/>
            </a:pPr>
            <a:r>
              <a:rPr kumimoji="0" lang="en-GB" sz="1800" b="0" i="0" u="none" strike="noStrike" kern="0" cap="none" spc="0" normalizeH="0" baseline="0" noProof="0" dirty="0" smtClean="0">
                <a:ln>
                  <a:noFill/>
                </a:ln>
                <a:solidFill>
                  <a:srgbClr val="000000"/>
                </a:solidFill>
                <a:effectLst/>
                <a:uLnTx/>
                <a:uFillTx/>
                <a:latin typeface="Arial"/>
                <a:ea typeface="+mn-ea"/>
                <a:cs typeface="+mn-cs"/>
              </a:rPr>
              <a:t>Water Conditioning</a:t>
            </a:r>
          </a:p>
        </p:txBody>
      </p:sp>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604001" y="2057400"/>
            <a:ext cx="5268383"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96787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3200" dirty="0" smtClean="0"/>
              <a:t>Impact on Environment </a:t>
            </a:r>
            <a:r>
              <a:rPr lang="en-GB" sz="3200" dirty="0"/>
              <a:t>&amp; </a:t>
            </a:r>
            <a:r>
              <a:rPr lang="en-GB" sz="3200" dirty="0" smtClean="0"/>
              <a:t>Energy</a:t>
            </a:r>
            <a:endParaRPr lang="en-US" sz="2800" dirty="0"/>
          </a:p>
        </p:txBody>
      </p:sp>
      <p:sp>
        <p:nvSpPr>
          <p:cNvPr id="4" name="Rectangle 3"/>
          <p:cNvSpPr txBox="1">
            <a:spLocks noChangeArrowheads="1"/>
          </p:cNvSpPr>
          <p:nvPr/>
        </p:nvSpPr>
        <p:spPr bwMode="auto">
          <a:xfrm>
            <a:off x="609601" y="1447801"/>
            <a:ext cx="5689600"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anchor="t" anchorCtr="0" compatLnSpc="1">
            <a:prstTxWarp prst="textNoShape">
              <a:avLst/>
            </a:prstTxWarp>
          </a:bodyPr>
          <a:lstStyle>
            <a:lvl1pPr marL="177800" indent="-177800" algn="l" rtl="0" eaLnBrk="0" fontAlgn="base" hangingPunct="0">
              <a:lnSpc>
                <a:spcPct val="90000"/>
              </a:lnSpc>
              <a:spcBef>
                <a:spcPct val="60000"/>
              </a:spcBef>
              <a:spcAft>
                <a:spcPct val="0"/>
              </a:spcAft>
              <a:buChar char="•"/>
              <a:defRPr sz="2000">
                <a:solidFill>
                  <a:srgbClr val="000000"/>
                </a:solidFill>
                <a:latin typeface="+mn-lt"/>
                <a:ea typeface="+mn-ea"/>
                <a:cs typeface="+mn-cs"/>
              </a:defRPr>
            </a:lvl1pPr>
            <a:lvl2pPr marL="344488" indent="-157163" algn="l" rtl="0" eaLnBrk="0" fontAlgn="base" hangingPunct="0">
              <a:lnSpc>
                <a:spcPct val="90000"/>
              </a:lnSpc>
              <a:spcBef>
                <a:spcPct val="30000"/>
              </a:spcBef>
              <a:spcAft>
                <a:spcPct val="0"/>
              </a:spcAft>
              <a:buChar char="–"/>
              <a:defRPr>
                <a:solidFill>
                  <a:schemeClr val="tx1"/>
                </a:solidFill>
                <a:latin typeface="+mn-lt"/>
              </a:defRPr>
            </a:lvl2pPr>
            <a:lvl3pPr marL="534988" indent="-177800" algn="l" rtl="0" eaLnBrk="0" fontAlgn="base" hangingPunct="0">
              <a:lnSpc>
                <a:spcPct val="90000"/>
              </a:lnSpc>
              <a:spcBef>
                <a:spcPct val="20000"/>
              </a:spcBef>
              <a:spcAft>
                <a:spcPct val="0"/>
              </a:spcAft>
              <a:buChar char="•"/>
              <a:defRPr sz="1600">
                <a:solidFill>
                  <a:schemeClr val="tx1"/>
                </a:solidFill>
                <a:latin typeface="+mn-lt"/>
              </a:defRPr>
            </a:lvl3pPr>
            <a:lvl4pPr marL="714375" indent="-168275" algn="l" rtl="0" eaLnBrk="0" fontAlgn="base" hangingPunct="0">
              <a:lnSpc>
                <a:spcPct val="90000"/>
              </a:lnSpc>
              <a:spcBef>
                <a:spcPct val="10000"/>
              </a:spcBef>
              <a:spcAft>
                <a:spcPct val="0"/>
              </a:spcAft>
              <a:buChar char="–"/>
              <a:defRPr sz="1400">
                <a:solidFill>
                  <a:schemeClr val="tx1"/>
                </a:solidFill>
                <a:latin typeface="+mn-lt"/>
              </a:defRPr>
            </a:lvl4pPr>
            <a:lvl5pPr marL="892175" indent="-155575" algn="l" rtl="0" eaLnBrk="0" fontAlgn="base" hangingPunct="0">
              <a:lnSpc>
                <a:spcPct val="90000"/>
              </a:lnSpc>
              <a:spcBef>
                <a:spcPct val="10000"/>
              </a:spcBef>
              <a:spcAft>
                <a:spcPct val="0"/>
              </a:spcAft>
              <a:buChar char="»"/>
              <a:defRPr sz="1400">
                <a:solidFill>
                  <a:schemeClr val="tx1"/>
                </a:solidFill>
                <a:latin typeface="+mn-lt"/>
              </a:defRPr>
            </a:lvl5pPr>
            <a:lvl6pPr marL="1349375" indent="-155575" algn="l" rtl="0" fontAlgn="base">
              <a:lnSpc>
                <a:spcPct val="90000"/>
              </a:lnSpc>
              <a:spcBef>
                <a:spcPct val="10000"/>
              </a:spcBef>
              <a:spcAft>
                <a:spcPct val="0"/>
              </a:spcAft>
              <a:buChar char="»"/>
              <a:defRPr sz="1400">
                <a:solidFill>
                  <a:schemeClr val="tx1"/>
                </a:solidFill>
                <a:latin typeface="+mn-lt"/>
              </a:defRPr>
            </a:lvl6pPr>
            <a:lvl7pPr marL="1806575" indent="-155575" algn="l" rtl="0" fontAlgn="base">
              <a:lnSpc>
                <a:spcPct val="90000"/>
              </a:lnSpc>
              <a:spcBef>
                <a:spcPct val="10000"/>
              </a:spcBef>
              <a:spcAft>
                <a:spcPct val="0"/>
              </a:spcAft>
              <a:buChar char="»"/>
              <a:defRPr sz="1400">
                <a:solidFill>
                  <a:schemeClr val="tx1"/>
                </a:solidFill>
                <a:latin typeface="+mn-lt"/>
              </a:defRPr>
            </a:lvl7pPr>
            <a:lvl8pPr marL="2263775" indent="-155575" algn="l" rtl="0" fontAlgn="base">
              <a:lnSpc>
                <a:spcPct val="90000"/>
              </a:lnSpc>
              <a:spcBef>
                <a:spcPct val="10000"/>
              </a:spcBef>
              <a:spcAft>
                <a:spcPct val="0"/>
              </a:spcAft>
              <a:buChar char="»"/>
              <a:defRPr sz="1400">
                <a:solidFill>
                  <a:schemeClr val="tx1"/>
                </a:solidFill>
                <a:latin typeface="+mn-lt"/>
              </a:defRPr>
            </a:lvl8pPr>
            <a:lvl9pPr marL="2720975" indent="-155575" algn="l" rtl="0" fontAlgn="base">
              <a:lnSpc>
                <a:spcPct val="90000"/>
              </a:lnSpc>
              <a:spcBef>
                <a:spcPct val="10000"/>
              </a:spcBef>
              <a:spcAft>
                <a:spcPct val="0"/>
              </a:spcAft>
              <a:buChar char="»"/>
              <a:defRPr sz="1400">
                <a:solidFill>
                  <a:schemeClr val="tx1"/>
                </a:solidFill>
                <a:latin typeface="+mn-lt"/>
              </a:defRPr>
            </a:lvl9pPr>
          </a:lstStyle>
          <a:p>
            <a:pPr marL="274320" marR="0" lvl="0" indent="-274320" algn="l" defTabSz="914400" rtl="0" eaLnBrk="1" fontAlgn="base" latinLnBrk="0" hangingPunct="1">
              <a:lnSpc>
                <a:spcPct val="100000"/>
              </a:lnSpc>
              <a:spcBef>
                <a:spcPts val="600"/>
              </a:spcBef>
              <a:spcAft>
                <a:spcPts val="600"/>
              </a:spcAft>
              <a:buClr>
                <a:srgbClr val="C00000"/>
              </a:buClr>
              <a:buSzTx/>
              <a:buFont typeface="Wingdings" panose="05000000000000000000" pitchFamily="2" charset="2"/>
              <a:buChar char="Ø"/>
              <a:tabLst/>
              <a:defRPr/>
            </a:pPr>
            <a:r>
              <a:rPr kumimoji="0" lang="en-GB" sz="1800" b="0" i="0" u="none" strike="noStrike" kern="0" cap="none" spc="0" normalizeH="0" baseline="0" noProof="0" dirty="0" smtClean="0">
                <a:ln>
                  <a:noFill/>
                </a:ln>
                <a:solidFill>
                  <a:srgbClr val="000000"/>
                </a:solidFill>
                <a:effectLst/>
                <a:uLnTx/>
                <a:uFillTx/>
                <a:latin typeface="Arial"/>
                <a:ea typeface="+mn-ea"/>
                <a:cs typeface="+mn-cs"/>
              </a:rPr>
              <a:t>Reduce Heating Requirement</a:t>
            </a:r>
          </a:p>
          <a:p>
            <a:pPr marL="274320" marR="0" lvl="0" indent="-274320" algn="l" defTabSz="914400" rtl="0" eaLnBrk="1" fontAlgn="base" latinLnBrk="0" hangingPunct="1">
              <a:lnSpc>
                <a:spcPct val="100000"/>
              </a:lnSpc>
              <a:spcBef>
                <a:spcPts val="600"/>
              </a:spcBef>
              <a:spcAft>
                <a:spcPts val="600"/>
              </a:spcAft>
              <a:buClr>
                <a:srgbClr val="C00000"/>
              </a:buClr>
              <a:buSzTx/>
              <a:buFont typeface="Wingdings" panose="05000000000000000000" pitchFamily="2" charset="2"/>
              <a:buChar char="Ø"/>
              <a:tabLst/>
              <a:defRPr/>
            </a:pPr>
            <a:r>
              <a:rPr kumimoji="0" lang="en-GB" sz="1800" b="0" i="0" u="none" strike="noStrike" kern="0" cap="none" spc="0" normalizeH="0" baseline="0" noProof="0" dirty="0" smtClean="0">
                <a:ln>
                  <a:noFill/>
                </a:ln>
                <a:solidFill>
                  <a:srgbClr val="000000"/>
                </a:solidFill>
                <a:effectLst/>
                <a:uLnTx/>
                <a:uFillTx/>
                <a:latin typeface="Arial"/>
                <a:ea typeface="+mn-ea"/>
                <a:cs typeface="+mn-cs"/>
              </a:rPr>
              <a:t>Reduce Cooling Requirement</a:t>
            </a:r>
          </a:p>
          <a:p>
            <a:pPr marL="274320" marR="0" lvl="0" indent="-274320" algn="l" defTabSz="914400" rtl="0" eaLnBrk="1" fontAlgn="base" latinLnBrk="0" hangingPunct="1">
              <a:lnSpc>
                <a:spcPct val="100000"/>
              </a:lnSpc>
              <a:spcBef>
                <a:spcPts val="600"/>
              </a:spcBef>
              <a:spcAft>
                <a:spcPts val="600"/>
              </a:spcAft>
              <a:buClr>
                <a:srgbClr val="C00000"/>
              </a:buClr>
              <a:buSzTx/>
              <a:buFont typeface="Wingdings" panose="05000000000000000000" pitchFamily="2" charset="2"/>
              <a:buChar char="Ø"/>
              <a:tabLst/>
              <a:defRPr/>
            </a:pPr>
            <a:r>
              <a:rPr kumimoji="0" lang="en-GB" sz="1800" b="0" i="0" u="none" strike="noStrike" kern="0" cap="none" spc="0" normalizeH="0" baseline="0" noProof="0" dirty="0" smtClean="0">
                <a:ln>
                  <a:noFill/>
                </a:ln>
                <a:solidFill>
                  <a:srgbClr val="000000"/>
                </a:solidFill>
                <a:effectLst/>
                <a:uLnTx/>
                <a:uFillTx/>
                <a:latin typeface="Arial"/>
                <a:ea typeface="+mn-ea"/>
                <a:cs typeface="+mn-cs"/>
              </a:rPr>
              <a:t>Reduce Misting</a:t>
            </a:r>
          </a:p>
          <a:p>
            <a:pPr marL="274320" marR="0" lvl="0" indent="-274320" algn="l" defTabSz="914400" rtl="0" eaLnBrk="1" fontAlgn="base" latinLnBrk="0" hangingPunct="1">
              <a:lnSpc>
                <a:spcPct val="100000"/>
              </a:lnSpc>
              <a:spcBef>
                <a:spcPts val="600"/>
              </a:spcBef>
              <a:spcAft>
                <a:spcPts val="600"/>
              </a:spcAft>
              <a:buClr>
                <a:srgbClr val="C00000"/>
              </a:buClr>
              <a:buSzTx/>
              <a:buFont typeface="Wingdings" panose="05000000000000000000" pitchFamily="2" charset="2"/>
              <a:buChar char="Ø"/>
              <a:tabLst/>
              <a:defRPr/>
            </a:pPr>
            <a:r>
              <a:rPr kumimoji="0" lang="en-GB" sz="1800" b="0" i="0" u="none" strike="noStrike" kern="0" cap="none" spc="0" normalizeH="0" baseline="0" noProof="0" dirty="0" smtClean="0">
                <a:ln>
                  <a:noFill/>
                </a:ln>
                <a:solidFill>
                  <a:srgbClr val="000000"/>
                </a:solidFill>
                <a:effectLst/>
                <a:uLnTx/>
                <a:uFillTx/>
                <a:latin typeface="Arial"/>
                <a:ea typeface="+mn-ea"/>
                <a:cs typeface="+mn-cs"/>
              </a:rPr>
              <a:t>Leak Detection</a:t>
            </a:r>
          </a:p>
          <a:p>
            <a:pPr marL="453707" lvl="3" indent="-274320" eaLnBrk="1" hangingPunct="1">
              <a:lnSpc>
                <a:spcPct val="100000"/>
              </a:lnSpc>
              <a:spcBef>
                <a:spcPts val="600"/>
              </a:spcBef>
              <a:spcAft>
                <a:spcPts val="600"/>
              </a:spcAft>
              <a:buClr>
                <a:srgbClr val="C00000"/>
              </a:buClr>
              <a:buFont typeface="Arial" panose="020B0604020202020204" pitchFamily="34" charset="0"/>
              <a:buChar char="−"/>
              <a:defRPr/>
            </a:pPr>
            <a:r>
              <a:rPr kumimoji="0" lang="en-GB" sz="1600" b="0" i="0" u="none" strike="noStrike" kern="0" cap="none" spc="0" normalizeH="0" baseline="0" noProof="0" dirty="0" smtClean="0">
                <a:ln>
                  <a:noFill/>
                </a:ln>
                <a:solidFill>
                  <a:srgbClr val="000000"/>
                </a:solidFill>
                <a:effectLst/>
                <a:uLnTx/>
                <a:uFillTx/>
                <a:latin typeface="Arial"/>
              </a:rPr>
              <a:t>Hydraulic oil</a:t>
            </a:r>
          </a:p>
          <a:p>
            <a:pPr marL="453707" lvl="3" indent="-274320" eaLnBrk="1" hangingPunct="1">
              <a:lnSpc>
                <a:spcPct val="100000"/>
              </a:lnSpc>
              <a:spcBef>
                <a:spcPts val="600"/>
              </a:spcBef>
              <a:spcAft>
                <a:spcPts val="600"/>
              </a:spcAft>
              <a:buClr>
                <a:srgbClr val="C00000"/>
              </a:buClr>
              <a:buFont typeface="Arial" panose="020B0604020202020204" pitchFamily="34" charset="0"/>
              <a:buChar char="−"/>
              <a:defRPr/>
            </a:pPr>
            <a:r>
              <a:rPr kumimoji="0" lang="en-GB" sz="1600" b="0" i="0" u="none" strike="noStrike" kern="0" cap="none" spc="0" normalizeH="0" baseline="0" noProof="0" dirty="0" smtClean="0">
                <a:ln>
                  <a:noFill/>
                </a:ln>
                <a:solidFill>
                  <a:srgbClr val="000000"/>
                </a:solidFill>
                <a:effectLst/>
                <a:uLnTx/>
                <a:uFillTx/>
                <a:latin typeface="Arial"/>
              </a:rPr>
              <a:t>Compressed air</a:t>
            </a:r>
          </a:p>
          <a:p>
            <a:pPr marL="274320" marR="0" lvl="0" indent="-274320" algn="l" defTabSz="914400" rtl="0" eaLnBrk="1" fontAlgn="base" latinLnBrk="0" hangingPunct="1">
              <a:lnSpc>
                <a:spcPct val="100000"/>
              </a:lnSpc>
              <a:spcBef>
                <a:spcPts val="600"/>
              </a:spcBef>
              <a:spcAft>
                <a:spcPts val="600"/>
              </a:spcAft>
              <a:buClr>
                <a:srgbClr val="C00000"/>
              </a:buClr>
              <a:buSzTx/>
              <a:buFont typeface="Wingdings" panose="05000000000000000000" pitchFamily="2" charset="2"/>
              <a:buChar char="Ø"/>
              <a:tabLst/>
              <a:defRPr/>
            </a:pPr>
            <a:r>
              <a:rPr kumimoji="0" lang="en-GB" sz="1800" b="0" i="0" u="none" strike="noStrike" kern="0" cap="none" spc="0" normalizeH="0" baseline="0" noProof="0" dirty="0" smtClean="0">
                <a:ln>
                  <a:noFill/>
                </a:ln>
                <a:solidFill>
                  <a:srgbClr val="000000"/>
                </a:solidFill>
                <a:effectLst/>
                <a:uLnTx/>
                <a:uFillTx/>
                <a:latin typeface="Arial"/>
                <a:ea typeface="+mn-ea"/>
                <a:cs typeface="+mn-cs"/>
              </a:rPr>
              <a:t>Machine Tool Energy Consumption</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491720" y="1352798"/>
            <a:ext cx="4783323" cy="3302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68075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3200" dirty="0" smtClean="0"/>
              <a:t>Impact on Process </a:t>
            </a:r>
            <a:r>
              <a:rPr lang="en-GB" sz="3200" dirty="0"/>
              <a:t>Fluid Optimization</a:t>
            </a:r>
            <a:endParaRPr lang="en-US" sz="2800" dirty="0"/>
          </a:p>
        </p:txBody>
      </p:sp>
      <p:sp>
        <p:nvSpPr>
          <p:cNvPr id="4" name="Rectangle 3"/>
          <p:cNvSpPr txBox="1">
            <a:spLocks noChangeArrowheads="1"/>
          </p:cNvSpPr>
          <p:nvPr/>
        </p:nvSpPr>
        <p:spPr bwMode="auto">
          <a:xfrm>
            <a:off x="512234" y="1425576"/>
            <a:ext cx="5690447" cy="360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anchor="t" anchorCtr="0" compatLnSpc="1">
            <a:prstTxWarp prst="textNoShape">
              <a:avLst/>
            </a:prstTxWarp>
          </a:bodyPr>
          <a:lstStyle>
            <a:lvl1pPr marL="177800" indent="-177800" algn="l" rtl="0" eaLnBrk="0" fontAlgn="base" hangingPunct="0">
              <a:lnSpc>
                <a:spcPct val="90000"/>
              </a:lnSpc>
              <a:spcBef>
                <a:spcPct val="60000"/>
              </a:spcBef>
              <a:spcAft>
                <a:spcPct val="0"/>
              </a:spcAft>
              <a:buChar char="•"/>
              <a:defRPr sz="2000">
                <a:solidFill>
                  <a:srgbClr val="000000"/>
                </a:solidFill>
                <a:latin typeface="+mn-lt"/>
                <a:ea typeface="+mn-ea"/>
                <a:cs typeface="+mn-cs"/>
              </a:defRPr>
            </a:lvl1pPr>
            <a:lvl2pPr marL="344488" indent="-157163" algn="l" rtl="0" eaLnBrk="0" fontAlgn="base" hangingPunct="0">
              <a:lnSpc>
                <a:spcPct val="90000"/>
              </a:lnSpc>
              <a:spcBef>
                <a:spcPct val="30000"/>
              </a:spcBef>
              <a:spcAft>
                <a:spcPct val="0"/>
              </a:spcAft>
              <a:buChar char="–"/>
              <a:defRPr>
                <a:solidFill>
                  <a:schemeClr val="tx1"/>
                </a:solidFill>
                <a:latin typeface="+mn-lt"/>
              </a:defRPr>
            </a:lvl2pPr>
            <a:lvl3pPr marL="534988" indent="-177800" algn="l" rtl="0" eaLnBrk="0" fontAlgn="base" hangingPunct="0">
              <a:lnSpc>
                <a:spcPct val="90000"/>
              </a:lnSpc>
              <a:spcBef>
                <a:spcPct val="20000"/>
              </a:spcBef>
              <a:spcAft>
                <a:spcPct val="0"/>
              </a:spcAft>
              <a:buChar char="•"/>
              <a:defRPr sz="1600">
                <a:solidFill>
                  <a:schemeClr val="tx1"/>
                </a:solidFill>
                <a:latin typeface="+mn-lt"/>
              </a:defRPr>
            </a:lvl3pPr>
            <a:lvl4pPr marL="714375" indent="-168275" algn="l" rtl="0" eaLnBrk="0" fontAlgn="base" hangingPunct="0">
              <a:lnSpc>
                <a:spcPct val="90000"/>
              </a:lnSpc>
              <a:spcBef>
                <a:spcPct val="10000"/>
              </a:spcBef>
              <a:spcAft>
                <a:spcPct val="0"/>
              </a:spcAft>
              <a:buChar char="–"/>
              <a:defRPr sz="1400">
                <a:solidFill>
                  <a:schemeClr val="tx1"/>
                </a:solidFill>
                <a:latin typeface="+mn-lt"/>
              </a:defRPr>
            </a:lvl4pPr>
            <a:lvl5pPr marL="892175" indent="-155575" algn="l" rtl="0" eaLnBrk="0" fontAlgn="base" hangingPunct="0">
              <a:lnSpc>
                <a:spcPct val="90000"/>
              </a:lnSpc>
              <a:spcBef>
                <a:spcPct val="10000"/>
              </a:spcBef>
              <a:spcAft>
                <a:spcPct val="0"/>
              </a:spcAft>
              <a:buChar char="»"/>
              <a:defRPr sz="1400">
                <a:solidFill>
                  <a:schemeClr val="tx1"/>
                </a:solidFill>
                <a:latin typeface="+mn-lt"/>
              </a:defRPr>
            </a:lvl5pPr>
            <a:lvl6pPr marL="1349375" indent="-155575" algn="l" rtl="0" fontAlgn="base">
              <a:lnSpc>
                <a:spcPct val="90000"/>
              </a:lnSpc>
              <a:spcBef>
                <a:spcPct val="10000"/>
              </a:spcBef>
              <a:spcAft>
                <a:spcPct val="0"/>
              </a:spcAft>
              <a:buChar char="»"/>
              <a:defRPr sz="1400">
                <a:solidFill>
                  <a:schemeClr val="tx1"/>
                </a:solidFill>
                <a:latin typeface="+mn-lt"/>
              </a:defRPr>
            </a:lvl6pPr>
            <a:lvl7pPr marL="1806575" indent="-155575" algn="l" rtl="0" fontAlgn="base">
              <a:lnSpc>
                <a:spcPct val="90000"/>
              </a:lnSpc>
              <a:spcBef>
                <a:spcPct val="10000"/>
              </a:spcBef>
              <a:spcAft>
                <a:spcPct val="0"/>
              </a:spcAft>
              <a:buChar char="»"/>
              <a:defRPr sz="1400">
                <a:solidFill>
                  <a:schemeClr val="tx1"/>
                </a:solidFill>
                <a:latin typeface="+mn-lt"/>
              </a:defRPr>
            </a:lvl7pPr>
            <a:lvl8pPr marL="2263775" indent="-155575" algn="l" rtl="0" fontAlgn="base">
              <a:lnSpc>
                <a:spcPct val="90000"/>
              </a:lnSpc>
              <a:spcBef>
                <a:spcPct val="10000"/>
              </a:spcBef>
              <a:spcAft>
                <a:spcPct val="0"/>
              </a:spcAft>
              <a:buChar char="»"/>
              <a:defRPr sz="1400">
                <a:solidFill>
                  <a:schemeClr val="tx1"/>
                </a:solidFill>
                <a:latin typeface="+mn-lt"/>
              </a:defRPr>
            </a:lvl8pPr>
            <a:lvl9pPr marL="2720975" indent="-155575" algn="l" rtl="0" fontAlgn="base">
              <a:lnSpc>
                <a:spcPct val="90000"/>
              </a:lnSpc>
              <a:spcBef>
                <a:spcPct val="10000"/>
              </a:spcBef>
              <a:spcAft>
                <a:spcPct val="0"/>
              </a:spcAft>
              <a:buChar char="»"/>
              <a:defRPr sz="1400">
                <a:solidFill>
                  <a:schemeClr val="tx1"/>
                </a:solidFill>
                <a:latin typeface="+mn-lt"/>
              </a:defRPr>
            </a:lvl9pPr>
          </a:lstStyle>
          <a:p>
            <a:pPr marL="274320" marR="0" lvl="0" indent="-274320" algn="l" defTabSz="914400" rtl="0" eaLnBrk="1" fontAlgn="base" latinLnBrk="0" hangingPunct="1">
              <a:lnSpc>
                <a:spcPct val="100000"/>
              </a:lnSpc>
              <a:spcBef>
                <a:spcPts val="600"/>
              </a:spcBef>
              <a:spcAft>
                <a:spcPts val="600"/>
              </a:spcAft>
              <a:buClr>
                <a:srgbClr val="C00000"/>
              </a:buClr>
              <a:buSzTx/>
              <a:buFont typeface="Wingdings" panose="05000000000000000000" pitchFamily="2" charset="2"/>
              <a:buChar char="Ø"/>
              <a:tabLst/>
              <a:defRPr/>
            </a:pPr>
            <a:r>
              <a:rPr kumimoji="0" lang="en-GB" sz="1800" b="0" i="0" u="none" strike="noStrike" kern="0" cap="none" spc="0" normalizeH="0" baseline="0" noProof="0" dirty="0" smtClean="0">
                <a:ln>
                  <a:noFill/>
                </a:ln>
                <a:solidFill>
                  <a:srgbClr val="000000"/>
                </a:solidFill>
                <a:effectLst/>
                <a:uLnTx/>
                <a:uFillTx/>
                <a:latin typeface="Arial"/>
                <a:ea typeface="+mn-ea"/>
                <a:cs typeface="+mn-cs"/>
              </a:rPr>
              <a:t>Fluid Rationalization</a:t>
            </a:r>
          </a:p>
          <a:p>
            <a:pPr marL="274320" marR="0" lvl="0" indent="-274320" algn="l" defTabSz="914400" rtl="0" eaLnBrk="1" fontAlgn="base" latinLnBrk="0" hangingPunct="1">
              <a:lnSpc>
                <a:spcPct val="100000"/>
              </a:lnSpc>
              <a:spcBef>
                <a:spcPts val="600"/>
              </a:spcBef>
              <a:spcAft>
                <a:spcPts val="600"/>
              </a:spcAft>
              <a:buClr>
                <a:srgbClr val="C00000"/>
              </a:buClr>
              <a:buSzTx/>
              <a:buFont typeface="Wingdings" panose="05000000000000000000" pitchFamily="2" charset="2"/>
              <a:buChar char="Ø"/>
              <a:tabLst/>
              <a:defRPr/>
            </a:pPr>
            <a:r>
              <a:rPr kumimoji="0" lang="en-GB" sz="1800" b="0" i="0" u="none" strike="noStrike" kern="0" cap="none" spc="0" normalizeH="0" baseline="0" noProof="0" dirty="0" smtClean="0">
                <a:ln>
                  <a:noFill/>
                </a:ln>
                <a:solidFill>
                  <a:srgbClr val="000000"/>
                </a:solidFill>
                <a:effectLst/>
                <a:uLnTx/>
                <a:uFillTx/>
                <a:latin typeface="Arial"/>
                <a:ea typeface="+mn-ea"/>
                <a:cs typeface="+mn-cs"/>
              </a:rPr>
              <a:t>Stock Management</a:t>
            </a:r>
          </a:p>
          <a:p>
            <a:pPr marL="274320" marR="0" lvl="0" indent="-274320" algn="l" defTabSz="914400" rtl="0" eaLnBrk="1" fontAlgn="base" latinLnBrk="0" hangingPunct="1">
              <a:lnSpc>
                <a:spcPct val="100000"/>
              </a:lnSpc>
              <a:spcBef>
                <a:spcPts val="600"/>
              </a:spcBef>
              <a:spcAft>
                <a:spcPts val="600"/>
              </a:spcAft>
              <a:buClr>
                <a:srgbClr val="C00000"/>
              </a:buClr>
              <a:buSzTx/>
              <a:buFont typeface="Wingdings" panose="05000000000000000000" pitchFamily="2" charset="2"/>
              <a:buChar char="Ø"/>
              <a:tabLst/>
              <a:defRPr/>
            </a:pPr>
            <a:r>
              <a:rPr kumimoji="0" lang="en-GB" sz="1800" b="0" i="0" u="none" strike="noStrike" kern="0" cap="none" spc="0" normalizeH="0" baseline="0" noProof="0" dirty="0" smtClean="0">
                <a:ln>
                  <a:noFill/>
                </a:ln>
                <a:solidFill>
                  <a:srgbClr val="000000"/>
                </a:solidFill>
                <a:effectLst/>
                <a:uLnTx/>
                <a:uFillTx/>
                <a:latin typeface="Arial"/>
                <a:ea typeface="+mn-ea"/>
                <a:cs typeface="+mn-cs"/>
              </a:rPr>
              <a:t>Inventory Systems &amp; Technology</a:t>
            </a:r>
          </a:p>
          <a:p>
            <a:pPr marL="274320" marR="0" lvl="0" indent="-274320" algn="l" defTabSz="914400" rtl="0" eaLnBrk="1" fontAlgn="base" latinLnBrk="0" hangingPunct="1">
              <a:lnSpc>
                <a:spcPct val="100000"/>
              </a:lnSpc>
              <a:spcBef>
                <a:spcPts val="600"/>
              </a:spcBef>
              <a:spcAft>
                <a:spcPts val="600"/>
              </a:spcAft>
              <a:buClr>
                <a:srgbClr val="C00000"/>
              </a:buClr>
              <a:buSzTx/>
              <a:buFont typeface="Wingdings" panose="05000000000000000000" pitchFamily="2" charset="2"/>
              <a:buChar char="Ø"/>
              <a:tabLst/>
              <a:defRPr/>
            </a:pPr>
            <a:r>
              <a:rPr kumimoji="0" lang="en-GB" sz="1800" b="0" i="0" u="none" strike="noStrike" kern="0" cap="none" spc="0" normalizeH="0" baseline="0" noProof="0" dirty="0" smtClean="0">
                <a:ln>
                  <a:noFill/>
                </a:ln>
                <a:solidFill>
                  <a:srgbClr val="000000"/>
                </a:solidFill>
                <a:effectLst/>
                <a:uLnTx/>
                <a:uFillTx/>
                <a:latin typeface="Arial"/>
                <a:ea typeface="+mn-ea"/>
                <a:cs typeface="+mn-cs"/>
              </a:rPr>
              <a:t>Pack Sizes</a:t>
            </a:r>
          </a:p>
          <a:p>
            <a:pPr marL="274320" marR="0" lvl="0" indent="-274320" algn="l" defTabSz="914400" rtl="0" eaLnBrk="1" fontAlgn="base" latinLnBrk="0" hangingPunct="1">
              <a:lnSpc>
                <a:spcPct val="100000"/>
              </a:lnSpc>
              <a:spcBef>
                <a:spcPts val="600"/>
              </a:spcBef>
              <a:spcAft>
                <a:spcPts val="600"/>
              </a:spcAft>
              <a:buClr>
                <a:srgbClr val="C00000"/>
              </a:buClr>
              <a:buSzTx/>
              <a:buFont typeface="Wingdings" panose="05000000000000000000" pitchFamily="2" charset="2"/>
              <a:buChar char="Ø"/>
              <a:tabLst/>
              <a:defRPr/>
            </a:pPr>
            <a:r>
              <a:rPr kumimoji="0" lang="en-GB" sz="1800" b="0" i="0" u="none" strike="noStrike" kern="0" cap="none" spc="0" normalizeH="0" baseline="0" noProof="0" dirty="0" smtClean="0">
                <a:ln>
                  <a:noFill/>
                </a:ln>
                <a:solidFill>
                  <a:srgbClr val="000000"/>
                </a:solidFill>
                <a:effectLst/>
                <a:uLnTx/>
                <a:uFillTx/>
                <a:latin typeface="Arial"/>
                <a:ea typeface="+mn-ea"/>
                <a:cs typeface="+mn-cs"/>
              </a:rPr>
              <a:t>Globally Available</a:t>
            </a:r>
          </a:p>
          <a:p>
            <a:pPr marL="274320" marR="0" lvl="0" indent="-274320" algn="l" defTabSz="914400" rtl="0" eaLnBrk="1" fontAlgn="base" latinLnBrk="0" hangingPunct="1">
              <a:lnSpc>
                <a:spcPct val="100000"/>
              </a:lnSpc>
              <a:spcBef>
                <a:spcPts val="600"/>
              </a:spcBef>
              <a:spcAft>
                <a:spcPts val="600"/>
              </a:spcAft>
              <a:buClr>
                <a:srgbClr val="C00000"/>
              </a:buClr>
              <a:buSzTx/>
              <a:buFont typeface="Wingdings" panose="05000000000000000000" pitchFamily="2" charset="2"/>
              <a:buChar char="Ø"/>
              <a:tabLst/>
              <a:defRPr/>
            </a:pPr>
            <a:r>
              <a:rPr kumimoji="0" lang="en-GB" sz="1800" b="0" i="0" u="none" strike="noStrike" kern="0" cap="none" spc="0" normalizeH="0" baseline="0" noProof="0" dirty="0" smtClean="0">
                <a:ln>
                  <a:noFill/>
                </a:ln>
                <a:solidFill>
                  <a:srgbClr val="000000"/>
                </a:solidFill>
                <a:effectLst/>
                <a:uLnTx/>
                <a:uFillTx/>
                <a:latin typeface="Arial"/>
                <a:ea typeface="+mn-ea"/>
                <a:cs typeface="+mn-cs"/>
              </a:rPr>
              <a:t>Insurance Savings</a:t>
            </a:r>
          </a:p>
          <a:p>
            <a:pPr marL="274320" marR="0" lvl="0" indent="-274320" algn="l" defTabSz="914400" rtl="0" eaLnBrk="1" fontAlgn="base" latinLnBrk="0" hangingPunct="1">
              <a:lnSpc>
                <a:spcPct val="100000"/>
              </a:lnSpc>
              <a:spcBef>
                <a:spcPts val="600"/>
              </a:spcBef>
              <a:spcAft>
                <a:spcPts val="600"/>
              </a:spcAft>
              <a:buClr>
                <a:srgbClr val="C00000"/>
              </a:buClr>
              <a:buSzTx/>
              <a:buFont typeface="Wingdings" panose="05000000000000000000" pitchFamily="2" charset="2"/>
              <a:buChar char="Ø"/>
              <a:tabLst/>
              <a:defRPr/>
            </a:pPr>
            <a:r>
              <a:rPr kumimoji="0" lang="en-GB" sz="1800" b="0" i="0" u="none" strike="noStrike" kern="0" cap="none" spc="0" normalizeH="0" baseline="0" noProof="0" dirty="0" smtClean="0">
                <a:ln>
                  <a:noFill/>
                </a:ln>
                <a:solidFill>
                  <a:srgbClr val="000000"/>
                </a:solidFill>
                <a:effectLst/>
                <a:uLnTx/>
                <a:uFillTx/>
                <a:latin typeface="Arial"/>
                <a:ea typeface="+mn-ea"/>
                <a:cs typeface="+mn-cs"/>
              </a:rPr>
              <a:t>OEM Approvals</a:t>
            </a:r>
          </a:p>
          <a:p>
            <a:pPr marL="274320" marR="0" lvl="0" indent="-274320" algn="l" defTabSz="914400" rtl="0" eaLnBrk="1" fontAlgn="base" latinLnBrk="0" hangingPunct="1">
              <a:lnSpc>
                <a:spcPct val="100000"/>
              </a:lnSpc>
              <a:spcBef>
                <a:spcPts val="600"/>
              </a:spcBef>
              <a:spcAft>
                <a:spcPts val="600"/>
              </a:spcAft>
              <a:buClr>
                <a:srgbClr val="C00000"/>
              </a:buClr>
              <a:buSzTx/>
              <a:buFont typeface="Wingdings" panose="05000000000000000000" pitchFamily="2" charset="2"/>
              <a:buChar char="Ø"/>
              <a:tabLst/>
              <a:defRPr/>
            </a:pPr>
            <a:r>
              <a:rPr kumimoji="0" lang="en-GB" sz="1800" b="0" i="0" u="none" strike="noStrike" kern="0" cap="none" spc="0" normalizeH="0" baseline="0" noProof="0" dirty="0" smtClean="0">
                <a:ln>
                  <a:noFill/>
                </a:ln>
                <a:solidFill>
                  <a:srgbClr val="000000"/>
                </a:solidFill>
                <a:effectLst/>
                <a:uLnTx/>
                <a:uFillTx/>
                <a:latin typeface="Arial"/>
                <a:ea typeface="+mn-ea"/>
                <a:cs typeface="+mn-cs"/>
              </a:rPr>
              <a:t>Legislation Compliance</a:t>
            </a:r>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202680" y="1600200"/>
            <a:ext cx="5425440" cy="2862072"/>
          </a:xfrm>
          <a:prstGeom prst="rect">
            <a:avLst/>
          </a:prstGeom>
        </p:spPr>
      </p:pic>
    </p:spTree>
    <p:extLst>
      <p:ext uri="{BB962C8B-B14F-4D97-AF65-F5344CB8AC3E}">
        <p14:creationId xmlns:p14="http://schemas.microsoft.com/office/powerpoint/2010/main" val="14179121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3200" dirty="0" smtClean="0">
                <a:cs typeface="Arial" panose="020B0604020202020204" pitchFamily="34" charset="0"/>
              </a:rPr>
              <a:t>Castrol</a:t>
            </a:r>
            <a:r>
              <a:rPr lang="en-GB" sz="3200" baseline="30000" dirty="0" smtClean="0">
                <a:cs typeface="Arial" panose="020B0604020202020204" pitchFamily="34" charset="0"/>
              </a:rPr>
              <a:t>®</a:t>
            </a:r>
            <a:r>
              <a:rPr lang="en-GB" sz="3200" dirty="0" smtClean="0">
                <a:cs typeface="Arial" panose="020B0604020202020204" pitchFamily="34" charset="0"/>
              </a:rPr>
              <a:t> TCO Process</a:t>
            </a:r>
            <a:endParaRPr lang="en-US" sz="2800" dirty="0"/>
          </a:p>
        </p:txBody>
      </p:sp>
      <p:grpSp>
        <p:nvGrpSpPr>
          <p:cNvPr id="22" name="Group 21"/>
          <p:cNvGrpSpPr/>
          <p:nvPr/>
        </p:nvGrpSpPr>
        <p:grpSpPr>
          <a:xfrm>
            <a:off x="1983179" y="1336968"/>
            <a:ext cx="8043025" cy="4042554"/>
            <a:chOff x="756818" y="1620778"/>
            <a:chExt cx="7798674" cy="3923028"/>
          </a:xfrm>
        </p:grpSpPr>
        <p:sp>
          <p:nvSpPr>
            <p:cNvPr id="23" name="Freeform 22"/>
            <p:cNvSpPr/>
            <p:nvPr/>
          </p:nvSpPr>
          <p:spPr>
            <a:xfrm>
              <a:off x="756818" y="1620781"/>
              <a:ext cx="959005" cy="3903259"/>
            </a:xfrm>
            <a:custGeom>
              <a:avLst/>
              <a:gdLst>
                <a:gd name="connsiteX0" fmla="*/ 0 w 959005"/>
                <a:gd name="connsiteY0" fmla="*/ 95901 h 3903259"/>
                <a:gd name="connsiteX1" fmla="*/ 95901 w 959005"/>
                <a:gd name="connsiteY1" fmla="*/ 0 h 3903259"/>
                <a:gd name="connsiteX2" fmla="*/ 863105 w 959005"/>
                <a:gd name="connsiteY2" fmla="*/ 0 h 3903259"/>
                <a:gd name="connsiteX3" fmla="*/ 959006 w 959005"/>
                <a:gd name="connsiteY3" fmla="*/ 95901 h 3903259"/>
                <a:gd name="connsiteX4" fmla="*/ 959005 w 959005"/>
                <a:gd name="connsiteY4" fmla="*/ 3807359 h 3903259"/>
                <a:gd name="connsiteX5" fmla="*/ 863104 w 959005"/>
                <a:gd name="connsiteY5" fmla="*/ 3903260 h 3903259"/>
                <a:gd name="connsiteX6" fmla="*/ 95901 w 959005"/>
                <a:gd name="connsiteY6" fmla="*/ 3903259 h 3903259"/>
                <a:gd name="connsiteX7" fmla="*/ 0 w 959005"/>
                <a:gd name="connsiteY7" fmla="*/ 3807358 h 3903259"/>
                <a:gd name="connsiteX8" fmla="*/ 0 w 959005"/>
                <a:gd name="connsiteY8" fmla="*/ 95901 h 3903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9005" h="3903259">
                  <a:moveTo>
                    <a:pt x="0" y="95901"/>
                  </a:moveTo>
                  <a:cubicBezTo>
                    <a:pt x="0" y="42936"/>
                    <a:pt x="42936" y="0"/>
                    <a:pt x="95901" y="0"/>
                  </a:cubicBezTo>
                  <a:lnTo>
                    <a:pt x="863105" y="0"/>
                  </a:lnTo>
                  <a:cubicBezTo>
                    <a:pt x="916070" y="0"/>
                    <a:pt x="959006" y="42936"/>
                    <a:pt x="959006" y="95901"/>
                  </a:cubicBezTo>
                  <a:cubicBezTo>
                    <a:pt x="959006" y="1333054"/>
                    <a:pt x="959005" y="2570206"/>
                    <a:pt x="959005" y="3807359"/>
                  </a:cubicBezTo>
                  <a:cubicBezTo>
                    <a:pt x="959005" y="3860324"/>
                    <a:pt x="916069" y="3903260"/>
                    <a:pt x="863104" y="3903260"/>
                  </a:cubicBezTo>
                  <a:lnTo>
                    <a:pt x="95901" y="3903259"/>
                  </a:lnTo>
                  <a:cubicBezTo>
                    <a:pt x="42936" y="3903259"/>
                    <a:pt x="0" y="3860323"/>
                    <a:pt x="0" y="3807358"/>
                  </a:cubicBezTo>
                  <a:lnTo>
                    <a:pt x="0" y="95901"/>
                  </a:lnTo>
                  <a:close/>
                </a:path>
              </a:pathLst>
            </a:custGeom>
            <a:solidFill>
              <a:srgbClr val="009933">
                <a:hueOff val="0"/>
                <a:satOff val="0"/>
                <a:lumOff val="0"/>
                <a:alphaOff val="0"/>
              </a:srgbClr>
            </a:solidFill>
            <a:ln w="25400" cap="flat" cmpd="sng" algn="ctr">
              <a:solidFill>
                <a:srgbClr val="FFFFFF">
                  <a:hueOff val="0"/>
                  <a:satOff val="0"/>
                  <a:lumOff val="0"/>
                  <a:alphaOff val="0"/>
                </a:srgbClr>
              </a:solidFill>
              <a:prstDash val="solid"/>
            </a:ln>
            <a:effectLst/>
          </p:spPr>
          <p:txBody>
            <a:bodyPr spcFirstLastPara="0" vert="vert270" wrap="square" lIns="113792" tIns="1675095" rIns="113792" bIns="894445" numCol="1" spcCol="1270" anchor="ctr" anchorCtr="0">
              <a:noAutofit/>
            </a:bodyPr>
            <a:lstStyle/>
            <a:p>
              <a:pPr marL="0" marR="0" lvl="0" indent="0" algn="ctr" defTabSz="711200" eaLnBrk="1" fontAlgn="base" latinLnBrk="0" hangingPunct="1">
                <a:lnSpc>
                  <a:spcPct val="90000"/>
                </a:lnSpc>
                <a:spcBef>
                  <a:spcPct val="0"/>
                </a:spcBef>
                <a:spcAft>
                  <a:spcPct val="35000"/>
                </a:spcAft>
                <a:buClrTx/>
                <a:buSzTx/>
                <a:buFontTx/>
                <a:buNone/>
                <a:tabLst/>
                <a:defRPr/>
              </a:pPr>
              <a:r>
                <a:rPr kumimoji="0" lang="en-GB" sz="1600" b="0" i="0" u="none" strike="noStrike" kern="0" cap="none" spc="0" normalizeH="0" baseline="0" noProof="0" dirty="0" smtClean="0">
                  <a:ln>
                    <a:noFill/>
                  </a:ln>
                  <a:solidFill>
                    <a:srgbClr val="FFFFFF"/>
                  </a:solidFill>
                  <a:effectLst/>
                  <a:uLnTx/>
                  <a:uFillTx/>
                  <a:latin typeface="Arial"/>
                  <a:ea typeface="+mn-ea"/>
                  <a:cs typeface="+mn-cs"/>
                </a:rPr>
                <a:t>Introduction to Castrol TCO</a:t>
              </a:r>
            </a:p>
          </p:txBody>
        </p:sp>
        <p:sp>
          <p:nvSpPr>
            <p:cNvPr id="24" name="Rounded Rectangle 23"/>
            <p:cNvSpPr/>
            <p:nvPr/>
          </p:nvSpPr>
          <p:spPr>
            <a:xfrm>
              <a:off x="819280" y="1874869"/>
              <a:ext cx="834080" cy="1259998"/>
            </a:xfrm>
            <a:prstGeom prst="roundRect">
              <a:avLst/>
            </a:prstGeom>
            <a:blipFill dpi="0" rotWithShape="1">
              <a:blip r:embed="rId2" cstate="email">
                <a:extLst>
                  <a:ext uri="{28A0092B-C50C-407E-A947-70E740481C1C}">
                    <a14:useLocalDpi xmlns:a14="http://schemas.microsoft.com/office/drawing/2010/main"/>
                  </a:ext>
                </a:extLst>
              </a:blip>
              <a:srcRect/>
              <a:stretch>
                <a:fillRect l="36" t="12609" r="36" b="12609"/>
              </a:stretch>
            </a:blipFill>
            <a:ln w="25400" cap="flat" cmpd="sng" algn="ctr">
              <a:solidFill>
                <a:srgbClr val="FFFFFF">
                  <a:hueOff val="0"/>
                  <a:satOff val="0"/>
                  <a:lumOff val="0"/>
                  <a:alphaOff val="0"/>
                </a:srgbClr>
              </a:solidFill>
              <a:prstDash val="solid"/>
            </a:ln>
            <a:effectLst/>
          </p:spPr>
        </p:sp>
        <p:sp>
          <p:nvSpPr>
            <p:cNvPr id="25" name="Freeform 24"/>
            <p:cNvSpPr/>
            <p:nvPr/>
          </p:nvSpPr>
          <p:spPr>
            <a:xfrm>
              <a:off x="1886080" y="1620781"/>
              <a:ext cx="959005" cy="3903259"/>
            </a:xfrm>
            <a:custGeom>
              <a:avLst/>
              <a:gdLst>
                <a:gd name="connsiteX0" fmla="*/ 0 w 959005"/>
                <a:gd name="connsiteY0" fmla="*/ 95901 h 3903259"/>
                <a:gd name="connsiteX1" fmla="*/ 95901 w 959005"/>
                <a:gd name="connsiteY1" fmla="*/ 0 h 3903259"/>
                <a:gd name="connsiteX2" fmla="*/ 863105 w 959005"/>
                <a:gd name="connsiteY2" fmla="*/ 0 h 3903259"/>
                <a:gd name="connsiteX3" fmla="*/ 959006 w 959005"/>
                <a:gd name="connsiteY3" fmla="*/ 95901 h 3903259"/>
                <a:gd name="connsiteX4" fmla="*/ 959005 w 959005"/>
                <a:gd name="connsiteY4" fmla="*/ 3807359 h 3903259"/>
                <a:gd name="connsiteX5" fmla="*/ 863104 w 959005"/>
                <a:gd name="connsiteY5" fmla="*/ 3903260 h 3903259"/>
                <a:gd name="connsiteX6" fmla="*/ 95901 w 959005"/>
                <a:gd name="connsiteY6" fmla="*/ 3903259 h 3903259"/>
                <a:gd name="connsiteX7" fmla="*/ 0 w 959005"/>
                <a:gd name="connsiteY7" fmla="*/ 3807358 h 3903259"/>
                <a:gd name="connsiteX8" fmla="*/ 0 w 959005"/>
                <a:gd name="connsiteY8" fmla="*/ 95901 h 3903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9005" h="3903259">
                  <a:moveTo>
                    <a:pt x="0" y="95901"/>
                  </a:moveTo>
                  <a:cubicBezTo>
                    <a:pt x="0" y="42936"/>
                    <a:pt x="42936" y="0"/>
                    <a:pt x="95901" y="0"/>
                  </a:cubicBezTo>
                  <a:lnTo>
                    <a:pt x="863105" y="0"/>
                  </a:lnTo>
                  <a:cubicBezTo>
                    <a:pt x="916070" y="0"/>
                    <a:pt x="959006" y="42936"/>
                    <a:pt x="959006" y="95901"/>
                  </a:cubicBezTo>
                  <a:cubicBezTo>
                    <a:pt x="959006" y="1333054"/>
                    <a:pt x="959005" y="2570206"/>
                    <a:pt x="959005" y="3807359"/>
                  </a:cubicBezTo>
                  <a:cubicBezTo>
                    <a:pt x="959005" y="3860324"/>
                    <a:pt x="916069" y="3903260"/>
                    <a:pt x="863104" y="3903260"/>
                  </a:cubicBezTo>
                  <a:lnTo>
                    <a:pt x="95901" y="3903259"/>
                  </a:lnTo>
                  <a:cubicBezTo>
                    <a:pt x="42936" y="3903259"/>
                    <a:pt x="0" y="3860323"/>
                    <a:pt x="0" y="3807358"/>
                  </a:cubicBezTo>
                  <a:lnTo>
                    <a:pt x="0" y="95901"/>
                  </a:lnTo>
                  <a:close/>
                </a:path>
              </a:pathLst>
            </a:custGeom>
            <a:solidFill>
              <a:srgbClr val="009933"/>
            </a:solidFill>
            <a:ln w="25400" cap="flat" cmpd="sng" algn="ctr">
              <a:noFill/>
              <a:prstDash val="solid"/>
            </a:ln>
            <a:effectLst/>
            <a:scene3d>
              <a:camera prst="orthographicFront"/>
              <a:lightRig rig="threePt" dir="t"/>
            </a:scene3d>
            <a:sp3d>
              <a:bevelT w="0" h="0"/>
            </a:sp3d>
          </p:spPr>
          <p:txBody>
            <a:bodyPr spcFirstLastPara="0" vert="vert270" wrap="square" lIns="113792" tIns="1675095" rIns="113792" bIns="894445" numCol="1" spcCol="1270" anchor="ctr" anchorCtr="0">
              <a:noAutofit/>
            </a:bodyPr>
            <a:lstStyle/>
            <a:p>
              <a:pPr marL="0" marR="0" lvl="0" indent="0" algn="ctr" defTabSz="711200" eaLnBrk="1" fontAlgn="base" latinLnBrk="0" hangingPunct="1">
                <a:lnSpc>
                  <a:spcPct val="90000"/>
                </a:lnSpc>
                <a:spcBef>
                  <a:spcPct val="0"/>
                </a:spcBef>
                <a:spcAft>
                  <a:spcPct val="35000"/>
                </a:spcAft>
                <a:buClrTx/>
                <a:buSzTx/>
                <a:buFontTx/>
                <a:buNone/>
                <a:tabLst/>
                <a:defRPr/>
              </a:pPr>
              <a:r>
                <a:rPr kumimoji="0" lang="en-GB" sz="1600" b="0" i="0" u="none" strike="noStrike" kern="0" cap="none" spc="0" normalizeH="0" baseline="0" noProof="0" dirty="0" smtClean="0">
                  <a:ln>
                    <a:noFill/>
                  </a:ln>
                  <a:solidFill>
                    <a:srgbClr val="FFFFFF"/>
                  </a:solidFill>
                  <a:effectLst/>
                  <a:uLnTx/>
                  <a:uFillTx/>
                  <a:latin typeface="Arial"/>
                  <a:ea typeface="+mn-ea"/>
                  <a:cs typeface="+mn-cs"/>
                </a:rPr>
                <a:t>Understanding Needs</a:t>
              </a:r>
            </a:p>
          </p:txBody>
        </p:sp>
        <p:sp>
          <p:nvSpPr>
            <p:cNvPr id="26" name="Rounded Rectangle 25"/>
            <p:cNvSpPr/>
            <p:nvPr/>
          </p:nvSpPr>
          <p:spPr>
            <a:xfrm rot="16200000">
              <a:off x="1731389" y="2077772"/>
              <a:ext cx="1268388" cy="877043"/>
            </a:xfrm>
            <a:prstGeom prst="roundRect">
              <a:avLst/>
            </a:prstGeom>
            <a:blipFill rotWithShape="1">
              <a:blip r:embed="rId3" cstate="email">
                <a:extLst>
                  <a:ext uri="{28A0092B-C50C-407E-A947-70E740481C1C}">
                    <a14:useLocalDpi xmlns:a14="http://schemas.microsoft.com/office/drawing/2010/main"/>
                  </a:ext>
                </a:extLst>
              </a:blip>
              <a:stretch>
                <a:fillRect/>
              </a:stretch>
            </a:blipFill>
            <a:ln w="25400" cap="flat" cmpd="sng" algn="ctr">
              <a:solidFill>
                <a:srgbClr val="FFFFFF">
                  <a:hueOff val="0"/>
                  <a:satOff val="0"/>
                  <a:lumOff val="0"/>
                  <a:alphaOff val="0"/>
                </a:srgbClr>
              </a:solidFill>
              <a:prstDash val="solid"/>
            </a:ln>
            <a:effectLst/>
          </p:spPr>
        </p:sp>
        <p:sp>
          <p:nvSpPr>
            <p:cNvPr id="27" name="Freeform 26"/>
            <p:cNvSpPr/>
            <p:nvPr/>
          </p:nvSpPr>
          <p:spPr>
            <a:xfrm>
              <a:off x="3029080" y="1620781"/>
              <a:ext cx="959005" cy="3903259"/>
            </a:xfrm>
            <a:custGeom>
              <a:avLst/>
              <a:gdLst>
                <a:gd name="connsiteX0" fmla="*/ 0 w 959005"/>
                <a:gd name="connsiteY0" fmla="*/ 95901 h 3903259"/>
                <a:gd name="connsiteX1" fmla="*/ 95901 w 959005"/>
                <a:gd name="connsiteY1" fmla="*/ 0 h 3903259"/>
                <a:gd name="connsiteX2" fmla="*/ 863105 w 959005"/>
                <a:gd name="connsiteY2" fmla="*/ 0 h 3903259"/>
                <a:gd name="connsiteX3" fmla="*/ 959006 w 959005"/>
                <a:gd name="connsiteY3" fmla="*/ 95901 h 3903259"/>
                <a:gd name="connsiteX4" fmla="*/ 959005 w 959005"/>
                <a:gd name="connsiteY4" fmla="*/ 3807359 h 3903259"/>
                <a:gd name="connsiteX5" fmla="*/ 863104 w 959005"/>
                <a:gd name="connsiteY5" fmla="*/ 3903260 h 3903259"/>
                <a:gd name="connsiteX6" fmla="*/ 95901 w 959005"/>
                <a:gd name="connsiteY6" fmla="*/ 3903259 h 3903259"/>
                <a:gd name="connsiteX7" fmla="*/ 0 w 959005"/>
                <a:gd name="connsiteY7" fmla="*/ 3807358 h 3903259"/>
                <a:gd name="connsiteX8" fmla="*/ 0 w 959005"/>
                <a:gd name="connsiteY8" fmla="*/ 95901 h 3903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9005" h="3903259">
                  <a:moveTo>
                    <a:pt x="0" y="95901"/>
                  </a:moveTo>
                  <a:cubicBezTo>
                    <a:pt x="0" y="42936"/>
                    <a:pt x="42936" y="0"/>
                    <a:pt x="95901" y="0"/>
                  </a:cubicBezTo>
                  <a:lnTo>
                    <a:pt x="863105" y="0"/>
                  </a:lnTo>
                  <a:cubicBezTo>
                    <a:pt x="916070" y="0"/>
                    <a:pt x="959006" y="42936"/>
                    <a:pt x="959006" y="95901"/>
                  </a:cubicBezTo>
                  <a:cubicBezTo>
                    <a:pt x="959006" y="1333054"/>
                    <a:pt x="959005" y="2570206"/>
                    <a:pt x="959005" y="3807359"/>
                  </a:cubicBezTo>
                  <a:cubicBezTo>
                    <a:pt x="959005" y="3860324"/>
                    <a:pt x="916069" y="3903260"/>
                    <a:pt x="863104" y="3903260"/>
                  </a:cubicBezTo>
                  <a:lnTo>
                    <a:pt x="95901" y="3903259"/>
                  </a:lnTo>
                  <a:cubicBezTo>
                    <a:pt x="42936" y="3903259"/>
                    <a:pt x="0" y="3860323"/>
                    <a:pt x="0" y="3807358"/>
                  </a:cubicBezTo>
                  <a:lnTo>
                    <a:pt x="0" y="95901"/>
                  </a:lnTo>
                  <a:close/>
                </a:path>
              </a:pathLst>
            </a:custGeom>
            <a:solidFill>
              <a:srgbClr val="009933">
                <a:hueOff val="0"/>
                <a:satOff val="0"/>
                <a:lumOff val="0"/>
                <a:alphaOff val="0"/>
              </a:srgbClr>
            </a:solidFill>
            <a:ln w="25400" cap="flat" cmpd="sng" algn="ctr">
              <a:solidFill>
                <a:srgbClr val="FFFFFF">
                  <a:hueOff val="0"/>
                  <a:satOff val="0"/>
                  <a:lumOff val="0"/>
                  <a:alphaOff val="0"/>
                </a:srgbClr>
              </a:solidFill>
              <a:prstDash val="solid"/>
            </a:ln>
            <a:effectLst/>
          </p:spPr>
          <p:txBody>
            <a:bodyPr spcFirstLastPara="0" vert="vert270" wrap="square" lIns="113792" tIns="1675095" rIns="113792" bIns="894445" numCol="1" spcCol="1270" anchor="ctr" anchorCtr="0">
              <a:noAutofit/>
            </a:bodyPr>
            <a:lstStyle/>
            <a:p>
              <a:pPr marL="0" marR="0" lvl="0" indent="0" algn="ctr" defTabSz="711200" eaLnBrk="1" fontAlgn="base" latinLnBrk="0" hangingPunct="1">
                <a:lnSpc>
                  <a:spcPct val="90000"/>
                </a:lnSpc>
                <a:spcBef>
                  <a:spcPct val="0"/>
                </a:spcBef>
                <a:spcAft>
                  <a:spcPct val="35000"/>
                </a:spcAft>
                <a:buClrTx/>
                <a:buSzTx/>
                <a:buFontTx/>
                <a:buNone/>
                <a:tabLst/>
                <a:defRPr/>
              </a:pPr>
              <a:r>
                <a:rPr lang="en-GB" sz="1600" kern="0" noProof="0" dirty="0" smtClean="0">
                  <a:solidFill>
                    <a:srgbClr val="FFFFFF"/>
                  </a:solidFill>
                  <a:latin typeface="Arial"/>
                </a:rPr>
                <a:t>Plant</a:t>
              </a:r>
              <a:r>
                <a:rPr kumimoji="0" lang="en-GB" sz="1600" b="0" i="0" u="none" strike="noStrike" kern="0" cap="none" spc="0" normalizeH="0" baseline="0" noProof="0" dirty="0" smtClean="0">
                  <a:ln>
                    <a:noFill/>
                  </a:ln>
                  <a:solidFill>
                    <a:srgbClr val="FFFFFF"/>
                  </a:solidFill>
                  <a:effectLst/>
                  <a:uLnTx/>
                  <a:uFillTx/>
                  <a:latin typeface="Arial"/>
                  <a:ea typeface="+mn-ea"/>
                  <a:cs typeface="+mn-cs"/>
                </a:rPr>
                <a:t> Survey</a:t>
              </a:r>
            </a:p>
          </p:txBody>
        </p:sp>
        <p:sp>
          <p:nvSpPr>
            <p:cNvPr id="28" name="Rounded Rectangle 27"/>
            <p:cNvSpPr/>
            <p:nvPr/>
          </p:nvSpPr>
          <p:spPr>
            <a:xfrm>
              <a:off x="3091542" y="1874869"/>
              <a:ext cx="834080" cy="1259998"/>
            </a:xfrm>
            <a:prstGeom prst="roundRect">
              <a:avLst/>
            </a:prstGeom>
            <a:blipFill dpi="0" rotWithShape="1">
              <a:blip r:embed="rId4" cstate="email">
                <a:extLst>
                  <a:ext uri="{28A0092B-C50C-407E-A947-70E740481C1C}">
                    <a14:useLocalDpi xmlns:a14="http://schemas.microsoft.com/office/drawing/2010/main"/>
                  </a:ext>
                </a:extLst>
              </a:blip>
              <a:srcRect/>
              <a:stretch>
                <a:fillRect l="7439" t="15379" r="7439" b="15379"/>
              </a:stretch>
            </a:blipFill>
            <a:ln w="25400" cap="flat" cmpd="sng" algn="ctr">
              <a:solidFill>
                <a:srgbClr val="FFFFFF">
                  <a:hueOff val="0"/>
                  <a:satOff val="0"/>
                  <a:lumOff val="0"/>
                  <a:alphaOff val="0"/>
                </a:srgbClr>
              </a:solidFill>
              <a:prstDash val="solid"/>
            </a:ln>
            <a:effectLst/>
          </p:spPr>
        </p:sp>
        <p:sp>
          <p:nvSpPr>
            <p:cNvPr id="29" name="Freeform 28"/>
            <p:cNvSpPr/>
            <p:nvPr/>
          </p:nvSpPr>
          <p:spPr>
            <a:xfrm>
              <a:off x="4162852" y="1620778"/>
              <a:ext cx="959005" cy="3903259"/>
            </a:xfrm>
            <a:custGeom>
              <a:avLst/>
              <a:gdLst>
                <a:gd name="connsiteX0" fmla="*/ 0 w 959005"/>
                <a:gd name="connsiteY0" fmla="*/ 95901 h 3903259"/>
                <a:gd name="connsiteX1" fmla="*/ 95901 w 959005"/>
                <a:gd name="connsiteY1" fmla="*/ 0 h 3903259"/>
                <a:gd name="connsiteX2" fmla="*/ 863105 w 959005"/>
                <a:gd name="connsiteY2" fmla="*/ 0 h 3903259"/>
                <a:gd name="connsiteX3" fmla="*/ 959006 w 959005"/>
                <a:gd name="connsiteY3" fmla="*/ 95901 h 3903259"/>
                <a:gd name="connsiteX4" fmla="*/ 959005 w 959005"/>
                <a:gd name="connsiteY4" fmla="*/ 3807359 h 3903259"/>
                <a:gd name="connsiteX5" fmla="*/ 863104 w 959005"/>
                <a:gd name="connsiteY5" fmla="*/ 3903260 h 3903259"/>
                <a:gd name="connsiteX6" fmla="*/ 95901 w 959005"/>
                <a:gd name="connsiteY6" fmla="*/ 3903259 h 3903259"/>
                <a:gd name="connsiteX7" fmla="*/ 0 w 959005"/>
                <a:gd name="connsiteY7" fmla="*/ 3807358 h 3903259"/>
                <a:gd name="connsiteX8" fmla="*/ 0 w 959005"/>
                <a:gd name="connsiteY8" fmla="*/ 95901 h 3903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9005" h="3903259">
                  <a:moveTo>
                    <a:pt x="0" y="95901"/>
                  </a:moveTo>
                  <a:cubicBezTo>
                    <a:pt x="0" y="42936"/>
                    <a:pt x="42936" y="0"/>
                    <a:pt x="95901" y="0"/>
                  </a:cubicBezTo>
                  <a:lnTo>
                    <a:pt x="863105" y="0"/>
                  </a:lnTo>
                  <a:cubicBezTo>
                    <a:pt x="916070" y="0"/>
                    <a:pt x="959006" y="42936"/>
                    <a:pt x="959006" y="95901"/>
                  </a:cubicBezTo>
                  <a:cubicBezTo>
                    <a:pt x="959006" y="1333054"/>
                    <a:pt x="959005" y="2570206"/>
                    <a:pt x="959005" y="3807359"/>
                  </a:cubicBezTo>
                  <a:cubicBezTo>
                    <a:pt x="959005" y="3860324"/>
                    <a:pt x="916069" y="3903260"/>
                    <a:pt x="863104" y="3903260"/>
                  </a:cubicBezTo>
                  <a:lnTo>
                    <a:pt x="95901" y="3903259"/>
                  </a:lnTo>
                  <a:cubicBezTo>
                    <a:pt x="42936" y="3903259"/>
                    <a:pt x="0" y="3860323"/>
                    <a:pt x="0" y="3807358"/>
                  </a:cubicBezTo>
                  <a:lnTo>
                    <a:pt x="0" y="95901"/>
                  </a:lnTo>
                  <a:close/>
                </a:path>
              </a:pathLst>
            </a:custGeom>
            <a:solidFill>
              <a:srgbClr val="009933">
                <a:hueOff val="0"/>
                <a:satOff val="0"/>
                <a:lumOff val="0"/>
                <a:alphaOff val="0"/>
              </a:srgbClr>
            </a:solidFill>
            <a:ln w="25400" cap="flat" cmpd="sng" algn="ctr">
              <a:solidFill>
                <a:srgbClr val="FFFFFF">
                  <a:hueOff val="0"/>
                  <a:satOff val="0"/>
                  <a:lumOff val="0"/>
                  <a:alphaOff val="0"/>
                </a:srgbClr>
              </a:solidFill>
              <a:prstDash val="solid"/>
            </a:ln>
            <a:effectLst/>
          </p:spPr>
          <p:txBody>
            <a:bodyPr spcFirstLastPara="0" vert="vert270" wrap="square" lIns="113792" tIns="1675095" rIns="113792" bIns="894445" numCol="1" spcCol="1270" anchor="ctr" anchorCtr="0">
              <a:noAutofit/>
            </a:bodyPr>
            <a:lstStyle/>
            <a:p>
              <a:pPr marL="0" marR="0" lvl="0" indent="0" algn="ctr" defTabSz="711200" eaLnBrk="1" fontAlgn="base" latinLnBrk="0" hangingPunct="1">
                <a:lnSpc>
                  <a:spcPct val="90000"/>
                </a:lnSpc>
                <a:spcBef>
                  <a:spcPct val="0"/>
                </a:spcBef>
                <a:spcAft>
                  <a:spcPct val="35000"/>
                </a:spcAft>
                <a:buClrTx/>
                <a:buSzTx/>
                <a:buFontTx/>
                <a:buNone/>
                <a:tabLst/>
                <a:defRPr/>
              </a:pPr>
              <a:r>
                <a:rPr kumimoji="0" lang="en-GB" sz="1600" b="0" i="0" u="none" strike="noStrike" kern="0" cap="none" spc="0" normalizeH="0" baseline="0" noProof="0" dirty="0" smtClean="0">
                  <a:ln>
                    <a:noFill/>
                  </a:ln>
                  <a:solidFill>
                    <a:srgbClr val="FFFFFF"/>
                  </a:solidFill>
                  <a:effectLst/>
                  <a:uLnTx/>
                  <a:uFillTx/>
                  <a:latin typeface="Arial"/>
                  <a:ea typeface="+mn-ea"/>
                  <a:cs typeface="+mn-cs"/>
                </a:rPr>
                <a:t>Value Presentation</a:t>
              </a:r>
            </a:p>
          </p:txBody>
        </p:sp>
        <p:sp>
          <p:nvSpPr>
            <p:cNvPr id="30" name="Rounded Rectangle 29"/>
            <p:cNvSpPr/>
            <p:nvPr/>
          </p:nvSpPr>
          <p:spPr>
            <a:xfrm>
              <a:off x="4225315" y="1874866"/>
              <a:ext cx="834080" cy="1259998"/>
            </a:xfrm>
            <a:prstGeom prst="roundRect">
              <a:avLst/>
            </a:prstGeom>
            <a:blipFill dpi="0" rotWithShape="1">
              <a:blip r:embed="rId5" cstate="email">
                <a:extLst>
                  <a:ext uri="{28A0092B-C50C-407E-A947-70E740481C1C}">
                    <a14:useLocalDpi xmlns:a14="http://schemas.microsoft.com/office/drawing/2010/main"/>
                  </a:ext>
                </a:extLst>
              </a:blip>
              <a:srcRect/>
              <a:stretch>
                <a:fillRect l="1887" t="13994" r="1887" b="13994"/>
              </a:stretch>
            </a:blipFill>
            <a:ln w="25400" cap="flat" cmpd="sng" algn="ctr">
              <a:solidFill>
                <a:srgbClr val="FFFFFF">
                  <a:hueOff val="0"/>
                  <a:satOff val="0"/>
                  <a:lumOff val="0"/>
                  <a:alphaOff val="0"/>
                </a:srgbClr>
              </a:solidFill>
              <a:prstDash val="solid"/>
            </a:ln>
            <a:effectLst/>
          </p:spPr>
        </p:sp>
        <p:sp>
          <p:nvSpPr>
            <p:cNvPr id="31" name="Freeform 30"/>
            <p:cNvSpPr/>
            <p:nvPr/>
          </p:nvSpPr>
          <p:spPr>
            <a:xfrm>
              <a:off x="5315080" y="1620779"/>
              <a:ext cx="959005" cy="3903259"/>
            </a:xfrm>
            <a:custGeom>
              <a:avLst/>
              <a:gdLst>
                <a:gd name="connsiteX0" fmla="*/ 0 w 959005"/>
                <a:gd name="connsiteY0" fmla="*/ 95901 h 3903259"/>
                <a:gd name="connsiteX1" fmla="*/ 95901 w 959005"/>
                <a:gd name="connsiteY1" fmla="*/ 0 h 3903259"/>
                <a:gd name="connsiteX2" fmla="*/ 863105 w 959005"/>
                <a:gd name="connsiteY2" fmla="*/ 0 h 3903259"/>
                <a:gd name="connsiteX3" fmla="*/ 959006 w 959005"/>
                <a:gd name="connsiteY3" fmla="*/ 95901 h 3903259"/>
                <a:gd name="connsiteX4" fmla="*/ 959005 w 959005"/>
                <a:gd name="connsiteY4" fmla="*/ 3807359 h 3903259"/>
                <a:gd name="connsiteX5" fmla="*/ 863104 w 959005"/>
                <a:gd name="connsiteY5" fmla="*/ 3903260 h 3903259"/>
                <a:gd name="connsiteX6" fmla="*/ 95901 w 959005"/>
                <a:gd name="connsiteY6" fmla="*/ 3903259 h 3903259"/>
                <a:gd name="connsiteX7" fmla="*/ 0 w 959005"/>
                <a:gd name="connsiteY7" fmla="*/ 3807358 h 3903259"/>
                <a:gd name="connsiteX8" fmla="*/ 0 w 959005"/>
                <a:gd name="connsiteY8" fmla="*/ 95901 h 3903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9005" h="3903259">
                  <a:moveTo>
                    <a:pt x="0" y="95901"/>
                  </a:moveTo>
                  <a:cubicBezTo>
                    <a:pt x="0" y="42936"/>
                    <a:pt x="42936" y="0"/>
                    <a:pt x="95901" y="0"/>
                  </a:cubicBezTo>
                  <a:lnTo>
                    <a:pt x="863105" y="0"/>
                  </a:lnTo>
                  <a:cubicBezTo>
                    <a:pt x="916070" y="0"/>
                    <a:pt x="959006" y="42936"/>
                    <a:pt x="959006" y="95901"/>
                  </a:cubicBezTo>
                  <a:cubicBezTo>
                    <a:pt x="959006" y="1333054"/>
                    <a:pt x="959005" y="2570206"/>
                    <a:pt x="959005" y="3807359"/>
                  </a:cubicBezTo>
                  <a:cubicBezTo>
                    <a:pt x="959005" y="3860324"/>
                    <a:pt x="916069" y="3903260"/>
                    <a:pt x="863104" y="3903260"/>
                  </a:cubicBezTo>
                  <a:lnTo>
                    <a:pt x="95901" y="3903259"/>
                  </a:lnTo>
                  <a:cubicBezTo>
                    <a:pt x="42936" y="3903259"/>
                    <a:pt x="0" y="3860323"/>
                    <a:pt x="0" y="3807358"/>
                  </a:cubicBezTo>
                  <a:lnTo>
                    <a:pt x="0" y="95901"/>
                  </a:lnTo>
                  <a:close/>
                </a:path>
              </a:pathLst>
            </a:custGeom>
            <a:solidFill>
              <a:srgbClr val="009933">
                <a:hueOff val="0"/>
                <a:satOff val="0"/>
                <a:lumOff val="0"/>
                <a:alphaOff val="0"/>
              </a:srgbClr>
            </a:solidFill>
            <a:ln w="25400" cap="flat" cmpd="sng" algn="ctr">
              <a:solidFill>
                <a:srgbClr val="FFFFFF">
                  <a:hueOff val="0"/>
                  <a:satOff val="0"/>
                  <a:lumOff val="0"/>
                  <a:alphaOff val="0"/>
                </a:srgbClr>
              </a:solidFill>
              <a:prstDash val="solid"/>
            </a:ln>
            <a:effectLst/>
          </p:spPr>
          <p:txBody>
            <a:bodyPr spcFirstLastPara="0" vert="vert270" wrap="square" lIns="113792" tIns="1675095" rIns="113792" bIns="894445" numCol="1" spcCol="1270" anchor="ctr" anchorCtr="0">
              <a:noAutofit/>
            </a:bodyPr>
            <a:lstStyle/>
            <a:p>
              <a:pPr marL="0" marR="0" lvl="0" indent="0" algn="ctr" defTabSz="711200" eaLnBrk="1" fontAlgn="base" latinLnBrk="0" hangingPunct="1">
                <a:lnSpc>
                  <a:spcPct val="90000"/>
                </a:lnSpc>
                <a:spcBef>
                  <a:spcPct val="0"/>
                </a:spcBef>
                <a:spcAft>
                  <a:spcPct val="35000"/>
                </a:spcAft>
                <a:buClrTx/>
                <a:buSzTx/>
                <a:buFontTx/>
                <a:buNone/>
                <a:tabLst/>
                <a:defRPr/>
              </a:pPr>
              <a:r>
                <a:rPr kumimoji="0" lang="en-GB" sz="1600" b="0" i="0" u="none" strike="noStrike" kern="0" cap="none" spc="0" normalizeH="0" baseline="0" noProof="0" dirty="0" smtClean="0">
                  <a:ln>
                    <a:noFill/>
                  </a:ln>
                  <a:solidFill>
                    <a:srgbClr val="FFFFFF"/>
                  </a:solidFill>
                  <a:effectLst/>
                  <a:uLnTx/>
                  <a:uFillTx/>
                  <a:latin typeface="Arial"/>
                  <a:ea typeface="+mn-ea"/>
                  <a:cs typeface="+mn-cs"/>
                </a:rPr>
                <a:t>Fluid Trial</a:t>
              </a:r>
            </a:p>
          </p:txBody>
        </p:sp>
        <p:sp>
          <p:nvSpPr>
            <p:cNvPr id="32" name="Rounded Rectangle 31"/>
            <p:cNvSpPr/>
            <p:nvPr/>
          </p:nvSpPr>
          <p:spPr>
            <a:xfrm>
              <a:off x="5377542" y="1874867"/>
              <a:ext cx="834080" cy="1259998"/>
            </a:xfrm>
            <a:prstGeom prst="roundRect">
              <a:avLst/>
            </a:prstGeom>
            <a:blipFill dpi="0" rotWithShape="1">
              <a:blip r:embed="rId6" cstate="email">
                <a:extLst>
                  <a:ext uri="{28A0092B-C50C-407E-A947-70E740481C1C}">
                    <a14:useLocalDpi xmlns:a14="http://schemas.microsoft.com/office/drawing/2010/main"/>
                  </a:ext>
                </a:extLst>
              </a:blip>
              <a:srcRect/>
              <a:stretch>
                <a:fillRect l="5588" t="36152" r="5588" b="36152"/>
              </a:stretch>
            </a:blipFill>
            <a:ln w="25400" cap="flat" cmpd="sng" algn="ctr">
              <a:solidFill>
                <a:srgbClr val="FFFFFF">
                  <a:hueOff val="0"/>
                  <a:satOff val="0"/>
                  <a:lumOff val="0"/>
                  <a:alphaOff val="0"/>
                </a:srgbClr>
              </a:solidFill>
              <a:prstDash val="solid"/>
            </a:ln>
            <a:effectLst/>
          </p:spPr>
        </p:sp>
        <p:sp>
          <p:nvSpPr>
            <p:cNvPr id="33" name="Freeform 32"/>
            <p:cNvSpPr/>
            <p:nvPr/>
          </p:nvSpPr>
          <p:spPr>
            <a:xfrm>
              <a:off x="6458080" y="1620780"/>
              <a:ext cx="959005" cy="3903259"/>
            </a:xfrm>
            <a:custGeom>
              <a:avLst/>
              <a:gdLst>
                <a:gd name="connsiteX0" fmla="*/ 0 w 959005"/>
                <a:gd name="connsiteY0" fmla="*/ 95901 h 3903259"/>
                <a:gd name="connsiteX1" fmla="*/ 95901 w 959005"/>
                <a:gd name="connsiteY1" fmla="*/ 0 h 3903259"/>
                <a:gd name="connsiteX2" fmla="*/ 863105 w 959005"/>
                <a:gd name="connsiteY2" fmla="*/ 0 h 3903259"/>
                <a:gd name="connsiteX3" fmla="*/ 959006 w 959005"/>
                <a:gd name="connsiteY3" fmla="*/ 95901 h 3903259"/>
                <a:gd name="connsiteX4" fmla="*/ 959005 w 959005"/>
                <a:gd name="connsiteY4" fmla="*/ 3807359 h 3903259"/>
                <a:gd name="connsiteX5" fmla="*/ 863104 w 959005"/>
                <a:gd name="connsiteY5" fmla="*/ 3903260 h 3903259"/>
                <a:gd name="connsiteX6" fmla="*/ 95901 w 959005"/>
                <a:gd name="connsiteY6" fmla="*/ 3903259 h 3903259"/>
                <a:gd name="connsiteX7" fmla="*/ 0 w 959005"/>
                <a:gd name="connsiteY7" fmla="*/ 3807358 h 3903259"/>
                <a:gd name="connsiteX8" fmla="*/ 0 w 959005"/>
                <a:gd name="connsiteY8" fmla="*/ 95901 h 3903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9005" h="3903259">
                  <a:moveTo>
                    <a:pt x="0" y="95901"/>
                  </a:moveTo>
                  <a:cubicBezTo>
                    <a:pt x="0" y="42936"/>
                    <a:pt x="42936" y="0"/>
                    <a:pt x="95901" y="0"/>
                  </a:cubicBezTo>
                  <a:lnTo>
                    <a:pt x="863105" y="0"/>
                  </a:lnTo>
                  <a:cubicBezTo>
                    <a:pt x="916070" y="0"/>
                    <a:pt x="959006" y="42936"/>
                    <a:pt x="959006" y="95901"/>
                  </a:cubicBezTo>
                  <a:cubicBezTo>
                    <a:pt x="959006" y="1333054"/>
                    <a:pt x="959005" y="2570206"/>
                    <a:pt x="959005" y="3807359"/>
                  </a:cubicBezTo>
                  <a:cubicBezTo>
                    <a:pt x="959005" y="3860324"/>
                    <a:pt x="916069" y="3903260"/>
                    <a:pt x="863104" y="3903260"/>
                  </a:cubicBezTo>
                  <a:lnTo>
                    <a:pt x="95901" y="3903259"/>
                  </a:lnTo>
                  <a:cubicBezTo>
                    <a:pt x="42936" y="3903259"/>
                    <a:pt x="0" y="3860323"/>
                    <a:pt x="0" y="3807358"/>
                  </a:cubicBezTo>
                  <a:lnTo>
                    <a:pt x="0" y="95901"/>
                  </a:lnTo>
                  <a:close/>
                </a:path>
              </a:pathLst>
            </a:custGeom>
            <a:solidFill>
              <a:srgbClr val="009933">
                <a:hueOff val="0"/>
                <a:satOff val="0"/>
                <a:lumOff val="0"/>
                <a:alphaOff val="0"/>
              </a:srgbClr>
            </a:solidFill>
            <a:ln w="25400" cap="flat" cmpd="sng" algn="ctr">
              <a:solidFill>
                <a:srgbClr val="FFFFFF">
                  <a:hueOff val="0"/>
                  <a:satOff val="0"/>
                  <a:lumOff val="0"/>
                  <a:alphaOff val="0"/>
                </a:srgbClr>
              </a:solidFill>
              <a:prstDash val="solid"/>
            </a:ln>
            <a:effectLst/>
          </p:spPr>
          <p:txBody>
            <a:bodyPr spcFirstLastPara="0" vert="vert270" wrap="square" lIns="113792" tIns="1675095" rIns="113792" bIns="894445" numCol="1" spcCol="1270" anchor="ctr" anchorCtr="0">
              <a:noAutofit/>
            </a:bodyPr>
            <a:lstStyle/>
            <a:p>
              <a:pPr marL="0" marR="0" lvl="0" indent="0" algn="ctr" defTabSz="711200" eaLnBrk="1" fontAlgn="base" latinLnBrk="0" hangingPunct="1">
                <a:lnSpc>
                  <a:spcPct val="90000"/>
                </a:lnSpc>
                <a:spcBef>
                  <a:spcPct val="0"/>
                </a:spcBef>
                <a:spcAft>
                  <a:spcPct val="35000"/>
                </a:spcAft>
                <a:buClrTx/>
                <a:buSzTx/>
                <a:buFontTx/>
                <a:buNone/>
                <a:tabLst/>
                <a:defRPr/>
              </a:pPr>
              <a:r>
                <a:rPr kumimoji="0" lang="en-GB" sz="1600" b="0" i="0" u="none" strike="noStrike" kern="0" cap="none" spc="0" normalizeH="0" baseline="0" noProof="0" dirty="0" smtClean="0">
                  <a:ln>
                    <a:noFill/>
                  </a:ln>
                  <a:solidFill>
                    <a:srgbClr val="FFFFFF"/>
                  </a:solidFill>
                  <a:effectLst/>
                  <a:uLnTx/>
                  <a:uFillTx/>
                  <a:latin typeface="Arial"/>
                  <a:ea typeface="+mn-ea"/>
                  <a:cs typeface="+mn-cs"/>
                </a:rPr>
                <a:t>Trial Review</a:t>
              </a:r>
              <a:r>
                <a:rPr kumimoji="0" lang="en-GB" sz="1600" b="0" i="0" u="none" strike="noStrike" kern="0" cap="none" spc="0" normalizeH="0" noProof="0" dirty="0" smtClean="0">
                  <a:ln>
                    <a:noFill/>
                  </a:ln>
                  <a:solidFill>
                    <a:srgbClr val="FFFFFF"/>
                  </a:solidFill>
                  <a:effectLst/>
                  <a:uLnTx/>
                  <a:uFillTx/>
                  <a:latin typeface="Arial"/>
                  <a:ea typeface="+mn-ea"/>
                  <a:cs typeface="+mn-cs"/>
                </a:rPr>
                <a:t> &amp; Commitment</a:t>
              </a:r>
              <a:endParaRPr kumimoji="0" lang="en-GB" sz="1600" b="0" i="0" u="none" strike="noStrike" kern="0" cap="none" spc="0" normalizeH="0" baseline="0" noProof="0" dirty="0" smtClean="0">
                <a:ln>
                  <a:noFill/>
                </a:ln>
                <a:solidFill>
                  <a:srgbClr val="FFFFFF"/>
                </a:solidFill>
                <a:effectLst/>
                <a:uLnTx/>
                <a:uFillTx/>
                <a:latin typeface="Arial"/>
                <a:ea typeface="+mn-ea"/>
                <a:cs typeface="+mn-cs"/>
              </a:endParaRPr>
            </a:p>
          </p:txBody>
        </p:sp>
        <p:sp>
          <p:nvSpPr>
            <p:cNvPr id="34" name="Rounded Rectangle 33"/>
            <p:cNvSpPr/>
            <p:nvPr/>
          </p:nvSpPr>
          <p:spPr>
            <a:xfrm>
              <a:off x="6520542" y="1855102"/>
              <a:ext cx="834080" cy="1259998"/>
            </a:xfrm>
            <a:prstGeom prst="roundRect">
              <a:avLst/>
            </a:prstGeom>
            <a:blipFill dpi="0" rotWithShape="1">
              <a:blip r:embed="rId7" cstate="email">
                <a:extLst>
                  <a:ext uri="{28A0092B-C50C-407E-A947-70E740481C1C}">
                    <a14:useLocalDpi xmlns:a14="http://schemas.microsoft.com/office/drawing/2010/main"/>
                  </a:ext>
                </a:extLst>
              </a:blip>
              <a:srcRect/>
              <a:stretch>
                <a:fillRect t="12609" b="12609"/>
              </a:stretch>
            </a:blipFill>
            <a:ln w="25400" cap="flat" cmpd="sng" algn="ctr">
              <a:solidFill>
                <a:srgbClr val="FFFFFF">
                  <a:hueOff val="0"/>
                  <a:satOff val="0"/>
                  <a:lumOff val="0"/>
                  <a:alphaOff val="0"/>
                </a:srgbClr>
              </a:solidFill>
              <a:prstDash val="solid"/>
            </a:ln>
            <a:effectLst/>
          </p:spPr>
        </p:sp>
        <p:sp>
          <p:nvSpPr>
            <p:cNvPr id="35" name="Freeform 34"/>
            <p:cNvSpPr/>
            <p:nvPr/>
          </p:nvSpPr>
          <p:spPr>
            <a:xfrm>
              <a:off x="7596487" y="1640547"/>
              <a:ext cx="959005" cy="3903259"/>
            </a:xfrm>
            <a:custGeom>
              <a:avLst/>
              <a:gdLst>
                <a:gd name="connsiteX0" fmla="*/ 0 w 959005"/>
                <a:gd name="connsiteY0" fmla="*/ 95901 h 3903259"/>
                <a:gd name="connsiteX1" fmla="*/ 95901 w 959005"/>
                <a:gd name="connsiteY1" fmla="*/ 0 h 3903259"/>
                <a:gd name="connsiteX2" fmla="*/ 863105 w 959005"/>
                <a:gd name="connsiteY2" fmla="*/ 0 h 3903259"/>
                <a:gd name="connsiteX3" fmla="*/ 959006 w 959005"/>
                <a:gd name="connsiteY3" fmla="*/ 95901 h 3903259"/>
                <a:gd name="connsiteX4" fmla="*/ 959005 w 959005"/>
                <a:gd name="connsiteY4" fmla="*/ 3807359 h 3903259"/>
                <a:gd name="connsiteX5" fmla="*/ 863104 w 959005"/>
                <a:gd name="connsiteY5" fmla="*/ 3903260 h 3903259"/>
                <a:gd name="connsiteX6" fmla="*/ 95901 w 959005"/>
                <a:gd name="connsiteY6" fmla="*/ 3903259 h 3903259"/>
                <a:gd name="connsiteX7" fmla="*/ 0 w 959005"/>
                <a:gd name="connsiteY7" fmla="*/ 3807358 h 3903259"/>
                <a:gd name="connsiteX8" fmla="*/ 0 w 959005"/>
                <a:gd name="connsiteY8" fmla="*/ 95901 h 3903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9005" h="3903259">
                  <a:moveTo>
                    <a:pt x="0" y="95901"/>
                  </a:moveTo>
                  <a:cubicBezTo>
                    <a:pt x="0" y="42936"/>
                    <a:pt x="42936" y="0"/>
                    <a:pt x="95901" y="0"/>
                  </a:cubicBezTo>
                  <a:lnTo>
                    <a:pt x="863105" y="0"/>
                  </a:lnTo>
                  <a:cubicBezTo>
                    <a:pt x="916070" y="0"/>
                    <a:pt x="959006" y="42936"/>
                    <a:pt x="959006" y="95901"/>
                  </a:cubicBezTo>
                  <a:cubicBezTo>
                    <a:pt x="959006" y="1333054"/>
                    <a:pt x="959005" y="2570206"/>
                    <a:pt x="959005" y="3807359"/>
                  </a:cubicBezTo>
                  <a:cubicBezTo>
                    <a:pt x="959005" y="3860324"/>
                    <a:pt x="916069" y="3903260"/>
                    <a:pt x="863104" y="3903260"/>
                  </a:cubicBezTo>
                  <a:lnTo>
                    <a:pt x="95901" y="3903259"/>
                  </a:lnTo>
                  <a:cubicBezTo>
                    <a:pt x="42936" y="3903259"/>
                    <a:pt x="0" y="3860323"/>
                    <a:pt x="0" y="3807358"/>
                  </a:cubicBezTo>
                  <a:lnTo>
                    <a:pt x="0" y="95901"/>
                  </a:lnTo>
                  <a:close/>
                </a:path>
              </a:pathLst>
            </a:custGeom>
            <a:solidFill>
              <a:srgbClr val="009933">
                <a:hueOff val="0"/>
                <a:satOff val="0"/>
                <a:lumOff val="0"/>
                <a:alphaOff val="0"/>
              </a:srgbClr>
            </a:solidFill>
            <a:ln w="25400" cap="flat" cmpd="sng" algn="ctr">
              <a:solidFill>
                <a:srgbClr val="FFFFFF">
                  <a:hueOff val="0"/>
                  <a:satOff val="0"/>
                  <a:lumOff val="0"/>
                  <a:alphaOff val="0"/>
                </a:srgbClr>
              </a:solidFill>
              <a:prstDash val="solid"/>
            </a:ln>
            <a:effectLst/>
          </p:spPr>
          <p:txBody>
            <a:bodyPr spcFirstLastPara="0" vert="vert270" wrap="square" lIns="91440" tIns="1554480" rIns="91440" bIns="731520" numCol="1" spcCol="1270" anchor="ctr" anchorCtr="0">
              <a:noAutofit/>
            </a:bodyPr>
            <a:lstStyle/>
            <a:p>
              <a:pPr marL="0" marR="0" lvl="0" indent="0" algn="ctr" defTabSz="711200" eaLnBrk="1" fontAlgn="base" latinLnBrk="0" hangingPunct="1">
                <a:lnSpc>
                  <a:spcPct val="90000"/>
                </a:lnSpc>
                <a:spcBef>
                  <a:spcPct val="0"/>
                </a:spcBef>
                <a:spcAft>
                  <a:spcPct val="35000"/>
                </a:spcAft>
                <a:buClrTx/>
                <a:buSzTx/>
                <a:buFontTx/>
                <a:buNone/>
                <a:tabLst/>
                <a:defRPr/>
              </a:pPr>
              <a:r>
                <a:rPr kumimoji="0" lang="en-GB" sz="1600" b="0" i="0" u="none" strike="noStrike" kern="0" cap="none" spc="0" normalizeH="0" baseline="0" noProof="0" dirty="0" smtClean="0">
                  <a:ln>
                    <a:noFill/>
                  </a:ln>
                  <a:solidFill>
                    <a:srgbClr val="FFFFFF"/>
                  </a:solidFill>
                  <a:effectLst/>
                  <a:uLnTx/>
                  <a:uFillTx/>
                  <a:latin typeface="Arial"/>
                  <a:ea typeface="+mn-ea"/>
                  <a:cs typeface="+mn-cs"/>
                </a:rPr>
                <a:t>Implementation</a:t>
              </a:r>
              <a:r>
                <a:rPr kumimoji="0" lang="en-GB" sz="1600" b="0" i="0" u="none" strike="noStrike" kern="0" cap="none" spc="0" normalizeH="0" noProof="0" dirty="0" smtClean="0">
                  <a:ln>
                    <a:noFill/>
                  </a:ln>
                  <a:solidFill>
                    <a:srgbClr val="FFFFFF"/>
                  </a:solidFill>
                  <a:effectLst/>
                  <a:uLnTx/>
                  <a:uFillTx/>
                  <a:latin typeface="Arial"/>
                  <a:ea typeface="+mn-ea"/>
                  <a:cs typeface="+mn-cs"/>
                </a:rPr>
                <a:t> Timeline</a:t>
              </a:r>
              <a:endParaRPr kumimoji="0" lang="en-GB" sz="1600" b="0" i="0" u="none" strike="noStrike" kern="0" cap="none" spc="0" normalizeH="0" baseline="0" noProof="0" dirty="0" smtClean="0">
                <a:ln>
                  <a:noFill/>
                </a:ln>
                <a:solidFill>
                  <a:srgbClr val="FFFFFF"/>
                </a:solidFill>
                <a:effectLst/>
                <a:uLnTx/>
                <a:uFillTx/>
                <a:latin typeface="Arial"/>
                <a:ea typeface="+mn-ea"/>
                <a:cs typeface="+mn-cs"/>
              </a:endParaRPr>
            </a:p>
          </p:txBody>
        </p:sp>
        <p:sp>
          <p:nvSpPr>
            <p:cNvPr id="36" name="Rounded Rectangle 35"/>
            <p:cNvSpPr/>
            <p:nvPr/>
          </p:nvSpPr>
          <p:spPr>
            <a:xfrm>
              <a:off x="7658950" y="1894635"/>
              <a:ext cx="834080" cy="1259998"/>
            </a:xfrm>
            <a:prstGeom prst="roundRect">
              <a:avLst/>
            </a:prstGeom>
            <a:blipFill dpi="0" rotWithShape="1">
              <a:blip r:embed="rId8" cstate="email">
                <a:extLst>
                  <a:ext uri="{28A0092B-C50C-407E-A947-70E740481C1C}">
                    <a14:useLocalDpi xmlns:a14="http://schemas.microsoft.com/office/drawing/2010/main"/>
                  </a:ext>
                </a:extLst>
              </a:blip>
              <a:srcRect/>
              <a:stretch>
                <a:fillRect l="-110994" t="13994" r="-110994" b="13994"/>
              </a:stretch>
            </a:blipFill>
            <a:ln w="25400" cap="flat" cmpd="sng" algn="ctr">
              <a:solidFill>
                <a:srgbClr val="FFFFFF">
                  <a:hueOff val="0"/>
                  <a:satOff val="0"/>
                  <a:lumOff val="0"/>
                  <a:alphaOff val="0"/>
                </a:srgbClr>
              </a:solidFill>
              <a:prstDash val="solid"/>
            </a:ln>
            <a:effectLst/>
          </p:spPr>
        </p:sp>
        <p:sp>
          <p:nvSpPr>
            <p:cNvPr id="37" name="Right Arrow 36"/>
            <p:cNvSpPr/>
            <p:nvPr/>
          </p:nvSpPr>
          <p:spPr>
            <a:xfrm>
              <a:off x="1236320" y="4763776"/>
              <a:ext cx="6839669" cy="662782"/>
            </a:xfrm>
            <a:prstGeom prst="rightArrow">
              <a:avLst/>
            </a:prstGeom>
            <a:ln/>
          </p:spPr>
          <p:style>
            <a:lnRef idx="2">
              <a:schemeClr val="accent6">
                <a:shade val="50000"/>
              </a:schemeClr>
            </a:lnRef>
            <a:fillRef idx="1">
              <a:schemeClr val="accent6"/>
            </a:fillRef>
            <a:effectRef idx="0">
              <a:schemeClr val="accent6"/>
            </a:effectRef>
            <a:fontRef idx="minor">
              <a:schemeClr val="lt1"/>
            </a:fontRef>
          </p:style>
        </p:sp>
      </p:grpSp>
    </p:spTree>
    <p:extLst>
      <p:ext uri="{BB962C8B-B14F-4D97-AF65-F5344CB8AC3E}">
        <p14:creationId xmlns:p14="http://schemas.microsoft.com/office/powerpoint/2010/main" val="14281799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a:ext>
            </a:extLst>
          </a:blip>
          <a:stretch/>
        </p:blipFill>
        <p:spPr>
          <a:xfrm>
            <a:off x="1" y="3085796"/>
            <a:ext cx="8866129" cy="1527505"/>
          </a:xfrm>
          <a:prstGeom prst="rect">
            <a:avLst/>
          </a:prstGeom>
          <a:ln>
            <a:gradFill>
              <a:gsLst>
                <a:gs pos="0">
                  <a:srgbClr val="006600"/>
                </a:gs>
                <a:gs pos="85000">
                  <a:schemeClr val="accent1">
                    <a:tint val="44500"/>
                    <a:satMod val="160000"/>
                  </a:schemeClr>
                </a:gs>
                <a:gs pos="100000">
                  <a:srgbClr val="006600"/>
                </a:gs>
              </a:gsLst>
              <a:lin ang="5400000" scaled="0"/>
            </a:gradFill>
          </a:ln>
        </p:spPr>
      </p:pic>
      <p:sp>
        <p:nvSpPr>
          <p:cNvPr id="7" name="Flowchart: Data 6"/>
          <p:cNvSpPr/>
          <p:nvPr/>
        </p:nvSpPr>
        <p:spPr>
          <a:xfrm>
            <a:off x="8018163" y="2667000"/>
            <a:ext cx="4173837" cy="1981200"/>
          </a:xfrm>
          <a:prstGeom prst="flowChartInputOutput">
            <a:avLst/>
          </a:prstGeom>
          <a:solidFill>
            <a:schemeClr val="bg1"/>
          </a:solidFill>
          <a:ln w="9525" cap="flat" algn="ctr">
            <a:no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06400" y="3319002"/>
            <a:ext cx="11041075" cy="1061091"/>
          </a:xfrm>
        </p:spPr>
        <p:txBody>
          <a:bodyPr/>
          <a:lstStyle/>
          <a:p>
            <a:r>
              <a:rPr lang="en-US" sz="3200" dirty="0">
                <a:solidFill>
                  <a:schemeClr val="bg1"/>
                </a:solidFill>
              </a:rPr>
              <a:t>Value Inside</a:t>
            </a:r>
            <a:br>
              <a:rPr lang="en-US" sz="3200" dirty="0">
                <a:solidFill>
                  <a:schemeClr val="bg1"/>
                </a:solidFill>
              </a:rPr>
            </a:br>
            <a:r>
              <a:rPr lang="en-US" sz="3200" dirty="0">
                <a:solidFill>
                  <a:schemeClr val="bg1"/>
                </a:solidFill>
              </a:rPr>
              <a:t>Calculator Tool</a:t>
            </a:r>
          </a:p>
        </p:txBody>
      </p:sp>
    </p:spTree>
    <p:custDataLst>
      <p:tags r:id="rId1"/>
    </p:custDataLst>
    <p:extLst>
      <p:ext uri="{BB962C8B-B14F-4D97-AF65-F5344CB8AC3E}">
        <p14:creationId xmlns:p14="http://schemas.microsoft.com/office/powerpoint/2010/main" val="7885292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smtClean="0"/>
              <a:t>Value Inside Calculator</a:t>
            </a:r>
            <a:endParaRPr lang="en-US" sz="3200" dirty="0"/>
          </a:p>
        </p:txBody>
      </p:sp>
      <p:pic>
        <p:nvPicPr>
          <p:cNvPr id="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r="20380" b="2886"/>
          <a:stretch/>
        </p:blipFill>
        <p:spPr bwMode="auto">
          <a:xfrm>
            <a:off x="1218644" y="1935474"/>
            <a:ext cx="4006742" cy="3586552"/>
          </a:xfrm>
          <a:prstGeom prst="rect">
            <a:avLst/>
          </a:prstGeom>
          <a:noFill/>
          <a:ln w="9525">
            <a:solidFill>
              <a:srgbClr val="703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ight Arrow 9"/>
          <p:cNvSpPr/>
          <p:nvPr/>
        </p:nvSpPr>
        <p:spPr>
          <a:xfrm>
            <a:off x="5342128" y="3581400"/>
            <a:ext cx="652272" cy="838200"/>
          </a:xfrm>
          <a:prstGeom prst="right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TextBox 10"/>
          <p:cNvSpPr txBox="1"/>
          <p:nvPr/>
        </p:nvSpPr>
        <p:spPr>
          <a:xfrm>
            <a:off x="2148117" y="1524000"/>
            <a:ext cx="902811" cy="369332"/>
          </a:xfrm>
          <a:prstGeom prst="rect">
            <a:avLst/>
          </a:prstGeom>
          <a:noFill/>
        </p:spPr>
        <p:txBody>
          <a:bodyPr wrap="none" rtlCol="0">
            <a:spAutoFit/>
          </a:bodyPr>
          <a:lstStyle/>
          <a:p>
            <a:r>
              <a:rPr lang="en-US" u="sng" dirty="0" smtClean="0">
                <a:latin typeface="Arial" panose="020B0604020202020204" pitchFamily="34" charset="0"/>
                <a:cs typeface="Arial" panose="020B0604020202020204" pitchFamily="34" charset="0"/>
              </a:rPr>
              <a:t>Survey</a:t>
            </a:r>
            <a:endParaRPr lang="en-US" u="sng" dirty="0">
              <a:latin typeface="Arial" panose="020B0604020202020204" pitchFamily="34" charset="0"/>
              <a:cs typeface="Arial" panose="020B0604020202020204" pitchFamily="34" charset="0"/>
            </a:endParaRPr>
          </a:p>
        </p:txBody>
      </p:sp>
      <p:sp>
        <p:nvSpPr>
          <p:cNvPr id="12" name="TextBox 11"/>
          <p:cNvSpPr txBox="1"/>
          <p:nvPr/>
        </p:nvSpPr>
        <p:spPr>
          <a:xfrm>
            <a:off x="7540925" y="1524000"/>
            <a:ext cx="1005403" cy="369332"/>
          </a:xfrm>
          <a:prstGeom prst="rect">
            <a:avLst/>
          </a:prstGeom>
          <a:noFill/>
        </p:spPr>
        <p:txBody>
          <a:bodyPr wrap="none" rtlCol="0">
            <a:spAutoFit/>
          </a:bodyPr>
          <a:lstStyle/>
          <a:p>
            <a:r>
              <a:rPr lang="en-US" u="sng" dirty="0" smtClean="0">
                <a:latin typeface="Arial" panose="020B0604020202020204" pitchFamily="34" charset="0"/>
                <a:cs typeface="Arial" panose="020B0604020202020204" pitchFamily="34" charset="0"/>
              </a:rPr>
              <a:t>Savings</a:t>
            </a:r>
            <a:endParaRPr lang="en-US" u="sng" dirty="0">
              <a:latin typeface="Arial" panose="020B0604020202020204" pitchFamily="34" charset="0"/>
              <a:cs typeface="Arial" panose="020B0604020202020204" pitchFamily="34" charset="0"/>
            </a:endParaRPr>
          </a:p>
        </p:txBody>
      </p:sp>
      <p:sp>
        <p:nvSpPr>
          <p:cNvPr id="3" name="TextBox 2"/>
          <p:cNvSpPr txBox="1"/>
          <p:nvPr/>
        </p:nvSpPr>
        <p:spPr>
          <a:xfrm>
            <a:off x="5919862" y="1851313"/>
            <a:ext cx="6301169" cy="3754874"/>
          </a:xfrm>
          <a:prstGeom prst="rect">
            <a:avLst/>
          </a:prstGeom>
          <a:noFill/>
        </p:spPr>
        <p:txBody>
          <a:bodyPr wrap="square" rtlCol="0">
            <a:spAutoFit/>
          </a:bodyPr>
          <a:lstStyle/>
          <a:p>
            <a:pPr marL="274320" indent="-274320">
              <a:buClr>
                <a:srgbClr val="C00000"/>
              </a:buClr>
              <a:buFont typeface="Wingdings" panose="05000000000000000000" pitchFamily="2" charset="2"/>
              <a:buChar char="Ø"/>
            </a:pPr>
            <a:r>
              <a:rPr lang="en-US" sz="1400" dirty="0">
                <a:latin typeface="Arial" panose="020B0604020202020204" pitchFamily="34" charset="0"/>
                <a:cs typeface="Arial" panose="020B0604020202020204" pitchFamily="34" charset="0"/>
              </a:rPr>
              <a:t>Initial </a:t>
            </a:r>
            <a:r>
              <a:rPr lang="en-US" sz="1400" dirty="0" smtClean="0">
                <a:latin typeface="Arial" panose="020B0604020202020204" pitchFamily="34" charset="0"/>
                <a:cs typeface="Arial" panose="020B0604020202020204" pitchFamily="34" charset="0"/>
              </a:rPr>
              <a:t>Fill</a:t>
            </a:r>
          </a:p>
          <a:p>
            <a:pPr marL="731520" lvl="2" indent="-274320">
              <a:buClr>
                <a:srgbClr val="C00000"/>
              </a:buClr>
              <a:buFont typeface="Arial" panose="020B0604020202020204" pitchFamily="34" charset="0"/>
              <a:buChar char="−"/>
            </a:pPr>
            <a:r>
              <a:rPr lang="en-US" sz="1200" dirty="0" smtClean="0">
                <a:latin typeface="Arial" panose="020B0604020202020204" pitchFamily="34" charset="0"/>
                <a:cs typeface="Arial" panose="020B0604020202020204" pitchFamily="34" charset="0"/>
              </a:rPr>
              <a:t>Extended </a:t>
            </a:r>
            <a:r>
              <a:rPr lang="en-US" sz="1200" dirty="0">
                <a:latin typeface="Arial" panose="020B0604020202020204" pitchFamily="34" charset="0"/>
                <a:cs typeface="Arial" panose="020B0604020202020204" pitchFamily="34" charset="0"/>
              </a:rPr>
              <a:t>oil drain </a:t>
            </a:r>
            <a:r>
              <a:rPr lang="en-US" sz="1200" dirty="0" smtClean="0">
                <a:latin typeface="Arial" panose="020B0604020202020204" pitchFamily="34" charset="0"/>
                <a:cs typeface="Arial" panose="020B0604020202020204" pitchFamily="34" charset="0"/>
              </a:rPr>
              <a:t>intervals (usage)</a:t>
            </a:r>
          </a:p>
          <a:p>
            <a:pPr marL="274320" indent="-274320">
              <a:buClr>
                <a:srgbClr val="C00000"/>
              </a:buClr>
              <a:buFont typeface="Wingdings" panose="05000000000000000000" pitchFamily="2" charset="2"/>
              <a:buChar char="Ø"/>
            </a:pPr>
            <a:r>
              <a:rPr lang="en-US" sz="1400" dirty="0" smtClean="0">
                <a:latin typeface="Arial" panose="020B0604020202020204" pitchFamily="34" charset="0"/>
                <a:cs typeface="Arial" panose="020B0604020202020204" pitchFamily="34" charset="0"/>
              </a:rPr>
              <a:t>Equipment Repair</a:t>
            </a:r>
          </a:p>
          <a:p>
            <a:pPr marL="731520" lvl="2" indent="-274320">
              <a:buClr>
                <a:srgbClr val="C00000"/>
              </a:buClr>
              <a:buFont typeface="Arial" panose="020B0604020202020204" pitchFamily="34" charset="0"/>
              <a:buChar char="−"/>
            </a:pPr>
            <a:r>
              <a:rPr lang="en-US" sz="1200" dirty="0">
                <a:latin typeface="Arial" panose="020B0604020202020204" pitchFamily="34" charset="0"/>
                <a:cs typeface="Arial" panose="020B0604020202020204" pitchFamily="34" charset="0"/>
              </a:rPr>
              <a:t>P</a:t>
            </a:r>
            <a:r>
              <a:rPr lang="en-US" sz="1200" dirty="0" smtClean="0">
                <a:latin typeface="Arial" panose="020B0604020202020204" pitchFamily="34" charset="0"/>
                <a:cs typeface="Arial" panose="020B0604020202020204" pitchFamily="34" charset="0"/>
              </a:rPr>
              <a:t>arts replacement </a:t>
            </a:r>
            <a:r>
              <a:rPr lang="en-US" sz="1200" dirty="0">
                <a:latin typeface="Arial" panose="020B0604020202020204" pitchFamily="34" charset="0"/>
                <a:cs typeface="Arial" panose="020B0604020202020204" pitchFamily="34" charset="0"/>
              </a:rPr>
              <a:t>costs</a:t>
            </a:r>
          </a:p>
          <a:p>
            <a:pPr marL="274320" indent="-274320">
              <a:buClr>
                <a:srgbClr val="C00000"/>
              </a:buClr>
              <a:buFont typeface="Wingdings" panose="05000000000000000000" pitchFamily="2" charset="2"/>
              <a:buChar char="Ø"/>
            </a:pPr>
            <a:r>
              <a:rPr lang="en-US" sz="1400" dirty="0">
                <a:latin typeface="Arial" panose="020B0604020202020204" pitchFamily="34" charset="0"/>
                <a:cs typeface="Arial" panose="020B0604020202020204" pitchFamily="34" charset="0"/>
              </a:rPr>
              <a:t>Labor and </a:t>
            </a:r>
            <a:r>
              <a:rPr lang="en-US" sz="1400" dirty="0" smtClean="0">
                <a:latin typeface="Arial" panose="020B0604020202020204" pitchFamily="34" charset="0"/>
                <a:cs typeface="Arial" panose="020B0604020202020204" pitchFamily="34" charset="0"/>
              </a:rPr>
              <a:t>Downtime</a:t>
            </a:r>
          </a:p>
          <a:p>
            <a:pPr marL="731520" lvl="2" indent="-274320">
              <a:buClr>
                <a:srgbClr val="C00000"/>
              </a:buClr>
              <a:buFont typeface="Arial" panose="020B0604020202020204" pitchFamily="34" charset="0"/>
              <a:buChar char="−"/>
            </a:pPr>
            <a:r>
              <a:rPr lang="en-US" sz="1200" dirty="0" smtClean="0">
                <a:latin typeface="Arial" panose="020B0604020202020204" pitchFamily="34" charset="0"/>
                <a:cs typeface="Arial" panose="020B0604020202020204" pitchFamily="34" charset="0"/>
              </a:rPr>
              <a:t>Improved Uptime</a:t>
            </a:r>
          </a:p>
          <a:p>
            <a:pPr marL="731520" lvl="2" indent="-274320">
              <a:buClr>
                <a:srgbClr val="C00000"/>
              </a:buClr>
              <a:buFont typeface="Arial" panose="020B0604020202020204" pitchFamily="34" charset="0"/>
              <a:buChar char="−"/>
            </a:pPr>
            <a:r>
              <a:rPr lang="en-US" sz="1200" dirty="0" smtClean="0">
                <a:latin typeface="Arial" panose="020B0604020202020204" pitchFamily="34" charset="0"/>
                <a:cs typeface="Arial" panose="020B0604020202020204" pitchFamily="34" charset="0"/>
              </a:rPr>
              <a:t>Increase Overall Equipment Effectiveness</a:t>
            </a:r>
          </a:p>
          <a:p>
            <a:pPr marL="731520" lvl="2" indent="-274320">
              <a:buClr>
                <a:srgbClr val="C00000"/>
              </a:buClr>
              <a:buFont typeface="Arial" panose="020B0604020202020204" pitchFamily="34" charset="0"/>
              <a:buChar char="−"/>
            </a:pPr>
            <a:r>
              <a:rPr lang="en-US" sz="1200" dirty="0" smtClean="0">
                <a:latin typeface="Arial" panose="020B0604020202020204" pitchFamily="34" charset="0"/>
                <a:cs typeface="Arial" panose="020B0604020202020204" pitchFamily="34" charset="0"/>
              </a:rPr>
              <a:t>Minimize Downtime</a:t>
            </a:r>
            <a:endParaRPr lang="en-US" sz="1100" dirty="0">
              <a:latin typeface="Arial" panose="020B0604020202020204" pitchFamily="34" charset="0"/>
              <a:cs typeface="Arial" panose="020B0604020202020204" pitchFamily="34" charset="0"/>
            </a:endParaRPr>
          </a:p>
          <a:p>
            <a:pPr marL="274320" indent="-274320">
              <a:buClr>
                <a:srgbClr val="C00000"/>
              </a:buClr>
              <a:buFont typeface="Wingdings" panose="05000000000000000000" pitchFamily="2" charset="2"/>
              <a:buChar char="Ø"/>
            </a:pPr>
            <a:r>
              <a:rPr lang="en-US" sz="1400" dirty="0">
                <a:latin typeface="Arial" panose="020B0604020202020204" pitchFamily="34" charset="0"/>
                <a:cs typeface="Arial" panose="020B0604020202020204" pitchFamily="34" charset="0"/>
              </a:rPr>
              <a:t>Waste </a:t>
            </a:r>
            <a:r>
              <a:rPr lang="en-US" sz="1400" dirty="0" smtClean="0">
                <a:latin typeface="Arial" panose="020B0604020202020204" pitchFamily="34" charset="0"/>
                <a:cs typeface="Arial" panose="020B0604020202020204" pitchFamily="34" charset="0"/>
              </a:rPr>
              <a:t>treatment</a:t>
            </a:r>
          </a:p>
          <a:p>
            <a:pPr marL="731520" lvl="2" indent="-274320">
              <a:buClr>
                <a:srgbClr val="C00000"/>
              </a:buClr>
              <a:buFont typeface="Arial" panose="020B0604020202020204" pitchFamily="34" charset="0"/>
              <a:buChar char="−"/>
            </a:pPr>
            <a:r>
              <a:rPr lang="en-US" sz="1200" dirty="0">
                <a:latin typeface="Arial" panose="020B0604020202020204" pitchFamily="34" charset="0"/>
                <a:cs typeface="Arial" panose="020B0604020202020204" pitchFamily="34" charset="0"/>
              </a:rPr>
              <a:t>W</a:t>
            </a:r>
            <a:r>
              <a:rPr lang="en-US" sz="1200" dirty="0" smtClean="0">
                <a:latin typeface="Arial" panose="020B0604020202020204" pitchFamily="34" charset="0"/>
                <a:cs typeface="Arial" panose="020B0604020202020204" pitchFamily="34" charset="0"/>
              </a:rPr>
              <a:t>aste volume decrease</a:t>
            </a:r>
          </a:p>
          <a:p>
            <a:pPr marL="731520" lvl="2" indent="-274320">
              <a:buClr>
                <a:srgbClr val="C00000"/>
              </a:buClr>
              <a:buFont typeface="Arial" panose="020B0604020202020204" pitchFamily="34" charset="0"/>
              <a:buChar char="−"/>
            </a:pPr>
            <a:r>
              <a:rPr lang="en-US" sz="1200" dirty="0" smtClean="0">
                <a:latin typeface="Arial" panose="020B0604020202020204" pitchFamily="34" charset="0"/>
                <a:cs typeface="Arial" panose="020B0604020202020204" pitchFamily="34" charset="0"/>
              </a:rPr>
              <a:t>Ease of disposal</a:t>
            </a:r>
            <a:endParaRPr lang="en-US" sz="1200" dirty="0">
              <a:latin typeface="Arial" panose="020B0604020202020204" pitchFamily="34" charset="0"/>
              <a:cs typeface="Arial" panose="020B0604020202020204" pitchFamily="34" charset="0"/>
            </a:endParaRPr>
          </a:p>
          <a:p>
            <a:pPr marL="274320" indent="-274320">
              <a:buClr>
                <a:srgbClr val="C00000"/>
              </a:buClr>
              <a:buFont typeface="Wingdings" panose="05000000000000000000" pitchFamily="2" charset="2"/>
              <a:buChar char="Ø"/>
            </a:pPr>
            <a:r>
              <a:rPr lang="en-US" sz="1400" dirty="0" smtClean="0">
                <a:latin typeface="Arial" panose="020B0604020202020204" pitchFamily="34" charset="0"/>
                <a:cs typeface="Arial" panose="020B0604020202020204" pitchFamily="34" charset="0"/>
              </a:rPr>
              <a:t>Additives</a:t>
            </a:r>
          </a:p>
          <a:p>
            <a:pPr marL="731520" lvl="2" indent="-274320">
              <a:buClr>
                <a:srgbClr val="C00000"/>
              </a:buClr>
              <a:buFont typeface="Arial" panose="020B0604020202020204" pitchFamily="34" charset="0"/>
              <a:buChar char="−"/>
            </a:pPr>
            <a:r>
              <a:rPr lang="en-US" sz="1200" dirty="0" smtClean="0">
                <a:latin typeface="Arial" panose="020B0604020202020204" pitchFamily="34" charset="0"/>
                <a:cs typeface="Arial" panose="020B0604020202020204" pitchFamily="34" charset="0"/>
              </a:rPr>
              <a:t>Lower additive dosage</a:t>
            </a:r>
          </a:p>
          <a:p>
            <a:pPr marL="731520" lvl="2" indent="-274320">
              <a:buClr>
                <a:srgbClr val="C00000"/>
              </a:buClr>
              <a:buFont typeface="Arial" panose="020B0604020202020204" pitchFamily="34" charset="0"/>
              <a:buChar char="−"/>
            </a:pPr>
            <a:r>
              <a:rPr lang="en-US" sz="1200" dirty="0" smtClean="0">
                <a:latin typeface="Arial" panose="020B0604020202020204" pitchFamily="34" charset="0"/>
                <a:cs typeface="Arial" panose="020B0604020202020204" pitchFamily="34" charset="0"/>
              </a:rPr>
              <a:t>Decreased </a:t>
            </a:r>
            <a:r>
              <a:rPr lang="en-US" sz="1200" dirty="0">
                <a:latin typeface="Arial" panose="020B0604020202020204" pitchFamily="34" charset="0"/>
                <a:cs typeface="Arial" panose="020B0604020202020204" pitchFamily="34" charset="0"/>
              </a:rPr>
              <a:t>monitoring and troubleshooting</a:t>
            </a:r>
          </a:p>
          <a:p>
            <a:pPr marL="274320" indent="-274320">
              <a:buClr>
                <a:srgbClr val="C00000"/>
              </a:buClr>
              <a:buFont typeface="Wingdings" panose="05000000000000000000" pitchFamily="2" charset="2"/>
              <a:buChar char="Ø"/>
            </a:pPr>
            <a:r>
              <a:rPr lang="en-US" sz="1400" dirty="0" smtClean="0">
                <a:latin typeface="Arial" panose="020B0604020202020204" pitchFamily="34" charset="0"/>
                <a:cs typeface="Arial" panose="020B0604020202020204" pitchFamily="34" charset="0"/>
              </a:rPr>
              <a:t>Quality</a:t>
            </a:r>
          </a:p>
          <a:p>
            <a:pPr marL="731520" lvl="2" indent="-274320">
              <a:buClr>
                <a:srgbClr val="C00000"/>
              </a:buClr>
              <a:buFont typeface="Arial" panose="020B0604020202020204" pitchFamily="34" charset="0"/>
              <a:buChar char="−"/>
            </a:pPr>
            <a:r>
              <a:rPr lang="en-US" sz="1200" dirty="0" smtClean="0">
                <a:latin typeface="Arial" panose="020B0604020202020204" pitchFamily="34" charset="0"/>
                <a:cs typeface="Arial" panose="020B0604020202020204" pitchFamily="34" charset="0"/>
              </a:rPr>
              <a:t>Lower part </a:t>
            </a:r>
            <a:r>
              <a:rPr lang="en-US" sz="1200" dirty="0">
                <a:latin typeface="Arial" panose="020B0604020202020204" pitchFamily="34" charset="0"/>
                <a:cs typeface="Arial" panose="020B0604020202020204" pitchFamily="34" charset="0"/>
              </a:rPr>
              <a:t>rejects </a:t>
            </a:r>
            <a:r>
              <a:rPr lang="en-US" sz="1200" dirty="0" smtClean="0">
                <a:latin typeface="Arial" panose="020B0604020202020204" pitchFamily="34" charset="0"/>
                <a:cs typeface="Arial" panose="020B0604020202020204" pitchFamily="34" charset="0"/>
              </a:rPr>
              <a:t>due to equipment </a:t>
            </a:r>
            <a:r>
              <a:rPr lang="en-US" sz="1200" dirty="0">
                <a:latin typeface="Arial" panose="020B0604020202020204" pitchFamily="34" charset="0"/>
                <a:cs typeface="Arial" panose="020B0604020202020204" pitchFamily="34" charset="0"/>
              </a:rPr>
              <a:t>failure</a:t>
            </a:r>
          </a:p>
          <a:p>
            <a:pPr marL="274320" indent="-274320">
              <a:buClr>
                <a:srgbClr val="C00000"/>
              </a:buClr>
              <a:buFont typeface="Wingdings" panose="05000000000000000000" pitchFamily="2" charset="2"/>
              <a:buChar char="Ø"/>
            </a:pPr>
            <a:r>
              <a:rPr lang="en-US" sz="1400" dirty="0" smtClean="0">
                <a:latin typeface="Arial" panose="020B0604020202020204" pitchFamily="34" charset="0"/>
                <a:cs typeface="Arial" panose="020B0604020202020204" pitchFamily="34" charset="0"/>
              </a:rPr>
              <a:t>HSSE</a:t>
            </a:r>
          </a:p>
          <a:p>
            <a:pPr marL="731520" lvl="2" indent="-274320">
              <a:buClr>
                <a:srgbClr val="C00000"/>
              </a:buClr>
              <a:buFont typeface="Arial" panose="020B0604020202020204" pitchFamily="34" charset="0"/>
              <a:buChar char="−"/>
            </a:pPr>
            <a:r>
              <a:rPr lang="en-US" sz="1200" dirty="0" smtClean="0">
                <a:latin typeface="Arial" panose="020B0604020202020204" pitchFamily="34" charset="0"/>
                <a:cs typeface="Arial" panose="020B0604020202020204" pitchFamily="34" charset="0"/>
              </a:rPr>
              <a:t>Free </a:t>
            </a:r>
            <a:r>
              <a:rPr lang="en-US" sz="1200" dirty="0">
                <a:latin typeface="Arial" panose="020B0604020202020204" pitchFamily="34" charset="0"/>
                <a:cs typeface="Arial" panose="020B0604020202020204" pitchFamily="34" charset="0"/>
              </a:rPr>
              <a:t>of heavy metals or water pollutants</a:t>
            </a:r>
          </a:p>
        </p:txBody>
      </p:sp>
      <p:sp>
        <p:nvSpPr>
          <p:cNvPr id="8" name="Subtitle 2"/>
          <p:cNvSpPr>
            <a:spLocks noGrp="1"/>
          </p:cNvSpPr>
          <p:nvPr>
            <p:ph type="subTitle" idx="1"/>
          </p:nvPr>
        </p:nvSpPr>
        <p:spPr>
          <a:xfrm>
            <a:off x="598652" y="1219200"/>
            <a:ext cx="10972800" cy="304800"/>
          </a:xfrm>
        </p:spPr>
        <p:txBody>
          <a:bodyPr/>
          <a:lstStyle/>
          <a:p>
            <a:pPr algn="ctr"/>
            <a:r>
              <a:rPr lang="en-US" sz="2000" b="1" dirty="0" smtClean="0">
                <a:solidFill>
                  <a:schemeClr val="tx1"/>
                </a:solidFill>
              </a:rPr>
              <a:t>Castrol tool for determining the true Total Cost of Ownership (TCO)</a:t>
            </a:r>
            <a:endParaRPr lang="en-US" sz="2000" b="1" dirty="0">
              <a:solidFill>
                <a:schemeClr val="tx1"/>
              </a:solidFill>
            </a:endParaRPr>
          </a:p>
        </p:txBody>
      </p:sp>
    </p:spTree>
    <p:extLst>
      <p:ext uri="{BB962C8B-B14F-4D97-AF65-F5344CB8AC3E}">
        <p14:creationId xmlns:p14="http://schemas.microsoft.com/office/powerpoint/2010/main" val="39316348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182099" y="1053181"/>
            <a:ext cx="3360440" cy="4509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ctrTitle"/>
          </p:nvPr>
        </p:nvSpPr>
        <p:spPr>
          <a:xfrm>
            <a:off x="609600" y="138780"/>
            <a:ext cx="11480800" cy="914400"/>
          </a:xfrm>
        </p:spPr>
        <p:txBody>
          <a:bodyPr/>
          <a:lstStyle/>
          <a:p>
            <a:pPr>
              <a:lnSpc>
                <a:spcPct val="100000"/>
              </a:lnSpc>
            </a:pPr>
            <a:r>
              <a:rPr lang="en-US" sz="3200" cap="none" dirty="0" smtClean="0"/>
              <a:t>Value Inside Calculator – Cost Comparison </a:t>
            </a:r>
            <a:r>
              <a:rPr lang="en-US" sz="3200" dirty="0" smtClean="0"/>
              <a:t>&amp; </a:t>
            </a:r>
            <a:r>
              <a:rPr lang="en-US" sz="3200" cap="none" dirty="0" smtClean="0"/>
              <a:t>Savings</a:t>
            </a:r>
            <a:endParaRPr lang="en-US" sz="3200" cap="none" dirty="0"/>
          </a:p>
        </p:txBody>
      </p:sp>
      <p:graphicFrame>
        <p:nvGraphicFramePr>
          <p:cNvPr id="5" name="Chart 4"/>
          <p:cNvGraphicFramePr>
            <a:graphicFrameLocks/>
          </p:cNvGraphicFramePr>
          <p:nvPr>
            <p:extLst>
              <p:ext uri="{D42A27DB-BD31-4B8C-83A1-F6EECF244321}">
                <p14:modId xmlns:p14="http://schemas.microsoft.com/office/powerpoint/2010/main" val="688005528"/>
              </p:ext>
            </p:extLst>
          </p:nvPr>
        </p:nvGraphicFramePr>
        <p:xfrm>
          <a:off x="902524" y="3187820"/>
          <a:ext cx="5850256" cy="2093378"/>
        </p:xfrm>
        <a:graphic>
          <a:graphicData uri="http://schemas.openxmlformats.org/drawingml/2006/chart">
            <c:chart xmlns:c="http://schemas.openxmlformats.org/drawingml/2006/chart" xmlns:r="http://schemas.openxmlformats.org/officeDocument/2006/relationships" r:id="rId4"/>
          </a:graphicData>
        </a:graphic>
      </p:graphicFrame>
      <p:sp>
        <p:nvSpPr>
          <p:cNvPr id="7" name="Rectangle 3"/>
          <p:cNvSpPr>
            <a:spLocks noGrp="1" noChangeArrowheads="1"/>
          </p:cNvSpPr>
          <p:nvPr>
            <p:ph type="body" sz="quarter" idx="4294967295"/>
          </p:nvPr>
        </p:nvSpPr>
        <p:spPr>
          <a:xfrm>
            <a:off x="609601" y="1183016"/>
            <a:ext cx="6021305" cy="1984375"/>
          </a:xfrm>
          <a:prstGeom prst="rect">
            <a:avLst/>
          </a:prstGeom>
        </p:spPr>
        <p:txBody>
          <a:bodyPr/>
          <a:lstStyle/>
          <a:p>
            <a:pPr marL="274320" indent="-274320">
              <a:spcBef>
                <a:spcPts val="600"/>
              </a:spcBef>
              <a:buNone/>
            </a:pPr>
            <a:r>
              <a:rPr lang="en-US" sz="1800" b="1" dirty="0" smtClean="0">
                <a:solidFill>
                  <a:schemeClr val="tx1"/>
                </a:solidFill>
                <a:latin typeface="Arial" panose="020B0604020202020204" pitchFamily="34" charset="0"/>
                <a:cs typeface="Arial" panose="020B0604020202020204" pitchFamily="34" charset="0"/>
              </a:rPr>
              <a:t>Compare </a:t>
            </a:r>
            <a:r>
              <a:rPr lang="en-US" sz="1800" b="1" dirty="0">
                <a:solidFill>
                  <a:schemeClr val="tx1"/>
                </a:solidFill>
                <a:latin typeface="Arial" panose="020B0604020202020204" pitchFamily="34" charset="0"/>
                <a:cs typeface="Arial" panose="020B0604020202020204" pitchFamily="34" charset="0"/>
              </a:rPr>
              <a:t>the following cost centers</a:t>
            </a:r>
          </a:p>
          <a:p>
            <a:pPr marL="274320" indent="-274320">
              <a:spcBef>
                <a:spcPts val="600"/>
              </a:spcBef>
              <a:buClr>
                <a:srgbClr val="C00000"/>
              </a:buClr>
              <a:buFont typeface="Wingdings" panose="05000000000000000000" pitchFamily="2" charset="2"/>
              <a:buChar char="Ø"/>
            </a:pPr>
            <a:r>
              <a:rPr lang="en-US" sz="1600" b="1" dirty="0">
                <a:solidFill>
                  <a:schemeClr val="tx1"/>
                </a:solidFill>
                <a:latin typeface="Arial" panose="020B0604020202020204" pitchFamily="34" charset="0"/>
                <a:cs typeface="Arial" panose="020B0604020202020204" pitchFamily="34" charset="0"/>
              </a:rPr>
              <a:t>Initial</a:t>
            </a:r>
            <a:r>
              <a:rPr lang="en-US" sz="1600" dirty="0">
                <a:solidFill>
                  <a:schemeClr val="tx1"/>
                </a:solidFill>
                <a:latin typeface="Arial" panose="020B0604020202020204" pitchFamily="34" charset="0"/>
                <a:cs typeface="Arial" panose="020B0604020202020204" pitchFamily="34" charset="0"/>
              </a:rPr>
              <a:t> </a:t>
            </a:r>
            <a:r>
              <a:rPr lang="en-US" sz="1600" b="1" dirty="0">
                <a:solidFill>
                  <a:schemeClr val="tx1"/>
                </a:solidFill>
                <a:latin typeface="Arial" panose="020B0604020202020204" pitchFamily="34" charset="0"/>
                <a:cs typeface="Arial" panose="020B0604020202020204" pitchFamily="34" charset="0"/>
              </a:rPr>
              <a:t>Fill </a:t>
            </a:r>
            <a:r>
              <a:rPr lang="en-US" sz="1600" dirty="0">
                <a:solidFill>
                  <a:schemeClr val="tx1"/>
                </a:solidFill>
                <a:latin typeface="Arial" panose="020B0604020202020204" pitchFamily="34" charset="0"/>
                <a:cs typeface="Arial" panose="020B0604020202020204" pitchFamily="34" charset="0"/>
              </a:rPr>
              <a:t>Cost</a:t>
            </a:r>
            <a:r>
              <a:rPr lang="en-US" sz="1600" b="1" dirty="0">
                <a:solidFill>
                  <a:schemeClr val="tx1"/>
                </a:solidFill>
                <a:latin typeface="Arial" panose="020B0604020202020204" pitchFamily="34" charset="0"/>
                <a:cs typeface="Arial" panose="020B0604020202020204" pitchFamily="34" charset="0"/>
              </a:rPr>
              <a:t> </a:t>
            </a:r>
            <a:r>
              <a:rPr lang="en-US" sz="1600" dirty="0">
                <a:solidFill>
                  <a:schemeClr val="tx1"/>
                </a:solidFill>
                <a:latin typeface="Arial" panose="020B0604020202020204" pitchFamily="34" charset="0"/>
                <a:cs typeface="Arial" panose="020B0604020202020204" pitchFamily="34" charset="0"/>
              </a:rPr>
              <a:t>Comparison</a:t>
            </a:r>
          </a:p>
          <a:p>
            <a:pPr marL="274320" indent="-274320">
              <a:spcBef>
                <a:spcPts val="600"/>
              </a:spcBef>
              <a:buClr>
                <a:srgbClr val="C00000"/>
              </a:buClr>
              <a:buFont typeface="Wingdings" panose="05000000000000000000" pitchFamily="2" charset="2"/>
              <a:buChar char="Ø"/>
            </a:pPr>
            <a:r>
              <a:rPr lang="en-US" sz="1600" b="1" dirty="0">
                <a:solidFill>
                  <a:schemeClr val="tx1"/>
                </a:solidFill>
                <a:latin typeface="Arial" panose="020B0604020202020204" pitchFamily="34" charset="0"/>
                <a:cs typeface="Arial" panose="020B0604020202020204" pitchFamily="34" charset="0"/>
              </a:rPr>
              <a:t>Waste Treatment </a:t>
            </a:r>
            <a:r>
              <a:rPr lang="en-US" sz="1600" dirty="0">
                <a:solidFill>
                  <a:schemeClr val="tx1"/>
                </a:solidFill>
                <a:latin typeface="Arial" panose="020B0604020202020204" pitchFamily="34" charset="0"/>
                <a:cs typeface="Arial" panose="020B0604020202020204" pitchFamily="34" charset="0"/>
              </a:rPr>
              <a:t>Cost Comparison</a:t>
            </a:r>
          </a:p>
          <a:p>
            <a:pPr marL="274320" indent="-274320">
              <a:spcBef>
                <a:spcPts val="600"/>
              </a:spcBef>
              <a:buClr>
                <a:srgbClr val="C00000"/>
              </a:buClr>
              <a:buFont typeface="Wingdings" panose="05000000000000000000" pitchFamily="2" charset="2"/>
              <a:buChar char="Ø"/>
            </a:pPr>
            <a:r>
              <a:rPr lang="en-US" sz="1600" b="1" dirty="0">
                <a:solidFill>
                  <a:schemeClr val="tx1"/>
                </a:solidFill>
                <a:latin typeface="Arial" panose="020B0604020202020204" pitchFamily="34" charset="0"/>
                <a:cs typeface="Arial" panose="020B0604020202020204" pitchFamily="34" charset="0"/>
              </a:rPr>
              <a:t>Equipment </a:t>
            </a:r>
            <a:r>
              <a:rPr lang="en-US" sz="1600" b="1" dirty="0" smtClean="0">
                <a:solidFill>
                  <a:schemeClr val="tx1"/>
                </a:solidFill>
                <a:latin typeface="Arial" panose="020B0604020202020204" pitchFamily="34" charset="0"/>
                <a:cs typeface="Arial" panose="020B0604020202020204" pitchFamily="34" charset="0"/>
              </a:rPr>
              <a:t>Repair </a:t>
            </a:r>
            <a:r>
              <a:rPr lang="en-US" sz="1600" dirty="0" smtClean="0">
                <a:solidFill>
                  <a:schemeClr val="tx1"/>
                </a:solidFill>
                <a:latin typeface="Arial" panose="020B0604020202020204" pitchFamily="34" charset="0"/>
                <a:cs typeface="Arial" panose="020B0604020202020204" pitchFamily="34" charset="0"/>
              </a:rPr>
              <a:t>Cost </a:t>
            </a:r>
            <a:r>
              <a:rPr lang="en-US" sz="1600" dirty="0">
                <a:solidFill>
                  <a:schemeClr val="tx1"/>
                </a:solidFill>
                <a:latin typeface="Arial" panose="020B0604020202020204" pitchFamily="34" charset="0"/>
                <a:cs typeface="Arial" panose="020B0604020202020204" pitchFamily="34" charset="0"/>
              </a:rPr>
              <a:t>Comparison</a:t>
            </a:r>
          </a:p>
          <a:p>
            <a:pPr marL="274320" indent="-274320">
              <a:spcBef>
                <a:spcPts val="600"/>
              </a:spcBef>
              <a:buClr>
                <a:srgbClr val="C00000"/>
              </a:buClr>
              <a:buFont typeface="Wingdings" panose="05000000000000000000" pitchFamily="2" charset="2"/>
              <a:buChar char="Ø"/>
            </a:pPr>
            <a:r>
              <a:rPr lang="en-US" sz="1600" b="1" dirty="0">
                <a:solidFill>
                  <a:schemeClr val="tx1"/>
                </a:solidFill>
                <a:latin typeface="Arial" panose="020B0604020202020204" pitchFamily="34" charset="0"/>
                <a:cs typeface="Arial" panose="020B0604020202020204" pitchFamily="34" charset="0"/>
              </a:rPr>
              <a:t>Downtime </a:t>
            </a:r>
            <a:r>
              <a:rPr lang="en-US" sz="1600" dirty="0">
                <a:solidFill>
                  <a:schemeClr val="tx1"/>
                </a:solidFill>
                <a:latin typeface="Arial" panose="020B0604020202020204" pitchFamily="34" charset="0"/>
                <a:cs typeface="Arial" panose="020B0604020202020204" pitchFamily="34" charset="0"/>
              </a:rPr>
              <a:t>Cost Comparison</a:t>
            </a:r>
          </a:p>
          <a:p>
            <a:pPr marL="274320" indent="-274320">
              <a:spcBef>
                <a:spcPts val="600"/>
              </a:spcBef>
              <a:buClr>
                <a:srgbClr val="C00000"/>
              </a:buClr>
              <a:buFont typeface="Wingdings" panose="05000000000000000000" pitchFamily="2" charset="2"/>
              <a:buChar char="Ø"/>
            </a:pPr>
            <a:r>
              <a:rPr lang="en-US" sz="1600" b="1" dirty="0">
                <a:solidFill>
                  <a:schemeClr val="tx1"/>
                </a:solidFill>
                <a:latin typeface="Arial" panose="020B0604020202020204" pitchFamily="34" charset="0"/>
                <a:cs typeface="Arial" panose="020B0604020202020204" pitchFamily="34" charset="0"/>
              </a:rPr>
              <a:t>Total Lubricant Related </a:t>
            </a:r>
            <a:r>
              <a:rPr lang="en-US" sz="1600" dirty="0">
                <a:solidFill>
                  <a:schemeClr val="tx1"/>
                </a:solidFill>
                <a:latin typeface="Arial" panose="020B0604020202020204" pitchFamily="34" charset="0"/>
                <a:cs typeface="Arial" panose="020B0604020202020204" pitchFamily="34" charset="0"/>
              </a:rPr>
              <a:t>Costs</a:t>
            </a:r>
          </a:p>
        </p:txBody>
      </p:sp>
      <p:sp>
        <p:nvSpPr>
          <p:cNvPr id="8" name="TextBox 7"/>
          <p:cNvSpPr txBox="1"/>
          <p:nvPr/>
        </p:nvSpPr>
        <p:spPr>
          <a:xfrm>
            <a:off x="8432801" y="1482523"/>
            <a:ext cx="585417" cy="523220"/>
          </a:xfrm>
          <a:prstGeom prst="rect">
            <a:avLst/>
          </a:prstGeom>
          <a:noFill/>
        </p:spPr>
        <p:txBody>
          <a:bodyPr wrap="none" rtlCol="0">
            <a:spAutoFit/>
          </a:bodyPr>
          <a:lstStyle/>
          <a:p>
            <a:r>
              <a:rPr lang="en-US" sz="2800" b="1" dirty="0" smtClean="0">
                <a:solidFill>
                  <a:srgbClr val="00B050"/>
                </a:solidFill>
              </a:rPr>
              <a:t>$$</a:t>
            </a:r>
            <a:endParaRPr lang="en-US" sz="2800" b="1" dirty="0">
              <a:solidFill>
                <a:srgbClr val="00B050"/>
              </a:solidFill>
            </a:endParaRPr>
          </a:p>
        </p:txBody>
      </p:sp>
      <p:sp>
        <p:nvSpPr>
          <p:cNvPr id="10" name="TextBox 9"/>
          <p:cNvSpPr txBox="1"/>
          <p:nvPr/>
        </p:nvSpPr>
        <p:spPr>
          <a:xfrm>
            <a:off x="10246854" y="1503135"/>
            <a:ext cx="785793" cy="523220"/>
          </a:xfrm>
          <a:prstGeom prst="rect">
            <a:avLst/>
          </a:prstGeom>
          <a:noFill/>
        </p:spPr>
        <p:txBody>
          <a:bodyPr wrap="none" rtlCol="0">
            <a:spAutoFit/>
          </a:bodyPr>
          <a:lstStyle/>
          <a:p>
            <a:r>
              <a:rPr lang="en-US" sz="2800" b="1" dirty="0" smtClean="0">
                <a:solidFill>
                  <a:srgbClr val="00B050"/>
                </a:solidFill>
              </a:rPr>
              <a:t>$$$</a:t>
            </a:r>
            <a:endParaRPr lang="en-US" sz="2800" b="1" dirty="0">
              <a:solidFill>
                <a:srgbClr val="00B050"/>
              </a:solidFill>
            </a:endParaRPr>
          </a:p>
        </p:txBody>
      </p:sp>
      <p:sp>
        <p:nvSpPr>
          <p:cNvPr id="11" name="TextBox 10"/>
          <p:cNvSpPr txBox="1"/>
          <p:nvPr/>
        </p:nvSpPr>
        <p:spPr>
          <a:xfrm>
            <a:off x="8432801" y="2791018"/>
            <a:ext cx="785793" cy="523220"/>
          </a:xfrm>
          <a:prstGeom prst="rect">
            <a:avLst/>
          </a:prstGeom>
          <a:noFill/>
        </p:spPr>
        <p:txBody>
          <a:bodyPr wrap="none" rtlCol="0">
            <a:spAutoFit/>
          </a:bodyPr>
          <a:lstStyle/>
          <a:p>
            <a:r>
              <a:rPr lang="en-US" sz="2800" b="1" dirty="0" smtClean="0">
                <a:solidFill>
                  <a:srgbClr val="00B050"/>
                </a:solidFill>
              </a:rPr>
              <a:t>$$$</a:t>
            </a:r>
            <a:endParaRPr lang="en-US" sz="2800" b="1" dirty="0">
              <a:solidFill>
                <a:srgbClr val="00B050"/>
              </a:solidFill>
            </a:endParaRPr>
          </a:p>
        </p:txBody>
      </p:sp>
      <p:sp>
        <p:nvSpPr>
          <p:cNvPr id="12" name="TextBox 11"/>
          <p:cNvSpPr txBox="1"/>
          <p:nvPr/>
        </p:nvSpPr>
        <p:spPr>
          <a:xfrm>
            <a:off x="10465980" y="2799219"/>
            <a:ext cx="385042" cy="523220"/>
          </a:xfrm>
          <a:prstGeom prst="rect">
            <a:avLst/>
          </a:prstGeom>
          <a:noFill/>
        </p:spPr>
        <p:txBody>
          <a:bodyPr wrap="none" rtlCol="0">
            <a:spAutoFit/>
          </a:bodyPr>
          <a:lstStyle/>
          <a:p>
            <a:r>
              <a:rPr lang="en-US" sz="2800" b="1" dirty="0" smtClean="0">
                <a:solidFill>
                  <a:srgbClr val="00B050"/>
                </a:solidFill>
              </a:rPr>
              <a:t>$</a:t>
            </a:r>
            <a:endParaRPr lang="en-US" sz="2800" b="1" dirty="0">
              <a:solidFill>
                <a:srgbClr val="00B050"/>
              </a:solidFill>
            </a:endParaRPr>
          </a:p>
        </p:txBody>
      </p:sp>
      <p:sp>
        <p:nvSpPr>
          <p:cNvPr id="13" name="TextBox 12"/>
          <p:cNvSpPr txBox="1"/>
          <p:nvPr/>
        </p:nvSpPr>
        <p:spPr>
          <a:xfrm>
            <a:off x="8513074" y="4247408"/>
            <a:ext cx="585417" cy="523220"/>
          </a:xfrm>
          <a:prstGeom prst="rect">
            <a:avLst/>
          </a:prstGeom>
          <a:noFill/>
        </p:spPr>
        <p:txBody>
          <a:bodyPr wrap="none" rtlCol="0">
            <a:spAutoFit/>
          </a:bodyPr>
          <a:lstStyle/>
          <a:p>
            <a:r>
              <a:rPr lang="en-US" sz="2800" b="1" dirty="0" smtClean="0">
                <a:solidFill>
                  <a:srgbClr val="00B050"/>
                </a:solidFill>
              </a:rPr>
              <a:t>$$</a:t>
            </a:r>
            <a:endParaRPr lang="en-US" sz="2800" b="1" dirty="0">
              <a:solidFill>
                <a:srgbClr val="00B050"/>
              </a:solidFill>
            </a:endParaRPr>
          </a:p>
        </p:txBody>
      </p:sp>
      <p:sp>
        <p:nvSpPr>
          <p:cNvPr id="14" name="TextBox 13"/>
          <p:cNvSpPr txBox="1"/>
          <p:nvPr/>
        </p:nvSpPr>
        <p:spPr>
          <a:xfrm>
            <a:off x="10514022" y="4267200"/>
            <a:ext cx="385042" cy="523220"/>
          </a:xfrm>
          <a:prstGeom prst="rect">
            <a:avLst/>
          </a:prstGeom>
          <a:noFill/>
        </p:spPr>
        <p:txBody>
          <a:bodyPr wrap="none" rtlCol="0">
            <a:spAutoFit/>
          </a:bodyPr>
          <a:lstStyle/>
          <a:p>
            <a:r>
              <a:rPr lang="en-US" sz="2800" b="1" dirty="0" smtClean="0">
                <a:solidFill>
                  <a:srgbClr val="00B050"/>
                </a:solidFill>
              </a:rPr>
              <a:t>$</a:t>
            </a:r>
            <a:endParaRPr lang="en-US" sz="2800" b="1" dirty="0">
              <a:solidFill>
                <a:srgbClr val="00B050"/>
              </a:solidFill>
            </a:endParaRPr>
          </a:p>
        </p:txBody>
      </p:sp>
    </p:spTree>
    <p:extLst>
      <p:ext uri="{BB962C8B-B14F-4D97-AF65-F5344CB8AC3E}">
        <p14:creationId xmlns:p14="http://schemas.microsoft.com/office/powerpoint/2010/main" val="39368739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1295401"/>
            <a:ext cx="6859269" cy="1327003"/>
          </a:xfrm>
        </p:spPr>
        <p:txBody>
          <a:bodyPr>
            <a:normAutofit/>
          </a:bodyPr>
          <a:lstStyle/>
          <a:p>
            <a:r>
              <a:rPr lang="en-US" sz="4400" dirty="0" smtClean="0"/>
              <a:t>Castrol</a:t>
            </a:r>
            <a:r>
              <a:rPr lang="en-US" sz="4400" baseline="30000" dirty="0" smtClean="0"/>
              <a:t>®</a:t>
            </a:r>
            <a:r>
              <a:rPr lang="en-US" sz="4400" dirty="0" smtClean="0"/>
              <a:t/>
            </a:r>
            <a:br>
              <a:rPr lang="en-US" sz="4400" dirty="0" smtClean="0"/>
            </a:br>
            <a:r>
              <a:rPr lang="en-US" sz="4400" dirty="0" smtClean="0"/>
              <a:t>Products</a:t>
            </a:r>
            <a:endParaRPr lang="en-US" sz="4400" dirty="0"/>
          </a:p>
        </p:txBody>
      </p:sp>
    </p:spTree>
    <p:extLst>
      <p:ext uri="{BB962C8B-B14F-4D97-AF65-F5344CB8AC3E}">
        <p14:creationId xmlns:p14="http://schemas.microsoft.com/office/powerpoint/2010/main" val="22515459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smtClean="0">
                <a:latin typeface="Arial Narrow" panose="020B0606020202030204" pitchFamily="34" charset="0"/>
                <a:cs typeface="Arial" panose="020B0604020202020204" pitchFamily="34" charset="0"/>
              </a:rPr>
              <a:t>Castrol</a:t>
            </a:r>
            <a:r>
              <a:rPr lang="en-US" sz="3200" baseline="30000" dirty="0" smtClean="0">
                <a:latin typeface="Arial Narrow" panose="020B0606020202030204" pitchFamily="34" charset="0"/>
                <a:cs typeface="Arial" panose="020B0604020202020204" pitchFamily="34" charset="0"/>
              </a:rPr>
              <a:t>®</a:t>
            </a:r>
            <a:r>
              <a:rPr lang="en-US" sz="3200" dirty="0" smtClean="0">
                <a:latin typeface="Arial Narrow" panose="020B0606020202030204" pitchFamily="34" charset="0"/>
                <a:cs typeface="Arial" panose="020B0604020202020204" pitchFamily="34" charset="0"/>
              </a:rPr>
              <a:t> </a:t>
            </a:r>
            <a:r>
              <a:rPr lang="en-US" sz="3200" dirty="0">
                <a:latin typeface="Arial Narrow" panose="020B0606020202030204" pitchFamily="34" charset="0"/>
                <a:cs typeface="Arial" panose="020B0604020202020204" pitchFamily="34" charset="0"/>
              </a:rPr>
              <a:t>Industrial </a:t>
            </a:r>
            <a:r>
              <a:rPr lang="en-US" sz="3200" dirty="0" smtClean="0">
                <a:latin typeface="Arial Narrow" panose="020B0606020202030204" pitchFamily="34" charset="0"/>
                <a:cs typeface="Arial" panose="020B0604020202020204" pitchFamily="34" charset="0"/>
              </a:rPr>
              <a:t>Product Portfolio - Applications</a:t>
            </a:r>
            <a:endParaRPr lang="en-US" sz="3200" dirty="0">
              <a:latin typeface="Arial Narrow" panose="020B0606020202030204" pitchFamily="34" charset="0"/>
              <a:cs typeface="Arial" panose="020B0604020202020204" pitchFamily="34" charset="0"/>
            </a:endParaRPr>
          </a:p>
        </p:txBody>
      </p:sp>
      <p:sp>
        <p:nvSpPr>
          <p:cNvPr id="7" name="Rectangle 6"/>
          <p:cNvSpPr/>
          <p:nvPr/>
        </p:nvSpPr>
        <p:spPr>
          <a:xfrm>
            <a:off x="399465" y="1078468"/>
            <a:ext cx="11400221" cy="369332"/>
          </a:xfrm>
          <a:prstGeom prst="rect">
            <a:avLst/>
          </a:prstGeom>
        </p:spPr>
        <p:txBody>
          <a:bodyPr wrap="square">
            <a:spAutoFit/>
          </a:bodyPr>
          <a:lstStyle/>
          <a:p>
            <a:r>
              <a:rPr lang="en-US" b="1" dirty="0">
                <a:latin typeface="Arial" panose="020B0604020202020204" pitchFamily="34" charset="0"/>
                <a:cs typeface="Arial" panose="020B0604020202020204" pitchFamily="34" charset="0"/>
              </a:rPr>
              <a:t>Best-in-Class and Designed to Drive Cost Savings and Productivity</a:t>
            </a:r>
          </a:p>
        </p:txBody>
      </p:sp>
      <p:sp>
        <p:nvSpPr>
          <p:cNvPr id="9" name="Rectangle 4"/>
          <p:cNvSpPr>
            <a:spLocks noChangeArrowheads="1"/>
          </p:cNvSpPr>
          <p:nvPr/>
        </p:nvSpPr>
        <p:spPr bwMode="auto">
          <a:xfrm>
            <a:off x="203200" y="1434935"/>
            <a:ext cx="3556000" cy="4121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270000"/>
          <a:lstStyle>
            <a:lvl1pPr marL="58738" indent="-58738" eaLnBrk="0" hangingPunct="0">
              <a:defRPr sz="800">
                <a:solidFill>
                  <a:srgbClr val="333333"/>
                </a:solidFill>
                <a:latin typeface="Arial" charset="0"/>
                <a:cs typeface="Arial" charset="0"/>
              </a:defRPr>
            </a:lvl1pPr>
            <a:lvl2pPr marL="347663" indent="-173038" eaLnBrk="0" hangingPunct="0">
              <a:defRPr sz="800">
                <a:solidFill>
                  <a:srgbClr val="333333"/>
                </a:solidFill>
                <a:latin typeface="Arial" charset="0"/>
                <a:cs typeface="Arial" charset="0"/>
              </a:defRPr>
            </a:lvl2pPr>
            <a:lvl3pPr marL="1143000" indent="-228600" eaLnBrk="0" hangingPunct="0">
              <a:defRPr sz="800">
                <a:solidFill>
                  <a:srgbClr val="333333"/>
                </a:solidFill>
                <a:latin typeface="Arial" charset="0"/>
                <a:cs typeface="Arial" charset="0"/>
              </a:defRPr>
            </a:lvl3pPr>
            <a:lvl4pPr marL="1600200" indent="-228600" eaLnBrk="0" hangingPunct="0">
              <a:defRPr sz="800">
                <a:solidFill>
                  <a:srgbClr val="333333"/>
                </a:solidFill>
                <a:latin typeface="Arial" charset="0"/>
                <a:cs typeface="Arial" charset="0"/>
              </a:defRPr>
            </a:lvl4pPr>
            <a:lvl5pPr marL="2057400" indent="-228600" eaLnBrk="0" hangingPunct="0">
              <a:defRPr sz="800">
                <a:solidFill>
                  <a:srgbClr val="333333"/>
                </a:solidFill>
                <a:latin typeface="Arial" charset="0"/>
                <a:cs typeface="Arial" charset="0"/>
              </a:defRPr>
            </a:lvl5pPr>
            <a:lvl6pPr marL="2514600" indent="-228600" algn="ctr" eaLnBrk="0" fontAlgn="base" hangingPunct="0">
              <a:spcBef>
                <a:spcPct val="50000"/>
              </a:spcBef>
              <a:spcAft>
                <a:spcPct val="0"/>
              </a:spcAft>
              <a:buClr>
                <a:srgbClr val="336600"/>
              </a:buClr>
              <a:buSzPct val="70000"/>
              <a:buFont typeface="Arial" charset="0"/>
              <a:defRPr sz="800">
                <a:solidFill>
                  <a:srgbClr val="333333"/>
                </a:solidFill>
                <a:latin typeface="Arial" charset="0"/>
                <a:cs typeface="Arial" charset="0"/>
              </a:defRPr>
            </a:lvl6pPr>
            <a:lvl7pPr marL="2971800" indent="-228600" algn="ctr" eaLnBrk="0" fontAlgn="base" hangingPunct="0">
              <a:spcBef>
                <a:spcPct val="50000"/>
              </a:spcBef>
              <a:spcAft>
                <a:spcPct val="0"/>
              </a:spcAft>
              <a:buClr>
                <a:srgbClr val="336600"/>
              </a:buClr>
              <a:buSzPct val="70000"/>
              <a:buFont typeface="Arial" charset="0"/>
              <a:defRPr sz="800">
                <a:solidFill>
                  <a:srgbClr val="333333"/>
                </a:solidFill>
                <a:latin typeface="Arial" charset="0"/>
                <a:cs typeface="Arial" charset="0"/>
              </a:defRPr>
            </a:lvl7pPr>
            <a:lvl8pPr marL="3429000" indent="-228600" algn="ctr" eaLnBrk="0" fontAlgn="base" hangingPunct="0">
              <a:spcBef>
                <a:spcPct val="50000"/>
              </a:spcBef>
              <a:spcAft>
                <a:spcPct val="0"/>
              </a:spcAft>
              <a:buClr>
                <a:srgbClr val="336600"/>
              </a:buClr>
              <a:buSzPct val="70000"/>
              <a:buFont typeface="Arial" charset="0"/>
              <a:defRPr sz="800">
                <a:solidFill>
                  <a:srgbClr val="333333"/>
                </a:solidFill>
                <a:latin typeface="Arial" charset="0"/>
                <a:cs typeface="Arial" charset="0"/>
              </a:defRPr>
            </a:lvl8pPr>
            <a:lvl9pPr marL="3886200" indent="-228600" algn="ctr" eaLnBrk="0" fontAlgn="base" hangingPunct="0">
              <a:spcBef>
                <a:spcPct val="50000"/>
              </a:spcBef>
              <a:spcAft>
                <a:spcPct val="0"/>
              </a:spcAft>
              <a:buClr>
                <a:srgbClr val="336600"/>
              </a:buClr>
              <a:buSzPct val="70000"/>
              <a:buFont typeface="Arial" charset="0"/>
              <a:defRPr sz="800">
                <a:solidFill>
                  <a:srgbClr val="333333"/>
                </a:solidFill>
                <a:latin typeface="Arial" charset="0"/>
                <a:cs typeface="Arial" charset="0"/>
              </a:defRPr>
            </a:lvl9pPr>
          </a:lstStyle>
          <a:p>
            <a:pPr marL="274320" indent="-274320" defTabSz="914400" eaLnBrk="1" hangingPunct="1">
              <a:buClr>
                <a:srgbClr val="336600"/>
              </a:buClr>
              <a:buSzPct val="120000"/>
              <a:buFont typeface="Arial" charset="0"/>
              <a:buNone/>
            </a:pPr>
            <a:r>
              <a:rPr lang="en-US" altLang="en-US" sz="1400" b="1" dirty="0" smtClean="0">
                <a:solidFill>
                  <a:schemeClr val="tx1"/>
                </a:solidFill>
              </a:rPr>
              <a:t>Cleaners</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Immersion</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Maintenance</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Spray wash</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Ultrasonic</a:t>
            </a:r>
          </a:p>
          <a:p>
            <a:pPr marL="274320" indent="-274320" defTabSz="914400" eaLnBrk="1" hangingPunct="1">
              <a:buClr>
                <a:srgbClr val="336600"/>
              </a:buClr>
              <a:buSzPct val="120000"/>
              <a:buFont typeface="Arial" charset="0"/>
              <a:buNone/>
            </a:pPr>
            <a:r>
              <a:rPr lang="en-US" altLang="en-US" sz="1400" b="1" dirty="0" smtClean="0">
                <a:solidFill>
                  <a:schemeClr val="tx1"/>
                </a:solidFill>
              </a:rPr>
              <a:t>Corrosion Preventives</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Oil-based</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Solvent-based</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Aqueous</a:t>
            </a:r>
          </a:p>
          <a:p>
            <a:pPr marL="274320" lvl="1" indent="-274320" eaLnBrk="1" hangingPunct="1">
              <a:buClr>
                <a:srgbClr val="C00000"/>
              </a:buClr>
              <a:buSzPct val="120000"/>
              <a:buFont typeface="Wingdings" panose="05000000000000000000" pitchFamily="2" charset="2"/>
              <a:buChar char="Ø"/>
            </a:pPr>
            <a:r>
              <a:rPr lang="en-US" altLang="en-US" sz="1200" dirty="0">
                <a:solidFill>
                  <a:schemeClr val="tx1"/>
                </a:solidFill>
              </a:rPr>
              <a:t>Wax emulsions</a:t>
            </a:r>
          </a:p>
          <a:p>
            <a:pPr marL="0" lvl="1" indent="0" defTabSz="914400" eaLnBrk="1" hangingPunct="1">
              <a:buClr>
                <a:srgbClr val="C00000"/>
              </a:buClr>
              <a:buSzPct val="120000"/>
            </a:pPr>
            <a:endParaRPr lang="en-US" altLang="en-US" sz="1200" dirty="0" smtClean="0">
              <a:solidFill>
                <a:schemeClr val="tx1"/>
              </a:solidFill>
            </a:endParaRPr>
          </a:p>
          <a:p>
            <a:pPr marL="274320" indent="-274320" eaLnBrk="1" hangingPunct="1">
              <a:buClr>
                <a:srgbClr val="336600"/>
              </a:buClr>
              <a:buSzPct val="120000"/>
            </a:pPr>
            <a:r>
              <a:rPr lang="en-US" altLang="en-US" sz="1400" b="1" dirty="0" smtClean="0">
                <a:solidFill>
                  <a:schemeClr val="tx1"/>
                </a:solidFill>
              </a:rPr>
              <a:t>Cutting </a:t>
            </a:r>
            <a:r>
              <a:rPr lang="en-US" altLang="en-US" sz="1400" b="1" dirty="0">
                <a:solidFill>
                  <a:schemeClr val="tx1"/>
                </a:solidFill>
              </a:rPr>
              <a:t>&amp; Grinding</a:t>
            </a:r>
          </a:p>
          <a:p>
            <a:pPr marL="274320" lvl="1" indent="-274320" eaLnBrk="1" hangingPunct="1">
              <a:buClr>
                <a:srgbClr val="C00000"/>
              </a:buClr>
              <a:buSzPct val="120000"/>
              <a:buFont typeface="Wingdings" panose="05000000000000000000" pitchFamily="2" charset="2"/>
              <a:buChar char="Ø"/>
            </a:pPr>
            <a:r>
              <a:rPr lang="en-US" altLang="en-US" sz="1200" dirty="0">
                <a:solidFill>
                  <a:schemeClr val="tx1"/>
                </a:solidFill>
              </a:rPr>
              <a:t>Bio-Based Fluids</a:t>
            </a:r>
          </a:p>
          <a:p>
            <a:pPr marL="274320" lvl="1" indent="-274320" eaLnBrk="1" hangingPunct="1">
              <a:buClr>
                <a:srgbClr val="C00000"/>
              </a:buClr>
              <a:buSzPct val="120000"/>
              <a:buFont typeface="Wingdings" panose="05000000000000000000" pitchFamily="2" charset="2"/>
              <a:buChar char="Ø"/>
            </a:pPr>
            <a:r>
              <a:rPr lang="en-US" altLang="en-US" sz="1200" dirty="0">
                <a:solidFill>
                  <a:schemeClr val="tx1"/>
                </a:solidFill>
              </a:rPr>
              <a:t>Synthetics</a:t>
            </a:r>
          </a:p>
          <a:p>
            <a:pPr marL="274320" lvl="1" indent="-274320" eaLnBrk="1" hangingPunct="1">
              <a:buClr>
                <a:srgbClr val="C00000"/>
              </a:buClr>
              <a:buSzPct val="120000"/>
              <a:buFont typeface="Wingdings" panose="05000000000000000000" pitchFamily="2" charset="2"/>
              <a:buChar char="Ø"/>
            </a:pPr>
            <a:r>
              <a:rPr lang="en-US" altLang="en-US" sz="1200" dirty="0">
                <a:solidFill>
                  <a:schemeClr val="tx1"/>
                </a:solidFill>
              </a:rPr>
              <a:t>Semi-synthetics</a:t>
            </a:r>
          </a:p>
          <a:p>
            <a:pPr marL="274320" lvl="1" indent="-274320" eaLnBrk="1" hangingPunct="1">
              <a:buClr>
                <a:srgbClr val="C00000"/>
              </a:buClr>
              <a:buSzPct val="120000"/>
              <a:buFont typeface="Wingdings" panose="05000000000000000000" pitchFamily="2" charset="2"/>
              <a:buChar char="Ø"/>
            </a:pPr>
            <a:r>
              <a:rPr lang="en-US" altLang="en-US" sz="1200" dirty="0">
                <a:solidFill>
                  <a:schemeClr val="tx1"/>
                </a:solidFill>
              </a:rPr>
              <a:t>Soluble oils</a:t>
            </a:r>
          </a:p>
          <a:p>
            <a:pPr marL="274320" lvl="1" indent="-274320" eaLnBrk="1" hangingPunct="1">
              <a:buClr>
                <a:srgbClr val="C00000"/>
              </a:buClr>
              <a:buSzPct val="120000"/>
              <a:buFont typeface="Wingdings" panose="05000000000000000000" pitchFamily="2" charset="2"/>
              <a:buChar char="Ø"/>
            </a:pPr>
            <a:r>
              <a:rPr lang="en-US" altLang="en-US" sz="1200" dirty="0">
                <a:solidFill>
                  <a:schemeClr val="tx1"/>
                </a:solidFill>
              </a:rPr>
              <a:t>Straight </a:t>
            </a:r>
            <a:r>
              <a:rPr lang="en-US" altLang="en-US" sz="1200" dirty="0" smtClean="0">
                <a:solidFill>
                  <a:schemeClr val="tx1"/>
                </a:solidFill>
              </a:rPr>
              <a:t>oils</a:t>
            </a:r>
            <a:endParaRPr lang="en-US" altLang="en-US" sz="1200" dirty="0">
              <a:solidFill>
                <a:schemeClr val="tx1"/>
              </a:solidFill>
            </a:endParaRPr>
          </a:p>
        </p:txBody>
      </p:sp>
      <p:sp>
        <p:nvSpPr>
          <p:cNvPr id="10" name="Rectangle 2"/>
          <p:cNvSpPr>
            <a:spLocks noChangeArrowheads="1"/>
          </p:cNvSpPr>
          <p:nvPr/>
        </p:nvSpPr>
        <p:spPr bwMode="auto">
          <a:xfrm>
            <a:off x="3352801" y="1483900"/>
            <a:ext cx="3670300" cy="4376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270000"/>
          <a:lstStyle>
            <a:lvl1pPr marL="58738" indent="-58738" eaLnBrk="0" hangingPunct="0">
              <a:defRPr sz="800">
                <a:solidFill>
                  <a:srgbClr val="333333"/>
                </a:solidFill>
                <a:latin typeface="Arial" charset="0"/>
                <a:cs typeface="Arial" charset="0"/>
              </a:defRPr>
            </a:lvl1pPr>
            <a:lvl2pPr marL="347663" indent="-173038" eaLnBrk="0" hangingPunct="0">
              <a:defRPr sz="800">
                <a:solidFill>
                  <a:srgbClr val="333333"/>
                </a:solidFill>
                <a:latin typeface="Arial" charset="0"/>
                <a:cs typeface="Arial" charset="0"/>
              </a:defRPr>
            </a:lvl2pPr>
            <a:lvl3pPr marL="1143000" indent="-228600" eaLnBrk="0" hangingPunct="0">
              <a:defRPr sz="800">
                <a:solidFill>
                  <a:srgbClr val="333333"/>
                </a:solidFill>
                <a:latin typeface="Arial" charset="0"/>
                <a:cs typeface="Arial" charset="0"/>
              </a:defRPr>
            </a:lvl3pPr>
            <a:lvl4pPr marL="1600200" indent="-228600" eaLnBrk="0" hangingPunct="0">
              <a:defRPr sz="800">
                <a:solidFill>
                  <a:srgbClr val="333333"/>
                </a:solidFill>
                <a:latin typeface="Arial" charset="0"/>
                <a:cs typeface="Arial" charset="0"/>
              </a:defRPr>
            </a:lvl4pPr>
            <a:lvl5pPr marL="2057400" indent="-228600" eaLnBrk="0" hangingPunct="0">
              <a:defRPr sz="800">
                <a:solidFill>
                  <a:srgbClr val="333333"/>
                </a:solidFill>
                <a:latin typeface="Arial" charset="0"/>
                <a:cs typeface="Arial" charset="0"/>
              </a:defRPr>
            </a:lvl5pPr>
            <a:lvl6pPr marL="2514600" indent="-228600" algn="ctr" eaLnBrk="0" fontAlgn="base" hangingPunct="0">
              <a:spcBef>
                <a:spcPct val="50000"/>
              </a:spcBef>
              <a:spcAft>
                <a:spcPct val="0"/>
              </a:spcAft>
              <a:buClr>
                <a:srgbClr val="336600"/>
              </a:buClr>
              <a:buSzPct val="70000"/>
              <a:buFont typeface="Arial" charset="0"/>
              <a:defRPr sz="800">
                <a:solidFill>
                  <a:srgbClr val="333333"/>
                </a:solidFill>
                <a:latin typeface="Arial" charset="0"/>
                <a:cs typeface="Arial" charset="0"/>
              </a:defRPr>
            </a:lvl6pPr>
            <a:lvl7pPr marL="2971800" indent="-228600" algn="ctr" eaLnBrk="0" fontAlgn="base" hangingPunct="0">
              <a:spcBef>
                <a:spcPct val="50000"/>
              </a:spcBef>
              <a:spcAft>
                <a:spcPct val="0"/>
              </a:spcAft>
              <a:buClr>
                <a:srgbClr val="336600"/>
              </a:buClr>
              <a:buSzPct val="70000"/>
              <a:buFont typeface="Arial" charset="0"/>
              <a:defRPr sz="800">
                <a:solidFill>
                  <a:srgbClr val="333333"/>
                </a:solidFill>
                <a:latin typeface="Arial" charset="0"/>
                <a:cs typeface="Arial" charset="0"/>
              </a:defRPr>
            </a:lvl7pPr>
            <a:lvl8pPr marL="3429000" indent="-228600" algn="ctr" eaLnBrk="0" fontAlgn="base" hangingPunct="0">
              <a:spcBef>
                <a:spcPct val="50000"/>
              </a:spcBef>
              <a:spcAft>
                <a:spcPct val="0"/>
              </a:spcAft>
              <a:buClr>
                <a:srgbClr val="336600"/>
              </a:buClr>
              <a:buSzPct val="70000"/>
              <a:buFont typeface="Arial" charset="0"/>
              <a:defRPr sz="800">
                <a:solidFill>
                  <a:srgbClr val="333333"/>
                </a:solidFill>
                <a:latin typeface="Arial" charset="0"/>
                <a:cs typeface="Arial" charset="0"/>
              </a:defRPr>
            </a:lvl8pPr>
            <a:lvl9pPr marL="3886200" indent="-228600" algn="ctr" eaLnBrk="0" fontAlgn="base" hangingPunct="0">
              <a:spcBef>
                <a:spcPct val="50000"/>
              </a:spcBef>
              <a:spcAft>
                <a:spcPct val="0"/>
              </a:spcAft>
              <a:buClr>
                <a:srgbClr val="336600"/>
              </a:buClr>
              <a:buSzPct val="70000"/>
              <a:buFont typeface="Arial" charset="0"/>
              <a:defRPr sz="800">
                <a:solidFill>
                  <a:srgbClr val="333333"/>
                </a:solidFill>
                <a:latin typeface="Arial" charset="0"/>
                <a:cs typeface="Arial" charset="0"/>
              </a:defRPr>
            </a:lvl9pPr>
          </a:lstStyle>
          <a:p>
            <a:pPr marL="274320" indent="-274320" defTabSz="914400" eaLnBrk="1" hangingPunct="1">
              <a:buClr>
                <a:srgbClr val="336600"/>
              </a:buClr>
              <a:buSzPct val="120000"/>
              <a:buFont typeface="Arial" charset="0"/>
              <a:buNone/>
            </a:pPr>
            <a:r>
              <a:rPr lang="en-US" altLang="en-US" sz="1400" b="1" dirty="0" smtClean="0">
                <a:solidFill>
                  <a:schemeClr val="tx1"/>
                </a:solidFill>
              </a:rPr>
              <a:t>Deformation</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Dry-film</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Pastes</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Semi-synthetics</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Soluble oils</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Straight oils</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Synthetics</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Bio-Based</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Tapping fluids</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Vanishing oils</a:t>
            </a:r>
          </a:p>
          <a:p>
            <a:pPr marL="274320" indent="-274320" defTabSz="914400" eaLnBrk="1" hangingPunct="1">
              <a:buClr>
                <a:srgbClr val="336600"/>
              </a:buClr>
              <a:buSzPct val="120000"/>
              <a:buFont typeface="Arial" charset="0"/>
              <a:buNone/>
            </a:pPr>
            <a:r>
              <a:rPr lang="en-US" altLang="en-US" sz="1400" b="1" dirty="0" smtClean="0">
                <a:solidFill>
                  <a:schemeClr val="tx1"/>
                </a:solidFill>
              </a:rPr>
              <a:t>Equipment</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Conveyor lubricators</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Lubrication systems</a:t>
            </a:r>
          </a:p>
          <a:p>
            <a:pPr marL="274320" indent="-274320" defTabSz="914400" eaLnBrk="1" hangingPunct="1">
              <a:buClr>
                <a:srgbClr val="336600"/>
              </a:buClr>
              <a:buSzPct val="120000"/>
              <a:buFont typeface="Arial" charset="0"/>
              <a:buNone/>
            </a:pPr>
            <a:r>
              <a:rPr lang="en-US" altLang="en-US" sz="1400" b="1" dirty="0" smtClean="0">
                <a:solidFill>
                  <a:schemeClr val="tx1"/>
                </a:solidFill>
              </a:rPr>
              <a:t>Greases</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Heavy duty greases</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High temperature greases</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Low temperature greases</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Open gear greases</a:t>
            </a:r>
          </a:p>
          <a:p>
            <a:pPr marL="274320" indent="-274320" defTabSz="914400" eaLnBrk="1" hangingPunct="1">
              <a:buClr>
                <a:srgbClr val="336600"/>
              </a:buClr>
              <a:buSzPct val="70000"/>
              <a:buFont typeface="Arial" charset="0"/>
              <a:buChar char="&gt;"/>
            </a:pPr>
            <a:endParaRPr lang="en-US" altLang="en-US" sz="1400" dirty="0" smtClean="0">
              <a:solidFill>
                <a:schemeClr val="tx1"/>
              </a:solidFill>
            </a:endParaRPr>
          </a:p>
        </p:txBody>
      </p:sp>
      <p:sp>
        <p:nvSpPr>
          <p:cNvPr id="11" name="Rectangle 5"/>
          <p:cNvSpPr>
            <a:spLocks noChangeArrowheads="1"/>
          </p:cNvSpPr>
          <p:nvPr/>
        </p:nvSpPr>
        <p:spPr bwMode="auto">
          <a:xfrm>
            <a:off x="7416800" y="1478112"/>
            <a:ext cx="4165600" cy="49226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270000"/>
          <a:lstStyle>
            <a:lvl1pPr marL="58738" indent="-58738" eaLnBrk="0" hangingPunct="0">
              <a:defRPr sz="800">
                <a:solidFill>
                  <a:srgbClr val="333333"/>
                </a:solidFill>
                <a:latin typeface="Arial" charset="0"/>
                <a:cs typeface="Arial" charset="0"/>
              </a:defRPr>
            </a:lvl1pPr>
            <a:lvl2pPr marL="347663" indent="-173038" eaLnBrk="0" hangingPunct="0">
              <a:defRPr sz="800">
                <a:solidFill>
                  <a:srgbClr val="333333"/>
                </a:solidFill>
                <a:latin typeface="Arial" charset="0"/>
                <a:cs typeface="Arial" charset="0"/>
              </a:defRPr>
            </a:lvl2pPr>
            <a:lvl3pPr marL="1143000" indent="-228600" eaLnBrk="0" hangingPunct="0">
              <a:defRPr sz="800">
                <a:solidFill>
                  <a:srgbClr val="333333"/>
                </a:solidFill>
                <a:latin typeface="Arial" charset="0"/>
                <a:cs typeface="Arial" charset="0"/>
              </a:defRPr>
            </a:lvl3pPr>
            <a:lvl4pPr marL="1600200" indent="-228600" eaLnBrk="0" hangingPunct="0">
              <a:defRPr sz="800">
                <a:solidFill>
                  <a:srgbClr val="333333"/>
                </a:solidFill>
                <a:latin typeface="Arial" charset="0"/>
                <a:cs typeface="Arial" charset="0"/>
              </a:defRPr>
            </a:lvl4pPr>
            <a:lvl5pPr marL="2057400" indent="-228600" eaLnBrk="0" hangingPunct="0">
              <a:defRPr sz="800">
                <a:solidFill>
                  <a:srgbClr val="333333"/>
                </a:solidFill>
                <a:latin typeface="Arial" charset="0"/>
                <a:cs typeface="Arial" charset="0"/>
              </a:defRPr>
            </a:lvl5pPr>
            <a:lvl6pPr marL="2514600" indent="-228600" algn="ctr" eaLnBrk="0" fontAlgn="base" hangingPunct="0">
              <a:spcBef>
                <a:spcPct val="50000"/>
              </a:spcBef>
              <a:spcAft>
                <a:spcPct val="0"/>
              </a:spcAft>
              <a:buClr>
                <a:srgbClr val="336600"/>
              </a:buClr>
              <a:buSzPct val="70000"/>
              <a:buFont typeface="Arial" charset="0"/>
              <a:defRPr sz="800">
                <a:solidFill>
                  <a:srgbClr val="333333"/>
                </a:solidFill>
                <a:latin typeface="Arial" charset="0"/>
                <a:cs typeface="Arial" charset="0"/>
              </a:defRPr>
            </a:lvl6pPr>
            <a:lvl7pPr marL="2971800" indent="-228600" algn="ctr" eaLnBrk="0" fontAlgn="base" hangingPunct="0">
              <a:spcBef>
                <a:spcPct val="50000"/>
              </a:spcBef>
              <a:spcAft>
                <a:spcPct val="0"/>
              </a:spcAft>
              <a:buClr>
                <a:srgbClr val="336600"/>
              </a:buClr>
              <a:buSzPct val="70000"/>
              <a:buFont typeface="Arial" charset="0"/>
              <a:defRPr sz="800">
                <a:solidFill>
                  <a:srgbClr val="333333"/>
                </a:solidFill>
                <a:latin typeface="Arial" charset="0"/>
                <a:cs typeface="Arial" charset="0"/>
              </a:defRPr>
            </a:lvl7pPr>
            <a:lvl8pPr marL="3429000" indent="-228600" algn="ctr" eaLnBrk="0" fontAlgn="base" hangingPunct="0">
              <a:spcBef>
                <a:spcPct val="50000"/>
              </a:spcBef>
              <a:spcAft>
                <a:spcPct val="0"/>
              </a:spcAft>
              <a:buClr>
                <a:srgbClr val="336600"/>
              </a:buClr>
              <a:buSzPct val="70000"/>
              <a:buFont typeface="Arial" charset="0"/>
              <a:defRPr sz="800">
                <a:solidFill>
                  <a:srgbClr val="333333"/>
                </a:solidFill>
                <a:latin typeface="Arial" charset="0"/>
                <a:cs typeface="Arial" charset="0"/>
              </a:defRPr>
            </a:lvl8pPr>
            <a:lvl9pPr marL="3886200" indent="-228600" algn="ctr" eaLnBrk="0" fontAlgn="base" hangingPunct="0">
              <a:spcBef>
                <a:spcPct val="50000"/>
              </a:spcBef>
              <a:spcAft>
                <a:spcPct val="0"/>
              </a:spcAft>
              <a:buClr>
                <a:srgbClr val="336600"/>
              </a:buClr>
              <a:buSzPct val="70000"/>
              <a:buFont typeface="Arial" charset="0"/>
              <a:defRPr sz="800">
                <a:solidFill>
                  <a:srgbClr val="333333"/>
                </a:solidFill>
                <a:latin typeface="Arial" charset="0"/>
                <a:cs typeface="Arial" charset="0"/>
              </a:defRPr>
            </a:lvl9pPr>
          </a:lstStyle>
          <a:p>
            <a:pPr marL="274320" indent="-274320" defTabSz="914400" eaLnBrk="1" hangingPunct="1">
              <a:buClr>
                <a:srgbClr val="336600"/>
              </a:buClr>
              <a:buSzPct val="120000"/>
              <a:buFont typeface="Arial" charset="0"/>
              <a:buNone/>
            </a:pPr>
            <a:r>
              <a:rPr lang="en-US" altLang="en-US" sz="1400" b="1" dirty="0" smtClean="0">
                <a:solidFill>
                  <a:schemeClr val="tx1"/>
                </a:solidFill>
              </a:rPr>
              <a:t>Industrial Lubricants</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Air tool oils</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Assembly pastes</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Compressor oils</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Chain oils</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Gear oils</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Hydraulic oils (petroleum)</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Hydraulic oils (fire resistant)</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Slideway lubricants</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Bio-Based oils</a:t>
            </a:r>
          </a:p>
          <a:p>
            <a:pPr marL="274320" indent="-274320" defTabSz="914400" eaLnBrk="1" hangingPunct="1">
              <a:buClr>
                <a:srgbClr val="336600"/>
              </a:buClr>
              <a:buSzPct val="120000"/>
              <a:buFont typeface="Arial" charset="0"/>
              <a:buNone/>
            </a:pPr>
            <a:r>
              <a:rPr lang="en-US" altLang="en-US" sz="1400" b="1" dirty="0" smtClean="0">
                <a:solidFill>
                  <a:schemeClr val="tx1"/>
                </a:solidFill>
              </a:rPr>
              <a:t>Specialty Lubricants</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Oil-based</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Water-based</a:t>
            </a:r>
          </a:p>
          <a:p>
            <a:pPr marL="274320" indent="-274320" defTabSz="914400" eaLnBrk="1" hangingPunct="1">
              <a:buClr>
                <a:srgbClr val="336600"/>
              </a:buClr>
              <a:buSzPct val="120000"/>
              <a:buFont typeface="Arial" charset="0"/>
              <a:buNone/>
            </a:pPr>
            <a:r>
              <a:rPr lang="en-US" altLang="en-US" sz="1400" b="1" dirty="0" smtClean="0">
                <a:solidFill>
                  <a:schemeClr val="tx1"/>
                </a:solidFill>
              </a:rPr>
              <a:t>Specialty Greases</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Anti-lock brake system greases</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Air leveler, boot lubricant</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Bearing greases</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High temperature greases</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CV joint greases</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Flourolubricants and solvents</a:t>
            </a:r>
          </a:p>
          <a:p>
            <a:pPr marL="274320" lvl="1" indent="-274320" defTabSz="914400" eaLnBrk="1" hangingPunct="1">
              <a:buClr>
                <a:srgbClr val="C00000"/>
              </a:buClr>
              <a:buSzPct val="120000"/>
              <a:buFont typeface="Wingdings" panose="05000000000000000000" pitchFamily="2" charset="2"/>
              <a:buChar char="Ø"/>
            </a:pPr>
            <a:r>
              <a:rPr lang="en-US" altLang="en-US" sz="1200" dirty="0" smtClean="0">
                <a:solidFill>
                  <a:schemeClr val="tx1"/>
                </a:solidFill>
              </a:rPr>
              <a:t>Hydraulic clutch lubricants</a:t>
            </a:r>
          </a:p>
        </p:txBody>
      </p:sp>
    </p:spTree>
    <p:extLst>
      <p:ext uri="{BB962C8B-B14F-4D97-AF65-F5344CB8AC3E}">
        <p14:creationId xmlns:p14="http://schemas.microsoft.com/office/powerpoint/2010/main" val="40170991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smtClean="0"/>
              <a:t>Castrol</a:t>
            </a:r>
            <a:r>
              <a:rPr lang="en-US" sz="3200" baseline="30000" dirty="0" smtClean="0"/>
              <a:t>®</a:t>
            </a:r>
            <a:r>
              <a:rPr lang="en-US" sz="3200" dirty="0" smtClean="0"/>
              <a:t> </a:t>
            </a:r>
            <a:r>
              <a:rPr lang="en-US" sz="3200" dirty="0"/>
              <a:t>Industrial Performance </a:t>
            </a:r>
            <a:r>
              <a:rPr lang="en-US" sz="3200" dirty="0" smtClean="0"/>
              <a:t>Bio</a:t>
            </a:r>
            <a:endParaRPr lang="en-US" sz="3200" dirty="0"/>
          </a:p>
        </p:txBody>
      </p:sp>
      <p:sp>
        <p:nvSpPr>
          <p:cNvPr id="3" name="Subtitle 2"/>
          <p:cNvSpPr>
            <a:spLocks noGrp="1"/>
          </p:cNvSpPr>
          <p:nvPr>
            <p:ph type="subTitle" idx="1"/>
          </p:nvPr>
        </p:nvSpPr>
        <p:spPr>
          <a:xfrm>
            <a:off x="569148" y="1210528"/>
            <a:ext cx="10769600" cy="304800"/>
          </a:xfrm>
        </p:spPr>
        <p:txBody>
          <a:bodyPr/>
          <a:lstStyle/>
          <a:p>
            <a:r>
              <a:rPr lang="en-US" sz="2000" b="1" dirty="0">
                <a:solidFill>
                  <a:schemeClr val="tx1"/>
                </a:solidFill>
              </a:rPr>
              <a:t>High Performance and Environmentally </a:t>
            </a:r>
            <a:r>
              <a:rPr lang="en-US" sz="2000" b="1" dirty="0" smtClean="0">
                <a:solidFill>
                  <a:schemeClr val="tx1"/>
                </a:solidFill>
              </a:rPr>
              <a:t>Responsible Fluids </a:t>
            </a:r>
            <a:endParaRPr lang="en-US" sz="2000" b="1" dirty="0">
              <a:solidFill>
                <a:schemeClr val="tx1"/>
              </a:solidFill>
            </a:endParaRPr>
          </a:p>
        </p:txBody>
      </p:sp>
      <p:sp>
        <p:nvSpPr>
          <p:cNvPr id="4" name="TextBox 3"/>
          <p:cNvSpPr txBox="1"/>
          <p:nvPr/>
        </p:nvSpPr>
        <p:spPr>
          <a:xfrm>
            <a:off x="8229599" y="1399584"/>
            <a:ext cx="2685351" cy="3847207"/>
          </a:xfrm>
          <a:prstGeom prst="rect">
            <a:avLst/>
          </a:prstGeom>
          <a:noFill/>
        </p:spPr>
        <p:txBody>
          <a:bodyPr wrap="none" rtlCol="0">
            <a:spAutoFit/>
          </a:bodyPr>
          <a:lstStyle/>
          <a:p>
            <a:pPr eaLnBrk="0" hangingPunct="0">
              <a:buClr>
                <a:srgbClr val="008000"/>
              </a:buClr>
              <a:buSzTx/>
            </a:pPr>
            <a:r>
              <a:rPr lang="en-GB" altLang="en-US" sz="1600" b="1" dirty="0" smtClean="0">
                <a:latin typeface="Arial" panose="020B0604020202020204" pitchFamily="34" charset="0"/>
                <a:cs typeface="Arial" panose="020B0604020202020204" pitchFamily="34" charset="0"/>
              </a:rPr>
              <a:t>Cutting and Grinding Oils</a:t>
            </a:r>
          </a:p>
          <a:p>
            <a:pPr eaLnBrk="0" hangingPunct="0">
              <a:buClr>
                <a:srgbClr val="008000"/>
              </a:buClr>
              <a:buSzTx/>
            </a:pPr>
            <a:r>
              <a:rPr lang="en-GB" altLang="en-US" sz="1400" dirty="0" smtClean="0">
                <a:latin typeface="Arial" panose="020B0604020202020204" pitchFamily="34" charset="0"/>
                <a:cs typeface="Arial" panose="020B0604020202020204" pitchFamily="34" charset="0"/>
              </a:rPr>
              <a:t>Bio NC Plus</a:t>
            </a:r>
          </a:p>
          <a:p>
            <a:pPr eaLnBrk="0" hangingPunct="0">
              <a:buClr>
                <a:srgbClr val="008000"/>
              </a:buClr>
              <a:buSzTx/>
            </a:pPr>
            <a:r>
              <a:rPr lang="en-GB" altLang="en-US" sz="1400" dirty="0" smtClean="0">
                <a:latin typeface="Arial" panose="020B0604020202020204" pitchFamily="34" charset="0"/>
                <a:cs typeface="Arial" panose="020B0604020202020204" pitchFamily="34" charset="0"/>
              </a:rPr>
              <a:t>Bio NC Lite</a:t>
            </a:r>
          </a:p>
          <a:p>
            <a:pPr eaLnBrk="0" hangingPunct="0">
              <a:buClr>
                <a:srgbClr val="008000"/>
              </a:buClr>
              <a:buSzTx/>
            </a:pPr>
            <a:r>
              <a:rPr lang="en-GB" altLang="en-US" sz="1400" dirty="0" smtClean="0">
                <a:latin typeface="Arial" panose="020B0604020202020204" pitchFamily="34" charset="0"/>
                <a:cs typeface="Arial" panose="020B0604020202020204" pitchFamily="34" charset="0"/>
              </a:rPr>
              <a:t>Bio NC Ultra Lite</a:t>
            </a:r>
          </a:p>
          <a:p>
            <a:pPr eaLnBrk="0" hangingPunct="0">
              <a:buClr>
                <a:srgbClr val="008000"/>
              </a:buClr>
              <a:buSzTx/>
            </a:pPr>
            <a:r>
              <a:rPr lang="en-GB" altLang="en-US" sz="1400" dirty="0" smtClean="0">
                <a:latin typeface="Arial" panose="020B0604020202020204" pitchFamily="34" charset="0"/>
                <a:cs typeface="Arial" panose="020B0604020202020204" pitchFamily="34" charset="0"/>
              </a:rPr>
              <a:t>Bio NC Super </a:t>
            </a:r>
            <a:r>
              <a:rPr lang="en-GB" altLang="en-US" sz="1400" dirty="0" err="1" smtClean="0">
                <a:latin typeface="Arial" panose="020B0604020202020204" pitchFamily="34" charset="0"/>
                <a:cs typeface="Arial" panose="020B0604020202020204" pitchFamily="34" charset="0"/>
              </a:rPr>
              <a:t>Lite</a:t>
            </a:r>
            <a:endParaRPr lang="en-GB" altLang="en-US" sz="1400" dirty="0" smtClean="0">
              <a:latin typeface="Arial" panose="020B0604020202020204" pitchFamily="34" charset="0"/>
              <a:cs typeface="Arial" panose="020B0604020202020204" pitchFamily="34" charset="0"/>
            </a:endParaRPr>
          </a:p>
          <a:p>
            <a:pPr eaLnBrk="0" hangingPunct="0">
              <a:buClr>
                <a:srgbClr val="008000"/>
              </a:buClr>
              <a:buSzTx/>
            </a:pPr>
            <a:r>
              <a:rPr lang="en-GB" altLang="en-US" sz="1400" dirty="0" smtClean="0">
                <a:latin typeface="Arial" panose="020B0604020202020204" pitchFamily="34" charset="0"/>
                <a:cs typeface="Arial" panose="020B0604020202020204" pitchFamily="34" charset="0"/>
              </a:rPr>
              <a:t>Bio NC Ultra </a:t>
            </a:r>
            <a:r>
              <a:rPr lang="en-GB" altLang="en-US" sz="1400" dirty="0" err="1" smtClean="0">
                <a:latin typeface="Arial" panose="020B0604020202020204" pitchFamily="34" charset="0"/>
                <a:cs typeface="Arial" panose="020B0604020202020204" pitchFamily="34" charset="0"/>
              </a:rPr>
              <a:t>Lite</a:t>
            </a:r>
            <a:r>
              <a:rPr lang="en-GB" altLang="en-US" sz="1400" dirty="0" smtClean="0">
                <a:latin typeface="Arial" panose="020B0604020202020204" pitchFamily="34" charset="0"/>
                <a:cs typeface="Arial" panose="020B0604020202020204" pitchFamily="34" charset="0"/>
              </a:rPr>
              <a:t> EP</a:t>
            </a:r>
          </a:p>
          <a:p>
            <a:pPr eaLnBrk="0" hangingPunct="0">
              <a:buClr>
                <a:srgbClr val="008000"/>
              </a:buClr>
              <a:buSzTx/>
            </a:pPr>
            <a:endParaRPr lang="en-GB" altLang="en-US" sz="1200" b="1" dirty="0" smtClean="0">
              <a:latin typeface="Arial" panose="020B0604020202020204" pitchFamily="34" charset="0"/>
              <a:cs typeface="Arial" panose="020B0604020202020204" pitchFamily="34" charset="0"/>
            </a:endParaRPr>
          </a:p>
          <a:p>
            <a:pPr eaLnBrk="0" hangingPunct="0">
              <a:buClr>
                <a:srgbClr val="008000"/>
              </a:buClr>
              <a:buSzTx/>
            </a:pPr>
            <a:r>
              <a:rPr lang="en-GB" altLang="en-US" sz="1600" b="1" dirty="0" smtClean="0">
                <a:latin typeface="Arial" panose="020B0604020202020204" pitchFamily="34" charset="0"/>
                <a:cs typeface="Arial" panose="020B0604020202020204" pitchFamily="34" charset="0"/>
              </a:rPr>
              <a:t>Maintenance Oils</a:t>
            </a:r>
          </a:p>
          <a:p>
            <a:pPr eaLnBrk="0" hangingPunct="0">
              <a:buClr>
                <a:srgbClr val="008000"/>
              </a:buClr>
              <a:buSzTx/>
            </a:pPr>
            <a:r>
              <a:rPr lang="en-GB" altLang="en-US" sz="1400" dirty="0">
                <a:latin typeface="Arial" panose="020B0604020202020204" pitchFamily="34" charset="0"/>
                <a:cs typeface="Arial" panose="020B0604020202020204" pitchFamily="34" charset="0"/>
              </a:rPr>
              <a:t>Bio SW </a:t>
            </a:r>
            <a:r>
              <a:rPr lang="en-GB" altLang="en-US" sz="1400" dirty="0" smtClean="0">
                <a:latin typeface="Arial" panose="020B0604020202020204" pitchFamily="34" charset="0"/>
                <a:cs typeface="Arial" panose="020B0604020202020204" pitchFamily="34" charset="0"/>
              </a:rPr>
              <a:t>PBL (slideway)</a:t>
            </a:r>
          </a:p>
          <a:p>
            <a:pPr eaLnBrk="0" hangingPunct="0">
              <a:buClr>
                <a:srgbClr val="008000"/>
              </a:buClr>
              <a:buSzTx/>
            </a:pPr>
            <a:r>
              <a:rPr lang="en-GB" altLang="en-US" sz="1400" dirty="0" smtClean="0">
                <a:latin typeface="Arial" panose="020B0604020202020204" pitchFamily="34" charset="0"/>
                <a:cs typeface="Arial" panose="020B0604020202020204" pitchFamily="34" charset="0"/>
              </a:rPr>
              <a:t>Bio </a:t>
            </a:r>
            <a:r>
              <a:rPr lang="en-GB" altLang="en-US" sz="1400" dirty="0">
                <a:latin typeface="Arial" panose="020B0604020202020204" pitchFamily="34" charset="0"/>
                <a:cs typeface="Arial" panose="020B0604020202020204" pitchFamily="34" charset="0"/>
              </a:rPr>
              <a:t>HE </a:t>
            </a:r>
            <a:r>
              <a:rPr lang="en-GB" altLang="en-US" sz="1400" dirty="0" smtClean="0">
                <a:latin typeface="Arial" panose="020B0604020202020204" pitchFamily="34" charset="0"/>
                <a:cs typeface="Arial" panose="020B0604020202020204" pitchFamily="34" charset="0"/>
              </a:rPr>
              <a:t>PBL (hydraulic)</a:t>
            </a:r>
          </a:p>
          <a:p>
            <a:pPr eaLnBrk="0" hangingPunct="0">
              <a:buClr>
                <a:srgbClr val="008000"/>
              </a:buClr>
              <a:buSzTx/>
            </a:pPr>
            <a:endParaRPr lang="en-US" sz="1600" dirty="0" smtClean="0"/>
          </a:p>
          <a:p>
            <a:pPr eaLnBrk="0" hangingPunct="0">
              <a:buClr>
                <a:srgbClr val="008000"/>
              </a:buClr>
              <a:buSzTx/>
            </a:pPr>
            <a:r>
              <a:rPr lang="en-GB" altLang="en-US" sz="1600" b="1" dirty="0" smtClean="0">
                <a:latin typeface="Arial" panose="020B0604020202020204" pitchFamily="34" charset="0"/>
                <a:cs typeface="Arial" panose="020B0604020202020204" pitchFamily="34" charset="0"/>
              </a:rPr>
              <a:t>Forming Fluids</a:t>
            </a:r>
          </a:p>
          <a:p>
            <a:pPr eaLnBrk="0" hangingPunct="0">
              <a:buClr>
                <a:srgbClr val="008000"/>
              </a:buClr>
              <a:buSzTx/>
            </a:pPr>
            <a:r>
              <a:rPr lang="en-GB" altLang="en-US" sz="1400" dirty="0">
                <a:latin typeface="Arial" panose="020B0604020202020204" pitchFamily="34" charset="0"/>
                <a:cs typeface="Arial" panose="020B0604020202020204" pitchFamily="34" charset="0"/>
              </a:rPr>
              <a:t>Bio DF </a:t>
            </a:r>
            <a:r>
              <a:rPr lang="en-GB" altLang="en-US" sz="1400" dirty="0" smtClean="0">
                <a:latin typeface="Arial" panose="020B0604020202020204" pitchFamily="34" charset="0"/>
                <a:cs typeface="Arial" panose="020B0604020202020204" pitchFamily="34" charset="0"/>
              </a:rPr>
              <a:t>R40</a:t>
            </a:r>
          </a:p>
          <a:p>
            <a:pPr eaLnBrk="0" hangingPunct="0">
              <a:buClr>
                <a:srgbClr val="008000"/>
              </a:buClr>
            </a:pPr>
            <a:endParaRPr lang="en-GB" altLang="en-US" sz="1200" b="1" dirty="0" smtClean="0">
              <a:latin typeface="Arial" panose="020B0604020202020204" pitchFamily="34" charset="0"/>
              <a:cs typeface="Arial" panose="020B0604020202020204" pitchFamily="34" charset="0"/>
            </a:endParaRPr>
          </a:p>
          <a:p>
            <a:pPr eaLnBrk="0" hangingPunct="0">
              <a:buClr>
                <a:srgbClr val="008000"/>
              </a:buClr>
            </a:pPr>
            <a:r>
              <a:rPr lang="en-GB" altLang="en-US" sz="1600" b="1" dirty="0" smtClean="0">
                <a:latin typeface="Arial" panose="020B0604020202020204" pitchFamily="34" charset="0"/>
                <a:cs typeface="Arial" panose="020B0604020202020204" pitchFamily="34" charset="0"/>
              </a:rPr>
              <a:t>Specialty Oils</a:t>
            </a:r>
          </a:p>
          <a:p>
            <a:pPr eaLnBrk="0" hangingPunct="0">
              <a:buClr>
                <a:srgbClr val="008000"/>
              </a:buClr>
            </a:pPr>
            <a:r>
              <a:rPr lang="en-GB" altLang="en-US" sz="1400" dirty="0">
                <a:latin typeface="Arial" panose="020B0604020202020204" pitchFamily="34" charset="0"/>
                <a:cs typeface="Arial" panose="020B0604020202020204" pitchFamily="34" charset="0"/>
              </a:rPr>
              <a:t>Bio NC </a:t>
            </a:r>
            <a:r>
              <a:rPr lang="en-GB" altLang="en-US" sz="1400" dirty="0" smtClean="0">
                <a:latin typeface="Arial" panose="020B0604020202020204" pitchFamily="34" charset="0"/>
                <a:cs typeface="Arial" panose="020B0604020202020204" pitchFamily="34" charset="0"/>
              </a:rPr>
              <a:t>MQL</a:t>
            </a:r>
          </a:p>
          <a:p>
            <a:pPr eaLnBrk="0" hangingPunct="0">
              <a:buClr>
                <a:srgbClr val="008000"/>
              </a:buClr>
            </a:pPr>
            <a:r>
              <a:rPr lang="en-GB" altLang="en-US" sz="1400" dirty="0">
                <a:latin typeface="Arial" panose="020B0604020202020204" pitchFamily="34" charset="0"/>
                <a:cs typeface="Arial" panose="020B0604020202020204" pitchFamily="34" charset="0"/>
              </a:rPr>
              <a:t>Bio NC Thread</a:t>
            </a:r>
            <a:endParaRPr lang="en-GB" altLang="en-US" sz="1400" dirty="0" smtClean="0">
              <a:latin typeface="Arial" panose="020B0604020202020204" pitchFamily="34" charset="0"/>
              <a:cs typeface="Arial" panose="020B0604020202020204" pitchFamily="34" charset="0"/>
            </a:endParaRPr>
          </a:p>
        </p:txBody>
      </p:sp>
      <p:sp>
        <p:nvSpPr>
          <p:cNvPr id="5" name="TextBox 4"/>
          <p:cNvSpPr txBox="1"/>
          <p:nvPr/>
        </p:nvSpPr>
        <p:spPr>
          <a:xfrm>
            <a:off x="451132" y="1491917"/>
            <a:ext cx="7778467" cy="3816429"/>
          </a:xfrm>
          <a:prstGeom prst="rect">
            <a:avLst/>
          </a:prstGeom>
          <a:noFill/>
        </p:spPr>
        <p:txBody>
          <a:bodyPr wrap="square" rtlCol="0">
            <a:spAutoFit/>
          </a:bodyPr>
          <a:lstStyle/>
          <a:p>
            <a:pPr marL="274320" indent="-274320" eaLnBrk="0" hangingPunct="0">
              <a:buClr>
                <a:srgbClr val="008000"/>
              </a:buClr>
              <a:buSzTx/>
            </a:pPr>
            <a:r>
              <a:rPr lang="en-GB" altLang="en-US" b="1" dirty="0" smtClean="0">
                <a:latin typeface="Arial" panose="020B0604020202020204" pitchFamily="34" charset="0"/>
                <a:cs typeface="Arial" panose="020B0604020202020204" pitchFamily="34" charset="0"/>
              </a:rPr>
              <a:t>Reduce your environmental impact through:</a:t>
            </a:r>
          </a:p>
          <a:p>
            <a:pPr marL="274320" indent="-274320" eaLnBrk="0" hangingPunct="0">
              <a:buClr>
                <a:srgbClr val="C00000"/>
              </a:buClr>
              <a:buSzPct val="120000"/>
              <a:buFont typeface="Wingdings" panose="05000000000000000000" pitchFamily="2" charset="2"/>
              <a:buChar char="Ø"/>
            </a:pPr>
            <a:r>
              <a:rPr lang="en-GB" altLang="en-US" sz="1600" dirty="0" smtClean="0">
                <a:latin typeface="Arial" panose="020B0604020202020204" pitchFamily="34" charset="0"/>
                <a:cs typeface="Arial" panose="020B0604020202020204" pitchFamily="34" charset="0"/>
              </a:rPr>
              <a:t>Lower usage rates &amp; fluid longevity</a:t>
            </a:r>
          </a:p>
          <a:p>
            <a:pPr marL="274320" indent="-274320" eaLnBrk="0" hangingPunct="0">
              <a:buClr>
                <a:srgbClr val="C00000"/>
              </a:buClr>
              <a:buSzPct val="120000"/>
              <a:buFont typeface="Wingdings" panose="05000000000000000000" pitchFamily="2" charset="2"/>
              <a:buChar char="Ø"/>
            </a:pPr>
            <a:r>
              <a:rPr lang="en-GB" altLang="en-US" sz="1600" dirty="0" smtClean="0">
                <a:latin typeface="Arial" panose="020B0604020202020204" pitchFamily="34" charset="0"/>
                <a:cs typeface="Arial" panose="020B0604020202020204" pitchFamily="34" charset="0"/>
              </a:rPr>
              <a:t>Renewable resource products</a:t>
            </a:r>
          </a:p>
          <a:p>
            <a:pPr marL="274320" indent="-274320" eaLnBrk="0" hangingPunct="0">
              <a:buClr>
                <a:srgbClr val="C00000"/>
              </a:buClr>
              <a:buSzPct val="120000"/>
              <a:buFont typeface="Wingdings" panose="05000000000000000000" pitchFamily="2" charset="2"/>
              <a:buChar char="Ø"/>
            </a:pPr>
            <a:r>
              <a:rPr lang="en-GB" altLang="en-US" sz="1600" dirty="0" smtClean="0">
                <a:latin typeface="Arial" panose="020B0604020202020204" pitchFamily="34" charset="0"/>
                <a:cs typeface="Arial" panose="020B0604020202020204" pitchFamily="34" charset="0"/>
              </a:rPr>
              <a:t>A range of better choices</a:t>
            </a:r>
          </a:p>
          <a:p>
            <a:pPr marL="731520" lvl="2" indent="-274320" eaLnBrk="0" hangingPunct="0">
              <a:buClr>
                <a:srgbClr val="C00000"/>
              </a:buClr>
              <a:buSzPct val="120000"/>
              <a:buFont typeface="Arial" panose="020B0604020202020204" pitchFamily="34" charset="0"/>
              <a:buChar char="−"/>
            </a:pPr>
            <a:r>
              <a:rPr lang="en-GB" altLang="en-US" sz="1400" dirty="0">
                <a:latin typeface="Arial" panose="020B0604020202020204" pitchFamily="34" charset="0"/>
                <a:cs typeface="Arial" panose="020B0604020202020204" pitchFamily="34" charset="0"/>
              </a:rPr>
              <a:t>H</a:t>
            </a:r>
            <a:r>
              <a:rPr lang="en-GB" altLang="en-US" sz="1400" dirty="0" smtClean="0">
                <a:latin typeface="Arial" panose="020B0604020202020204" pitchFamily="34" charset="0"/>
                <a:cs typeface="Arial" panose="020B0604020202020204" pitchFamily="34" charset="0"/>
              </a:rPr>
              <a:t>eavy metal, formaldehyde, chlorine and boron free products</a:t>
            </a:r>
          </a:p>
          <a:p>
            <a:pPr marL="274320" indent="-274320" eaLnBrk="0" hangingPunct="0">
              <a:buClr>
                <a:srgbClr val="C00000"/>
              </a:buClr>
              <a:buSzPct val="120000"/>
              <a:buFont typeface="Wingdings" panose="05000000000000000000" pitchFamily="2" charset="2"/>
              <a:buChar char="Ø"/>
            </a:pPr>
            <a:r>
              <a:rPr lang="en-GB" altLang="en-US" sz="1600" dirty="0" smtClean="0">
                <a:latin typeface="Arial" panose="020B0604020202020204" pitchFamily="34" charset="0"/>
                <a:cs typeface="Arial" panose="020B0604020202020204" pitchFamily="34" charset="0"/>
              </a:rPr>
              <a:t>Waste treat-ability of fluid formulations</a:t>
            </a:r>
          </a:p>
          <a:p>
            <a:pPr marL="274320" indent="-274320" eaLnBrk="0" hangingPunct="0">
              <a:buClr>
                <a:srgbClr val="C00000"/>
              </a:buClr>
              <a:buSzPct val="120000"/>
              <a:buFont typeface="Wingdings" panose="05000000000000000000" pitchFamily="2" charset="2"/>
              <a:buChar char="Ø"/>
            </a:pPr>
            <a:r>
              <a:rPr lang="en-GB" altLang="en-US" sz="1600" dirty="0" smtClean="0">
                <a:latin typeface="Arial" panose="020B0604020202020204" pitchFamily="34" charset="0"/>
                <a:cs typeface="Arial" panose="020B0604020202020204" pitchFamily="34" charset="0"/>
              </a:rPr>
              <a:t>Process compatible products with improve treat ability</a:t>
            </a:r>
          </a:p>
          <a:p>
            <a:pPr marL="274320" indent="-274320" eaLnBrk="0" hangingPunct="0">
              <a:buClr>
                <a:srgbClr val="C00000"/>
              </a:buClr>
              <a:buSzPct val="120000"/>
              <a:buFont typeface="Wingdings" panose="05000000000000000000" pitchFamily="2" charset="2"/>
              <a:buChar char="Ø"/>
            </a:pPr>
            <a:r>
              <a:rPr lang="en-GB" altLang="en-US" sz="1600" dirty="0" smtClean="0">
                <a:latin typeface="Arial" panose="020B0604020202020204" pitchFamily="34" charset="0"/>
                <a:cs typeface="Arial" panose="020B0604020202020204" pitchFamily="34" charset="0"/>
              </a:rPr>
              <a:t>Product Stewardship</a:t>
            </a:r>
            <a:endParaRPr lang="en-GB" altLang="en-US" b="1" dirty="0" smtClean="0">
              <a:latin typeface="Arial" panose="020B0604020202020204" pitchFamily="34" charset="0"/>
              <a:cs typeface="Arial" panose="020B0604020202020204" pitchFamily="34" charset="0"/>
            </a:endParaRPr>
          </a:p>
          <a:p>
            <a:pPr marL="274320" indent="-274320" eaLnBrk="0" hangingPunct="0">
              <a:buClrTx/>
              <a:buSzTx/>
              <a:buFontTx/>
              <a:buNone/>
            </a:pPr>
            <a:r>
              <a:rPr lang="en-GB" altLang="en-US" b="1" dirty="0" smtClean="0">
                <a:latin typeface="Arial" panose="020B0604020202020204" pitchFamily="34" charset="0"/>
                <a:cs typeface="Arial" panose="020B0604020202020204" pitchFamily="34" charset="0"/>
              </a:rPr>
              <a:t>Improve operating health by:</a:t>
            </a:r>
          </a:p>
          <a:p>
            <a:pPr marL="274320" indent="-274320" eaLnBrk="0" hangingPunct="0">
              <a:buClr>
                <a:srgbClr val="C00000"/>
              </a:buClr>
              <a:buSzPct val="120000"/>
              <a:buFont typeface="Wingdings" panose="05000000000000000000" pitchFamily="2" charset="2"/>
              <a:buChar char="Ø"/>
            </a:pPr>
            <a:r>
              <a:rPr lang="en-US" altLang="en-US" sz="1600" dirty="0" smtClean="0">
                <a:latin typeface="Arial" panose="020B0604020202020204" pitchFamily="34" charset="0"/>
                <a:cs typeface="Arial" panose="020B0604020202020204" pitchFamily="34" charset="0"/>
              </a:rPr>
              <a:t>Elevated Flashpoints</a:t>
            </a:r>
          </a:p>
          <a:p>
            <a:pPr marL="274320" indent="-274320" eaLnBrk="0" hangingPunct="0">
              <a:buClr>
                <a:srgbClr val="C00000"/>
              </a:buClr>
              <a:buSzPct val="120000"/>
              <a:buFont typeface="Wingdings" panose="05000000000000000000" pitchFamily="2" charset="2"/>
              <a:buChar char="Ø"/>
            </a:pPr>
            <a:r>
              <a:rPr lang="en-US" altLang="en-US" sz="1600" dirty="0" smtClean="0">
                <a:latin typeface="Arial" panose="020B0604020202020204" pitchFamily="34" charset="0"/>
                <a:cs typeface="Arial" panose="020B0604020202020204" pitchFamily="34" charset="0"/>
              </a:rPr>
              <a:t>Reduced microbial activities</a:t>
            </a:r>
          </a:p>
          <a:p>
            <a:pPr marL="274320" indent="-274320" eaLnBrk="0" hangingPunct="0">
              <a:buClr>
                <a:srgbClr val="C00000"/>
              </a:buClr>
              <a:buSzPct val="120000"/>
              <a:buFont typeface="Wingdings" panose="05000000000000000000" pitchFamily="2" charset="2"/>
              <a:buChar char="Ø"/>
            </a:pPr>
            <a:r>
              <a:rPr lang="en-US" altLang="en-US" sz="1600" dirty="0" smtClean="0">
                <a:latin typeface="Arial" panose="020B0604020202020204" pitchFamily="34" charset="0"/>
                <a:cs typeface="Arial" panose="020B0604020202020204" pitchFamily="34" charset="0"/>
              </a:rPr>
              <a:t>Improved anti-misting characteristics</a:t>
            </a:r>
          </a:p>
          <a:p>
            <a:pPr marL="274320" indent="-274320" eaLnBrk="0" hangingPunct="0">
              <a:buClr>
                <a:srgbClr val="C00000"/>
              </a:buClr>
              <a:buSzPct val="120000"/>
              <a:buFont typeface="Wingdings" panose="05000000000000000000" pitchFamily="2" charset="2"/>
              <a:buChar char="Ø"/>
            </a:pPr>
            <a:r>
              <a:rPr lang="en-US" altLang="en-US" sz="1600" dirty="0" smtClean="0">
                <a:latin typeface="Arial" panose="020B0604020202020204" pitchFamily="34" charset="0"/>
                <a:cs typeface="Arial" panose="020B0604020202020204" pitchFamily="34" charset="0"/>
              </a:rPr>
              <a:t>Decreased dermal sensitivity</a:t>
            </a:r>
          </a:p>
          <a:p>
            <a:pPr marL="274320" indent="-274320" eaLnBrk="0" hangingPunct="0">
              <a:buClr>
                <a:srgbClr val="C00000"/>
              </a:buClr>
              <a:buSzPct val="120000"/>
              <a:buFont typeface="Wingdings" panose="05000000000000000000" pitchFamily="2" charset="2"/>
              <a:buChar char="Ø"/>
            </a:pPr>
            <a:r>
              <a:rPr lang="en-US" altLang="en-US" sz="1600" dirty="0" smtClean="0">
                <a:latin typeface="Arial" panose="020B0604020202020204" pitchFamily="34" charset="0"/>
                <a:cs typeface="Arial" panose="020B0604020202020204" pitchFamily="34" charset="0"/>
              </a:rPr>
              <a:t>Elimination of smoke in atmosphere</a:t>
            </a:r>
          </a:p>
          <a:p>
            <a:pPr marL="274320" indent="-274320" eaLnBrk="0" hangingPunct="0">
              <a:buClr>
                <a:srgbClr val="C00000"/>
              </a:buClr>
              <a:buSzPct val="120000"/>
              <a:buFont typeface="Wingdings" panose="05000000000000000000" pitchFamily="2" charset="2"/>
              <a:buChar char="Ø"/>
            </a:pPr>
            <a:r>
              <a:rPr lang="en-GB" altLang="en-US" sz="1600" dirty="0" smtClean="0">
                <a:latin typeface="Arial" panose="020B0604020202020204" pitchFamily="34" charset="0"/>
                <a:cs typeface="Arial" panose="020B0604020202020204" pitchFamily="34" charset="0"/>
              </a:rPr>
              <a:t>HSSE best practice sharing </a:t>
            </a:r>
            <a:endParaRPr lang="en-GB" altLang="en-US" sz="1600" b="1" dirty="0">
              <a:latin typeface="Arial" panose="020B0604020202020204" pitchFamily="34" charset="0"/>
              <a:cs typeface="Arial" panose="020B0604020202020204" pitchFamily="34" charset="0"/>
            </a:endParaRPr>
          </a:p>
        </p:txBody>
      </p:sp>
      <p:pic>
        <p:nvPicPr>
          <p:cNvPr id="6" name="Picture 8" descr="Castrol Crop Circle small"/>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510898" y="0"/>
            <a:ext cx="1681101" cy="99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09406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dirty="0" smtClean="0"/>
              <a:t>Castrol</a:t>
            </a:r>
            <a:r>
              <a:rPr lang="en-US" sz="3200" baseline="30000" dirty="0" smtClean="0"/>
              <a:t>®</a:t>
            </a:r>
            <a:r>
              <a:rPr lang="en-US" sz="3200" dirty="0" smtClean="0"/>
              <a:t> </a:t>
            </a:r>
            <a:r>
              <a:rPr lang="en-US" sz="3200" dirty="0"/>
              <a:t>Industrial - Strategic </a:t>
            </a:r>
            <a:r>
              <a:rPr lang="en-US" sz="3200" dirty="0" smtClean="0"/>
              <a:t>Brands</a:t>
            </a:r>
            <a:endParaRPr lang="en-US" sz="3200" dirty="0"/>
          </a:p>
        </p:txBody>
      </p:sp>
      <p:sp>
        <p:nvSpPr>
          <p:cNvPr id="4" name="Text Placeholder 3"/>
          <p:cNvSpPr txBox="1">
            <a:spLocks/>
          </p:cNvSpPr>
          <p:nvPr/>
        </p:nvSpPr>
        <p:spPr>
          <a:xfrm>
            <a:off x="9905861" y="4093288"/>
            <a:ext cx="914337" cy="369838"/>
          </a:xfrm>
          <a:prstGeom prst="rect">
            <a:avLst/>
          </a:prstGeom>
          <a:solidFill>
            <a:schemeClr val="bg1"/>
          </a:solidFill>
          <a:ln w="12700">
            <a:noFill/>
          </a:ln>
        </p:spPr>
        <p:txBody>
          <a:bodyPr lIns="35998" tIns="45717" rIns="35998" bIns="45717" anchor="ctr" anchorCtr="0">
            <a:noAutofit/>
          </a:bodyPr>
          <a:lstStyle>
            <a:lvl1pPr marL="0" indent="0" algn="l" defTabSz="914400" rtl="0" eaLnBrk="1" latinLnBrk="0" hangingPunct="1">
              <a:lnSpc>
                <a:spcPct val="90000"/>
              </a:lnSpc>
              <a:spcBef>
                <a:spcPts val="1000"/>
              </a:spcBef>
              <a:buFontTx/>
              <a:buNone/>
              <a:defRPr sz="1800" kern="1200">
                <a:solidFill>
                  <a:srgbClr val="027B34"/>
                </a:solidFill>
                <a:latin typeface="Arial Narrow" panose="020B06060202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base">
              <a:spcBef>
                <a:spcPts val="0"/>
              </a:spcBef>
              <a:spcAft>
                <a:spcPct val="0"/>
              </a:spcAft>
            </a:pPr>
            <a:r>
              <a:rPr lang="en-GB" sz="1200" dirty="0">
                <a:solidFill>
                  <a:srgbClr val="027C36"/>
                </a:solidFill>
                <a:latin typeface="+mj-lt"/>
              </a:rPr>
              <a:t>STRENGTH</a:t>
            </a:r>
          </a:p>
        </p:txBody>
      </p:sp>
      <p:sp>
        <p:nvSpPr>
          <p:cNvPr id="5" name="Text Placeholder 3"/>
          <p:cNvSpPr txBox="1">
            <a:spLocks/>
          </p:cNvSpPr>
          <p:nvPr/>
        </p:nvSpPr>
        <p:spPr>
          <a:xfrm>
            <a:off x="6927443" y="4093288"/>
            <a:ext cx="984605" cy="365073"/>
          </a:xfrm>
          <a:prstGeom prst="rect">
            <a:avLst/>
          </a:prstGeom>
          <a:solidFill>
            <a:schemeClr val="bg1"/>
          </a:solidFill>
          <a:ln w="12700">
            <a:noFill/>
          </a:ln>
        </p:spPr>
        <p:txBody>
          <a:bodyPr lIns="35998" tIns="45717" rIns="35998" bIns="45717" anchor="ctr" anchorCtr="0">
            <a:noAutofit/>
          </a:bodyPr>
          <a:lstStyle>
            <a:defPPr>
              <a:defRPr lang="en-US"/>
            </a:defPPr>
            <a:lvl1pPr indent="0" algn="ctr">
              <a:lnSpc>
                <a:spcPct val="90000"/>
              </a:lnSpc>
              <a:spcBef>
                <a:spcPts val="0"/>
              </a:spcBef>
              <a:buFontTx/>
              <a:buNone/>
              <a:defRPr sz="1050" b="1">
                <a:solidFill>
                  <a:srgbClr val="8D7E80"/>
                </a:solidFill>
                <a:latin typeface="Arial Narrow" panose="020B0606020202030204" pitchFamily="34"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defTabSz="457200" fontAlgn="base">
              <a:spcAft>
                <a:spcPct val="0"/>
              </a:spcAft>
            </a:pPr>
            <a:r>
              <a:rPr lang="en-GB" sz="1200" b="0" dirty="0">
                <a:solidFill>
                  <a:srgbClr val="027C36"/>
                </a:solidFill>
                <a:latin typeface="+mj-lt"/>
                <a:ea typeface="MS PGothic" pitchFamily="34" charset="-128"/>
              </a:rPr>
              <a:t>RELIABILITY </a:t>
            </a:r>
          </a:p>
        </p:txBody>
      </p:sp>
      <p:sp>
        <p:nvSpPr>
          <p:cNvPr id="6" name="Text Placeholder 3"/>
          <p:cNvSpPr txBox="1">
            <a:spLocks/>
          </p:cNvSpPr>
          <p:nvPr/>
        </p:nvSpPr>
        <p:spPr>
          <a:xfrm>
            <a:off x="5321506" y="4086055"/>
            <a:ext cx="1112050" cy="369837"/>
          </a:xfrm>
          <a:prstGeom prst="rect">
            <a:avLst/>
          </a:prstGeom>
          <a:solidFill>
            <a:schemeClr val="bg1"/>
          </a:solidFill>
          <a:ln w="12700">
            <a:noFill/>
          </a:ln>
        </p:spPr>
        <p:txBody>
          <a:bodyPr lIns="35998" tIns="45717" rIns="35998" bIns="45717" anchor="ctr" anchorCtr="0">
            <a:noAutofit/>
          </a:bodyPr>
          <a:lstStyle>
            <a:defPPr>
              <a:defRPr lang="en-US"/>
            </a:defPPr>
            <a:lvl1pPr indent="0" algn="ctr">
              <a:lnSpc>
                <a:spcPct val="90000"/>
              </a:lnSpc>
              <a:spcBef>
                <a:spcPts val="0"/>
              </a:spcBef>
              <a:buFontTx/>
              <a:buNone/>
              <a:defRPr sz="1050" b="1">
                <a:solidFill>
                  <a:srgbClr val="8D7E80"/>
                </a:solidFill>
                <a:latin typeface="Arial Narrow" panose="020B0606020202030204" pitchFamily="34"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defTabSz="457200" fontAlgn="base">
              <a:spcAft>
                <a:spcPct val="0"/>
              </a:spcAft>
            </a:pPr>
            <a:r>
              <a:rPr lang="en-GB" sz="1200" b="0" dirty="0">
                <a:solidFill>
                  <a:srgbClr val="027C36"/>
                </a:solidFill>
                <a:latin typeface="+mj-lt"/>
                <a:ea typeface="MS PGothic" pitchFamily="34" charset="-128"/>
              </a:rPr>
              <a:t>EFFICIENCY</a:t>
            </a:r>
          </a:p>
        </p:txBody>
      </p:sp>
      <p:sp>
        <p:nvSpPr>
          <p:cNvPr id="7" name="Text Placeholder 3"/>
          <p:cNvSpPr txBox="1">
            <a:spLocks/>
          </p:cNvSpPr>
          <p:nvPr/>
        </p:nvSpPr>
        <p:spPr>
          <a:xfrm>
            <a:off x="3861490" y="4116272"/>
            <a:ext cx="867097" cy="353879"/>
          </a:xfrm>
          <a:prstGeom prst="rect">
            <a:avLst/>
          </a:prstGeom>
          <a:solidFill>
            <a:schemeClr val="bg1"/>
          </a:solidFill>
          <a:ln w="12700">
            <a:noFill/>
          </a:ln>
        </p:spPr>
        <p:txBody>
          <a:bodyPr lIns="35998" tIns="45717" rIns="35998" bIns="45717" anchor="ctr" anchorCtr="0">
            <a:noAutofit/>
          </a:bodyPr>
          <a:lstStyle>
            <a:defPPr>
              <a:defRPr lang="en-US"/>
            </a:defPPr>
            <a:lvl1pPr indent="0" algn="ctr">
              <a:lnSpc>
                <a:spcPct val="90000"/>
              </a:lnSpc>
              <a:spcBef>
                <a:spcPts val="0"/>
              </a:spcBef>
              <a:buFontTx/>
              <a:buNone/>
              <a:defRPr sz="1050" b="1">
                <a:solidFill>
                  <a:srgbClr val="8D7E80"/>
                </a:solidFill>
                <a:latin typeface="Arial Narrow" panose="020B0606020202030204" pitchFamily="34"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defTabSz="457200" fontAlgn="base">
              <a:spcAft>
                <a:spcPct val="0"/>
              </a:spcAft>
            </a:pPr>
            <a:r>
              <a:rPr lang="en-GB" sz="1200" b="0" dirty="0">
                <a:solidFill>
                  <a:srgbClr val="027C36"/>
                </a:solidFill>
                <a:latin typeface="+mj-lt"/>
                <a:ea typeface="MS PGothic" pitchFamily="34" charset="-128"/>
              </a:rPr>
              <a:t>SPEED</a:t>
            </a:r>
          </a:p>
        </p:txBody>
      </p:sp>
      <p:sp>
        <p:nvSpPr>
          <p:cNvPr id="8" name="Text Placeholder 3"/>
          <p:cNvSpPr txBox="1">
            <a:spLocks/>
          </p:cNvSpPr>
          <p:nvPr/>
        </p:nvSpPr>
        <p:spPr>
          <a:xfrm>
            <a:off x="2282714" y="4130144"/>
            <a:ext cx="1028187" cy="348388"/>
          </a:xfrm>
          <a:prstGeom prst="rect">
            <a:avLst/>
          </a:prstGeom>
          <a:solidFill>
            <a:schemeClr val="bg1"/>
          </a:solidFill>
          <a:ln w="12700">
            <a:noFill/>
          </a:ln>
        </p:spPr>
        <p:txBody>
          <a:bodyPr lIns="35998" tIns="45717" rIns="35998" bIns="45717" anchor="ctr" anchorCtr="0">
            <a:noAutofit/>
          </a:bodyPr>
          <a:lstStyle>
            <a:defPPr>
              <a:defRPr lang="en-US"/>
            </a:defPPr>
            <a:lvl1pPr indent="0" algn="ctr">
              <a:lnSpc>
                <a:spcPct val="90000"/>
              </a:lnSpc>
              <a:spcBef>
                <a:spcPts val="0"/>
              </a:spcBef>
              <a:buFontTx/>
              <a:buNone/>
              <a:defRPr sz="1050" b="1">
                <a:solidFill>
                  <a:srgbClr val="8D7E80"/>
                </a:solidFill>
                <a:latin typeface="Arial Narrow" panose="020B0606020202030204" pitchFamily="34"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defTabSz="457200" fontAlgn="base">
              <a:spcAft>
                <a:spcPct val="0"/>
              </a:spcAft>
            </a:pPr>
            <a:r>
              <a:rPr lang="en-GB" sz="1200" b="0" dirty="0">
                <a:solidFill>
                  <a:srgbClr val="027C36"/>
                </a:solidFill>
                <a:latin typeface="+mj-lt"/>
                <a:ea typeface="MS PGothic" pitchFamily="34" charset="-128"/>
              </a:rPr>
              <a:t>PRECISION</a:t>
            </a:r>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6668" y="4455892"/>
            <a:ext cx="1085774" cy="910700"/>
          </a:xfrm>
          <a:prstGeom prst="rect">
            <a:avLst/>
          </a:prstGeom>
          <a:noFill/>
          <a:ln w="952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65854" y="4423029"/>
            <a:ext cx="1194353" cy="947830"/>
          </a:xfrm>
          <a:prstGeom prst="rect">
            <a:avLst/>
          </a:prstGeom>
          <a:noFill/>
          <a:ln w="952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1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52152" y="4427020"/>
            <a:ext cx="1085775" cy="943839"/>
          </a:xfrm>
          <a:prstGeom prst="rect">
            <a:avLst/>
          </a:prstGeom>
          <a:noFill/>
          <a:ln w="952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12" name="Picture 6"/>
          <p:cNvPicPr>
            <a:picLocks noChangeAspect="1" noChangeArrowheads="1"/>
          </p:cNvPicPr>
          <p:nvPr/>
        </p:nvPicPr>
        <p:blipFill rotWithShape="1">
          <a:blip r:embed="rId5">
            <a:extLst>
              <a:ext uri="{28A0092B-C50C-407E-A947-70E740481C1C}">
                <a14:useLocalDpi xmlns:a14="http://schemas.microsoft.com/office/drawing/2010/main" val="0"/>
              </a:ext>
            </a:extLst>
          </a:blip>
          <a:srcRect r="6963"/>
          <a:stretch/>
        </p:blipFill>
        <p:spPr bwMode="auto">
          <a:xfrm>
            <a:off x="6826273" y="4423029"/>
            <a:ext cx="1085777" cy="943563"/>
          </a:xfrm>
          <a:prstGeom prst="rect">
            <a:avLst/>
          </a:prstGeom>
          <a:noFill/>
          <a:ln w="952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13" name="Picture 7"/>
          <p:cNvPicPr>
            <a:picLocks noChangeAspect="1" noChangeArrowheads="1"/>
          </p:cNvPicPr>
          <p:nvPr/>
        </p:nvPicPr>
        <p:blipFill rotWithShape="1">
          <a:blip r:embed="rId6">
            <a:extLst>
              <a:ext uri="{28A0092B-C50C-407E-A947-70E740481C1C}">
                <a14:useLocalDpi xmlns:a14="http://schemas.microsoft.com/office/drawing/2010/main" val="0"/>
              </a:ext>
            </a:extLst>
          </a:blip>
          <a:srcRect r="10463" b="15396"/>
          <a:stretch/>
        </p:blipFill>
        <p:spPr bwMode="auto">
          <a:xfrm>
            <a:off x="5267970" y="4423029"/>
            <a:ext cx="1219119" cy="947829"/>
          </a:xfrm>
          <a:prstGeom prst="rect">
            <a:avLst/>
          </a:prstGeom>
          <a:noFill/>
          <a:ln w="952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14" name="Text Placeholder 3"/>
          <p:cNvSpPr txBox="1">
            <a:spLocks/>
          </p:cNvSpPr>
          <p:nvPr/>
        </p:nvSpPr>
        <p:spPr>
          <a:xfrm>
            <a:off x="990747" y="4130144"/>
            <a:ext cx="914337" cy="369838"/>
          </a:xfrm>
          <a:prstGeom prst="rect">
            <a:avLst/>
          </a:prstGeom>
          <a:solidFill>
            <a:schemeClr val="bg1"/>
          </a:solidFill>
          <a:ln w="12700">
            <a:noFill/>
          </a:ln>
        </p:spPr>
        <p:txBody>
          <a:bodyPr lIns="35998" tIns="45717" rIns="35998" bIns="45717" anchor="ctr" anchorCtr="0">
            <a:noAutofit/>
          </a:bodyPr>
          <a:lstStyle>
            <a:lvl1pPr marL="0" indent="0" algn="l" defTabSz="914400" rtl="0" eaLnBrk="1" latinLnBrk="0" hangingPunct="1">
              <a:lnSpc>
                <a:spcPct val="90000"/>
              </a:lnSpc>
              <a:spcBef>
                <a:spcPts val="1000"/>
              </a:spcBef>
              <a:buFontTx/>
              <a:buNone/>
              <a:defRPr sz="1800" kern="1200">
                <a:solidFill>
                  <a:srgbClr val="027B34"/>
                </a:solidFill>
                <a:latin typeface="Arial Narrow" panose="020B06060202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base">
              <a:spcBef>
                <a:spcPts val="0"/>
              </a:spcBef>
              <a:spcAft>
                <a:spcPct val="0"/>
              </a:spcAft>
            </a:pPr>
            <a:r>
              <a:rPr lang="en-GB" sz="1200" dirty="0">
                <a:solidFill>
                  <a:srgbClr val="027C36"/>
                </a:solidFill>
                <a:latin typeface="+mj-lt"/>
              </a:rPr>
              <a:t>STABILITY</a:t>
            </a:r>
          </a:p>
        </p:txBody>
      </p:sp>
      <p:sp>
        <p:nvSpPr>
          <p:cNvPr id="15" name="Text Placeholder 3"/>
          <p:cNvSpPr txBox="1">
            <a:spLocks/>
          </p:cNvSpPr>
          <p:nvPr/>
        </p:nvSpPr>
        <p:spPr>
          <a:xfrm>
            <a:off x="8229580" y="4066208"/>
            <a:ext cx="1259734" cy="361859"/>
          </a:xfrm>
          <a:prstGeom prst="rect">
            <a:avLst/>
          </a:prstGeom>
          <a:solidFill>
            <a:schemeClr val="bg1"/>
          </a:solidFill>
          <a:ln w="12700">
            <a:noFill/>
          </a:ln>
        </p:spPr>
        <p:txBody>
          <a:bodyPr lIns="35998" tIns="45717" rIns="35998" bIns="45717" anchor="ctr" anchorCtr="0">
            <a:noAutofit/>
          </a:bodyPr>
          <a:lstStyle>
            <a:lvl1pPr marL="0" indent="0" algn="l" defTabSz="914400" rtl="0" eaLnBrk="1" latinLnBrk="0" hangingPunct="1">
              <a:lnSpc>
                <a:spcPct val="90000"/>
              </a:lnSpc>
              <a:spcBef>
                <a:spcPts val="1000"/>
              </a:spcBef>
              <a:buFontTx/>
              <a:buNone/>
              <a:defRPr sz="1800" kern="1200">
                <a:solidFill>
                  <a:srgbClr val="027B34"/>
                </a:solidFill>
                <a:latin typeface="Arial Narrow" panose="020B06060202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base">
              <a:spcBef>
                <a:spcPts val="0"/>
              </a:spcBef>
              <a:spcAft>
                <a:spcPct val="0"/>
              </a:spcAft>
            </a:pPr>
            <a:r>
              <a:rPr lang="en-GB" sz="1200" dirty="0">
                <a:solidFill>
                  <a:srgbClr val="027C36"/>
                </a:solidFill>
                <a:latin typeface="+mj-lt"/>
              </a:rPr>
              <a:t>EXTREME ENVIRONMENT</a:t>
            </a:r>
          </a:p>
        </p:txBody>
      </p:sp>
      <p:pic>
        <p:nvPicPr>
          <p:cNvPr id="16"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13733" y="4423029"/>
            <a:ext cx="1091429" cy="926925"/>
          </a:xfrm>
          <a:prstGeom prst="rect">
            <a:avLst/>
          </a:prstGeom>
          <a:noFill/>
          <a:ln w="952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17"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44997" y="4470151"/>
            <a:ext cx="1085775" cy="8798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17"/>
          <p:cNvPicPr>
            <a:picLocks noChangeAspect="1"/>
          </p:cNvPicPr>
          <p:nvPr/>
        </p:nvPicPr>
        <p:blipFill rotWithShape="1">
          <a:blip r:embed="rId9" cstate="print">
            <a:extLst>
              <a:ext uri="{28A0092B-C50C-407E-A947-70E740481C1C}">
                <a14:useLocalDpi xmlns:a14="http://schemas.microsoft.com/office/drawing/2010/main" val="0"/>
              </a:ext>
            </a:extLst>
          </a:blip>
          <a:srcRect t="30010" b="30011"/>
          <a:stretch/>
        </p:blipFill>
        <p:spPr>
          <a:xfrm rot="5400000">
            <a:off x="227244" y="2177540"/>
            <a:ext cx="2521281" cy="1085774"/>
          </a:xfrm>
          <a:prstGeom prst="rect">
            <a:avLst/>
          </a:prstGeom>
        </p:spPr>
      </p:pic>
      <p:pic>
        <p:nvPicPr>
          <p:cNvPr id="19" name="Picture 18"/>
          <p:cNvPicPr>
            <a:picLocks noChangeAspect="1"/>
          </p:cNvPicPr>
          <p:nvPr/>
        </p:nvPicPr>
        <p:blipFill rotWithShape="1">
          <a:blip r:embed="rId10" cstate="print">
            <a:extLst>
              <a:ext uri="{28A0092B-C50C-407E-A947-70E740481C1C}">
                <a14:useLocalDpi xmlns:a14="http://schemas.microsoft.com/office/drawing/2010/main" val="0"/>
              </a:ext>
            </a:extLst>
          </a:blip>
          <a:srcRect t="12113" b="24082"/>
          <a:stretch/>
        </p:blipFill>
        <p:spPr>
          <a:xfrm rot="5400000">
            <a:off x="7595219" y="2234368"/>
            <a:ext cx="2522804" cy="1085774"/>
          </a:xfrm>
          <a:prstGeom prst="rect">
            <a:avLst/>
          </a:prstGeom>
        </p:spPr>
      </p:pic>
      <p:pic>
        <p:nvPicPr>
          <p:cNvPr id="20" name="Picture 19"/>
          <p:cNvPicPr>
            <a:picLocks noChangeAspect="1"/>
          </p:cNvPicPr>
          <p:nvPr/>
        </p:nvPicPr>
        <p:blipFill rotWithShape="1">
          <a:blip r:embed="rId11" cstate="print">
            <a:extLst>
              <a:ext uri="{28A0092B-C50C-407E-A947-70E740481C1C}">
                <a14:useLocalDpi xmlns:a14="http://schemas.microsoft.com/office/drawing/2010/main" val="0"/>
              </a:ext>
            </a:extLst>
          </a:blip>
          <a:srcRect t="18902" b="41118"/>
          <a:stretch/>
        </p:blipFill>
        <p:spPr>
          <a:xfrm rot="16200000">
            <a:off x="9109910" y="2161402"/>
            <a:ext cx="2506241" cy="1194352"/>
          </a:xfrm>
          <a:prstGeom prst="rect">
            <a:avLst/>
          </a:prstGeom>
        </p:spPr>
      </p:pic>
      <p:pic>
        <p:nvPicPr>
          <p:cNvPr id="21" name="Picture 20"/>
          <p:cNvPicPr>
            <a:picLocks noChangeAspect="1"/>
          </p:cNvPicPr>
          <p:nvPr/>
        </p:nvPicPr>
        <p:blipFill rotWithShape="1">
          <a:blip r:embed="rId12" cstate="print">
            <a:extLst>
              <a:ext uri="{28A0092B-C50C-407E-A947-70E740481C1C}">
                <a14:useLocalDpi xmlns:a14="http://schemas.microsoft.com/office/drawing/2010/main" val="0"/>
              </a:ext>
            </a:extLst>
          </a:blip>
          <a:srcRect t="30010" b="30010"/>
          <a:stretch/>
        </p:blipFill>
        <p:spPr>
          <a:xfrm rot="16200000">
            <a:off x="6116042" y="2210471"/>
            <a:ext cx="2506238" cy="1085776"/>
          </a:xfrm>
          <a:prstGeom prst="rect">
            <a:avLst/>
          </a:prstGeom>
        </p:spPr>
      </p:pic>
      <p:pic>
        <p:nvPicPr>
          <p:cNvPr id="22" name="Picture 21"/>
          <p:cNvPicPr>
            <a:picLocks noChangeAspect="1"/>
          </p:cNvPicPr>
          <p:nvPr/>
        </p:nvPicPr>
        <p:blipFill rotWithShape="1">
          <a:blip r:embed="rId13" cstate="print">
            <a:extLst>
              <a:ext uri="{28A0092B-C50C-407E-A947-70E740481C1C}">
                <a14:useLocalDpi xmlns:a14="http://schemas.microsoft.com/office/drawing/2010/main" val="0"/>
              </a:ext>
            </a:extLst>
          </a:blip>
          <a:srcRect t="25978" b="20855"/>
          <a:stretch/>
        </p:blipFill>
        <p:spPr>
          <a:xfrm rot="16200000">
            <a:off x="4609464" y="2183545"/>
            <a:ext cx="2536134" cy="1219117"/>
          </a:xfrm>
          <a:prstGeom prst="rect">
            <a:avLst/>
          </a:prstGeom>
        </p:spPr>
      </p:pic>
      <p:pic>
        <p:nvPicPr>
          <p:cNvPr id="23" name="Picture 22"/>
          <p:cNvPicPr>
            <a:picLocks noChangeAspect="1"/>
          </p:cNvPicPr>
          <p:nvPr/>
        </p:nvPicPr>
        <p:blipFill rotWithShape="1">
          <a:blip r:embed="rId14" cstate="print">
            <a:extLst>
              <a:ext uri="{28A0092B-C50C-407E-A947-70E740481C1C}">
                <a14:useLocalDpi xmlns:a14="http://schemas.microsoft.com/office/drawing/2010/main" val="0"/>
              </a:ext>
            </a:extLst>
          </a:blip>
          <a:srcRect t="30010" b="30010"/>
          <a:stretch/>
        </p:blipFill>
        <p:spPr>
          <a:xfrm rot="16200000">
            <a:off x="3036698" y="2205252"/>
            <a:ext cx="2516677" cy="1085775"/>
          </a:xfrm>
          <a:prstGeom prst="rect">
            <a:avLst/>
          </a:prstGeom>
        </p:spPr>
      </p:pic>
      <p:pic>
        <p:nvPicPr>
          <p:cNvPr id="24" name="Picture 23"/>
          <p:cNvPicPr>
            <a:picLocks noChangeAspect="1"/>
          </p:cNvPicPr>
          <p:nvPr/>
        </p:nvPicPr>
        <p:blipFill rotWithShape="1">
          <a:blip r:embed="rId15" cstate="print">
            <a:extLst>
              <a:ext uri="{28A0092B-C50C-407E-A947-70E740481C1C}">
                <a14:useLocalDpi xmlns:a14="http://schemas.microsoft.com/office/drawing/2010/main" val="0"/>
              </a:ext>
            </a:extLst>
          </a:blip>
          <a:srcRect t="24818" b="22015"/>
          <a:stretch/>
        </p:blipFill>
        <p:spPr>
          <a:xfrm rot="16200000">
            <a:off x="1638138" y="2243565"/>
            <a:ext cx="2522833" cy="1085775"/>
          </a:xfrm>
          <a:prstGeom prst="rect">
            <a:avLst/>
          </a:prstGeom>
        </p:spPr>
      </p:pic>
      <p:sp>
        <p:nvSpPr>
          <p:cNvPr id="25" name="Rectangle 24"/>
          <p:cNvSpPr/>
          <p:nvPr/>
        </p:nvSpPr>
        <p:spPr>
          <a:xfrm>
            <a:off x="944998" y="1127603"/>
            <a:ext cx="1085775" cy="367448"/>
          </a:xfrm>
          <a:prstGeom prst="rect">
            <a:avLst/>
          </a:prstGeom>
          <a:solidFill>
            <a:srgbClr val="026E3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457200" fontAlgn="base">
              <a:spcBef>
                <a:spcPct val="0"/>
              </a:spcBef>
              <a:spcAft>
                <a:spcPct val="0"/>
              </a:spcAft>
            </a:pPr>
            <a:r>
              <a:rPr lang="en-GB" sz="1400" b="1" dirty="0">
                <a:solidFill>
                  <a:prstClr val="white"/>
                </a:solidFill>
                <a:latin typeface="+mj-lt"/>
              </a:rPr>
              <a:t>HYSOL</a:t>
            </a:r>
          </a:p>
        </p:txBody>
      </p:sp>
      <p:sp>
        <p:nvSpPr>
          <p:cNvPr id="26" name="Rectangle 25"/>
          <p:cNvSpPr/>
          <p:nvPr/>
        </p:nvSpPr>
        <p:spPr>
          <a:xfrm>
            <a:off x="8319387" y="1148405"/>
            <a:ext cx="1085775" cy="367448"/>
          </a:xfrm>
          <a:prstGeom prst="rect">
            <a:avLst/>
          </a:prstGeom>
          <a:solidFill>
            <a:srgbClr val="026E3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457200" fontAlgn="base">
              <a:spcBef>
                <a:spcPct val="0"/>
              </a:spcBef>
              <a:spcAft>
                <a:spcPct val="0"/>
              </a:spcAft>
            </a:pPr>
            <a:r>
              <a:rPr lang="en-GB" sz="1400" b="1" dirty="0">
                <a:solidFill>
                  <a:prstClr val="white"/>
                </a:solidFill>
              </a:rPr>
              <a:t>BRAYCO</a:t>
            </a:r>
          </a:p>
        </p:txBody>
      </p:sp>
      <p:sp>
        <p:nvSpPr>
          <p:cNvPr id="27" name="Rectangle 26"/>
          <p:cNvSpPr/>
          <p:nvPr/>
        </p:nvSpPr>
        <p:spPr>
          <a:xfrm>
            <a:off x="9765855" y="1136188"/>
            <a:ext cx="1194352" cy="381032"/>
          </a:xfrm>
          <a:prstGeom prst="rect">
            <a:avLst/>
          </a:prstGeom>
          <a:solidFill>
            <a:srgbClr val="026E3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457200" fontAlgn="base">
              <a:spcBef>
                <a:spcPct val="0"/>
              </a:spcBef>
              <a:spcAft>
                <a:spcPct val="0"/>
              </a:spcAft>
            </a:pPr>
            <a:r>
              <a:rPr lang="en-GB" sz="1400" b="1" dirty="0">
                <a:solidFill>
                  <a:prstClr val="white"/>
                </a:solidFill>
                <a:latin typeface="+mj-lt"/>
              </a:rPr>
              <a:t>MOLUB-ALLOY</a:t>
            </a:r>
          </a:p>
        </p:txBody>
      </p:sp>
      <p:sp>
        <p:nvSpPr>
          <p:cNvPr id="28" name="Rectangle 27"/>
          <p:cNvSpPr/>
          <p:nvPr/>
        </p:nvSpPr>
        <p:spPr>
          <a:xfrm>
            <a:off x="6826273" y="1142980"/>
            <a:ext cx="1085775" cy="367448"/>
          </a:xfrm>
          <a:prstGeom prst="rect">
            <a:avLst/>
          </a:prstGeom>
          <a:solidFill>
            <a:srgbClr val="026E3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457200" fontAlgn="base">
              <a:spcBef>
                <a:spcPct val="0"/>
              </a:spcBef>
              <a:spcAft>
                <a:spcPct val="0"/>
              </a:spcAft>
            </a:pPr>
            <a:r>
              <a:rPr lang="en-GB" sz="1400" b="1" dirty="0">
                <a:solidFill>
                  <a:prstClr val="white"/>
                </a:solidFill>
                <a:latin typeface="+mj-lt"/>
              </a:rPr>
              <a:t>TRIBOL</a:t>
            </a:r>
          </a:p>
        </p:txBody>
      </p:sp>
      <p:sp>
        <p:nvSpPr>
          <p:cNvPr id="29" name="Rectangle 28"/>
          <p:cNvSpPr/>
          <p:nvPr/>
        </p:nvSpPr>
        <p:spPr>
          <a:xfrm>
            <a:off x="5267971" y="1148405"/>
            <a:ext cx="1219118" cy="367448"/>
          </a:xfrm>
          <a:prstGeom prst="rect">
            <a:avLst/>
          </a:prstGeom>
          <a:solidFill>
            <a:srgbClr val="026E3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457200" fontAlgn="base">
              <a:spcBef>
                <a:spcPct val="0"/>
              </a:spcBef>
              <a:spcAft>
                <a:spcPct val="0"/>
              </a:spcAft>
            </a:pPr>
            <a:r>
              <a:rPr lang="en-GB" sz="1400" b="1" dirty="0">
                <a:solidFill>
                  <a:prstClr val="white"/>
                </a:solidFill>
                <a:latin typeface="+mj-lt"/>
              </a:rPr>
              <a:t>OPTIGEAR</a:t>
            </a:r>
          </a:p>
        </p:txBody>
      </p:sp>
      <p:sp>
        <p:nvSpPr>
          <p:cNvPr id="30" name="Rectangle 29"/>
          <p:cNvSpPr/>
          <p:nvPr/>
        </p:nvSpPr>
        <p:spPr>
          <a:xfrm>
            <a:off x="3752152" y="1127572"/>
            <a:ext cx="1085775" cy="367448"/>
          </a:xfrm>
          <a:prstGeom prst="rect">
            <a:avLst/>
          </a:prstGeom>
          <a:solidFill>
            <a:srgbClr val="026E3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457200" fontAlgn="base">
              <a:spcBef>
                <a:spcPct val="0"/>
              </a:spcBef>
              <a:spcAft>
                <a:spcPct val="0"/>
              </a:spcAft>
            </a:pPr>
            <a:r>
              <a:rPr lang="en-GB" sz="1400" b="1" dirty="0">
                <a:solidFill>
                  <a:prstClr val="white"/>
                </a:solidFill>
                <a:latin typeface="+mj-lt"/>
              </a:rPr>
              <a:t>SYNTILO</a:t>
            </a:r>
          </a:p>
        </p:txBody>
      </p:sp>
      <p:sp>
        <p:nvSpPr>
          <p:cNvPr id="31" name="Rectangle 30"/>
          <p:cNvSpPr/>
          <p:nvPr/>
        </p:nvSpPr>
        <p:spPr>
          <a:xfrm>
            <a:off x="2356667" y="1142980"/>
            <a:ext cx="1085775" cy="367448"/>
          </a:xfrm>
          <a:prstGeom prst="rect">
            <a:avLst/>
          </a:prstGeom>
          <a:solidFill>
            <a:srgbClr val="026E3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457200" fontAlgn="base">
              <a:spcBef>
                <a:spcPct val="0"/>
              </a:spcBef>
              <a:spcAft>
                <a:spcPct val="0"/>
              </a:spcAft>
            </a:pPr>
            <a:r>
              <a:rPr lang="en-GB" sz="1400" b="1" dirty="0">
                <a:solidFill>
                  <a:prstClr val="white"/>
                </a:solidFill>
                <a:latin typeface="+mj-lt"/>
              </a:rPr>
              <a:t>ALUSOL</a:t>
            </a:r>
          </a:p>
        </p:txBody>
      </p:sp>
    </p:spTree>
    <p:extLst>
      <p:ext uri="{BB962C8B-B14F-4D97-AF65-F5344CB8AC3E}">
        <p14:creationId xmlns:p14="http://schemas.microsoft.com/office/powerpoint/2010/main" val="29715984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609600" y="950026"/>
            <a:ext cx="6121724" cy="545659"/>
          </a:xfrm>
        </p:spPr>
        <p:txBody>
          <a:bodyPr>
            <a:noAutofit/>
          </a:bodyPr>
          <a:lstStyle/>
          <a:p>
            <a:r>
              <a:rPr lang="en-US" sz="2000" dirty="0" smtClean="0">
                <a:solidFill>
                  <a:schemeClr val="tx1"/>
                </a:solidFill>
              </a:rPr>
              <a:t>Long lasting fluids for system stability</a:t>
            </a:r>
            <a:endParaRPr lang="en-US" sz="2000" dirty="0">
              <a:solidFill>
                <a:schemeClr val="tx1"/>
              </a:solidFill>
            </a:endParaRPr>
          </a:p>
        </p:txBody>
      </p:sp>
      <p:sp>
        <p:nvSpPr>
          <p:cNvPr id="4" name="Content Placeholder 3"/>
          <p:cNvSpPr>
            <a:spLocks noGrp="1"/>
          </p:cNvSpPr>
          <p:nvPr>
            <p:ph sz="half" idx="10"/>
          </p:nvPr>
        </p:nvSpPr>
        <p:spPr>
          <a:xfrm>
            <a:off x="609600" y="187419"/>
            <a:ext cx="6121724" cy="551490"/>
          </a:xfrm>
        </p:spPr>
        <p:txBody>
          <a:bodyPr>
            <a:noAutofit/>
          </a:bodyPr>
          <a:lstStyle/>
          <a:p>
            <a:r>
              <a:rPr lang="en-US" sz="3200" b="1" dirty="0" err="1" smtClean="0">
                <a:solidFill>
                  <a:srgbClr val="00792F"/>
                </a:solidFill>
              </a:rPr>
              <a:t>Hysol</a:t>
            </a:r>
            <a:r>
              <a:rPr lang="en-US" sz="3200" b="1" baseline="30000" dirty="0" smtClean="0">
                <a:solidFill>
                  <a:srgbClr val="00792F"/>
                </a:solidFill>
              </a:rPr>
              <a:t>®</a:t>
            </a:r>
            <a:endParaRPr lang="en-US" sz="3200" b="1" baseline="30000" dirty="0">
              <a:solidFill>
                <a:srgbClr val="00792F"/>
              </a:solidFill>
            </a:endParaRPr>
          </a:p>
        </p:txBody>
      </p:sp>
      <p:sp>
        <p:nvSpPr>
          <p:cNvPr id="6" name="TextBox 5"/>
          <p:cNvSpPr txBox="1"/>
          <p:nvPr/>
        </p:nvSpPr>
        <p:spPr>
          <a:xfrm>
            <a:off x="628904" y="1638072"/>
            <a:ext cx="5563583" cy="1354217"/>
          </a:xfrm>
          <a:prstGeom prst="rect">
            <a:avLst/>
          </a:prstGeom>
          <a:noFill/>
        </p:spPr>
        <p:txBody>
          <a:bodyPr wrap="square" rtlCol="0">
            <a:spAutoFit/>
          </a:bodyPr>
          <a:lstStyle/>
          <a:p>
            <a:r>
              <a:rPr lang="en-US" b="1" dirty="0"/>
              <a:t>PROBLEM SET UP</a:t>
            </a:r>
          </a:p>
          <a:p>
            <a:r>
              <a:rPr lang="en-US" sz="1600" dirty="0"/>
              <a:t>In ferrous alloy metalworking operations leaching </a:t>
            </a:r>
            <a:r>
              <a:rPr lang="en-US" sz="1600" dirty="0" smtClean="0"/>
              <a:t>of alloy </a:t>
            </a:r>
            <a:r>
              <a:rPr lang="en-US" sz="1600" dirty="0"/>
              <a:t>components can lead to instability in the </a:t>
            </a:r>
            <a:r>
              <a:rPr lang="en-US" sz="1600" dirty="0" smtClean="0"/>
              <a:t>fluid emulsion. Systems can </a:t>
            </a:r>
            <a:r>
              <a:rPr lang="en-US" sz="1600" dirty="0"/>
              <a:t>fail due to growth of </a:t>
            </a:r>
            <a:r>
              <a:rPr lang="en-US" sz="1600" dirty="0" smtClean="0"/>
              <a:t>bacteria in these contaminated fluids </a:t>
            </a:r>
            <a:r>
              <a:rPr lang="en-US" sz="1600" dirty="0"/>
              <a:t>and require interventions.</a:t>
            </a:r>
          </a:p>
        </p:txBody>
      </p:sp>
      <p:sp>
        <p:nvSpPr>
          <p:cNvPr id="7" name="TextBox 6"/>
          <p:cNvSpPr txBox="1"/>
          <p:nvPr/>
        </p:nvSpPr>
        <p:spPr>
          <a:xfrm>
            <a:off x="609600" y="3030708"/>
            <a:ext cx="4809330" cy="1107996"/>
          </a:xfrm>
          <a:prstGeom prst="rect">
            <a:avLst/>
          </a:prstGeom>
          <a:noFill/>
        </p:spPr>
        <p:txBody>
          <a:bodyPr wrap="none" rtlCol="0">
            <a:spAutoFit/>
          </a:bodyPr>
          <a:lstStyle/>
          <a:p>
            <a:r>
              <a:rPr lang="en-US" b="1" dirty="0"/>
              <a:t>REASON TO BELIEVE</a:t>
            </a:r>
          </a:p>
          <a:p>
            <a:r>
              <a:rPr lang="en-US" sz="1600" dirty="0"/>
              <a:t>Specially formulated lubricant with resilient additive</a:t>
            </a:r>
          </a:p>
          <a:p>
            <a:r>
              <a:rPr lang="en-US" sz="1600" dirty="0"/>
              <a:t>technology to maintain system performance and</a:t>
            </a:r>
          </a:p>
          <a:p>
            <a:r>
              <a:rPr lang="en-US" sz="1600" dirty="0" smtClean="0"/>
              <a:t>fluid </a:t>
            </a:r>
            <a:r>
              <a:rPr lang="en-US" sz="1600" dirty="0"/>
              <a:t>life.</a:t>
            </a:r>
          </a:p>
        </p:txBody>
      </p:sp>
      <p:sp>
        <p:nvSpPr>
          <p:cNvPr id="8" name="TextBox 7"/>
          <p:cNvSpPr txBox="1"/>
          <p:nvPr/>
        </p:nvSpPr>
        <p:spPr>
          <a:xfrm>
            <a:off x="628904" y="4359963"/>
            <a:ext cx="3813865" cy="615553"/>
          </a:xfrm>
          <a:prstGeom prst="rect">
            <a:avLst/>
          </a:prstGeom>
          <a:noFill/>
        </p:spPr>
        <p:txBody>
          <a:bodyPr wrap="none" rtlCol="0">
            <a:spAutoFit/>
          </a:bodyPr>
          <a:lstStyle/>
          <a:p>
            <a:r>
              <a:rPr lang="en-US" b="1" dirty="0"/>
              <a:t>UNIQUE SELLING PROPOSITION</a:t>
            </a:r>
          </a:p>
          <a:p>
            <a:r>
              <a:rPr lang="en-US" sz="1600" dirty="0"/>
              <a:t>Long lasting </a:t>
            </a:r>
            <a:r>
              <a:rPr lang="en-US" sz="1600" dirty="0" smtClean="0"/>
              <a:t>fluids </a:t>
            </a:r>
            <a:r>
              <a:rPr lang="en-US" sz="1600" dirty="0"/>
              <a:t>for system stability.</a:t>
            </a:r>
          </a:p>
        </p:txBody>
      </p:sp>
      <p:sp>
        <p:nvSpPr>
          <p:cNvPr id="9" name="TextBox 8"/>
          <p:cNvSpPr txBox="1"/>
          <p:nvPr/>
        </p:nvSpPr>
        <p:spPr>
          <a:xfrm>
            <a:off x="289921" y="1802621"/>
            <a:ext cx="385042" cy="523220"/>
          </a:xfrm>
          <a:prstGeom prst="rect">
            <a:avLst/>
          </a:prstGeom>
          <a:noFill/>
        </p:spPr>
        <p:txBody>
          <a:bodyPr wrap="none" rtlCol="0">
            <a:spAutoFit/>
          </a:bodyPr>
          <a:lstStyle/>
          <a:p>
            <a:r>
              <a:rPr lang="en-US" sz="2800" b="1" dirty="0">
                <a:solidFill>
                  <a:srgbClr val="00792F"/>
                </a:solidFill>
              </a:rPr>
              <a:t>1</a:t>
            </a:r>
          </a:p>
        </p:txBody>
      </p:sp>
      <p:sp>
        <p:nvSpPr>
          <p:cNvPr id="10" name="TextBox 9"/>
          <p:cNvSpPr txBox="1"/>
          <p:nvPr/>
        </p:nvSpPr>
        <p:spPr>
          <a:xfrm>
            <a:off x="289921" y="2990161"/>
            <a:ext cx="385042" cy="523220"/>
          </a:xfrm>
          <a:prstGeom prst="rect">
            <a:avLst/>
          </a:prstGeom>
          <a:noFill/>
        </p:spPr>
        <p:txBody>
          <a:bodyPr wrap="none" rtlCol="0">
            <a:spAutoFit/>
          </a:bodyPr>
          <a:lstStyle/>
          <a:p>
            <a:r>
              <a:rPr lang="en-US" sz="2800" b="1" dirty="0" smtClean="0">
                <a:solidFill>
                  <a:srgbClr val="00792F"/>
                </a:solidFill>
              </a:rPr>
              <a:t>2</a:t>
            </a:r>
            <a:endParaRPr lang="en-US" sz="2800" b="1" dirty="0">
              <a:solidFill>
                <a:srgbClr val="00792F"/>
              </a:solidFill>
            </a:endParaRPr>
          </a:p>
        </p:txBody>
      </p:sp>
      <p:sp>
        <p:nvSpPr>
          <p:cNvPr id="11" name="TextBox 10"/>
          <p:cNvSpPr txBox="1"/>
          <p:nvPr/>
        </p:nvSpPr>
        <p:spPr>
          <a:xfrm>
            <a:off x="289921" y="4359963"/>
            <a:ext cx="385042" cy="523220"/>
          </a:xfrm>
          <a:prstGeom prst="rect">
            <a:avLst/>
          </a:prstGeom>
          <a:noFill/>
        </p:spPr>
        <p:txBody>
          <a:bodyPr wrap="none" rtlCol="0">
            <a:spAutoFit/>
          </a:bodyPr>
          <a:lstStyle/>
          <a:p>
            <a:r>
              <a:rPr lang="en-US" sz="2800" b="1" dirty="0" smtClean="0">
                <a:solidFill>
                  <a:srgbClr val="00792F"/>
                </a:solidFill>
              </a:rPr>
              <a:t>3</a:t>
            </a:r>
            <a:endParaRPr lang="en-US" sz="2800" b="1" dirty="0">
              <a:solidFill>
                <a:srgbClr val="00792F"/>
              </a:solidFill>
            </a:endParaRPr>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4267" y="1104405"/>
            <a:ext cx="4645428" cy="3846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20701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546553" y="926276"/>
            <a:ext cx="6121724" cy="463138"/>
          </a:xfrm>
        </p:spPr>
        <p:txBody>
          <a:bodyPr>
            <a:noAutofit/>
          </a:bodyPr>
          <a:lstStyle/>
          <a:p>
            <a:r>
              <a:rPr lang="en-US" sz="2000" dirty="0" smtClean="0">
                <a:solidFill>
                  <a:schemeClr val="tx1"/>
                </a:solidFill>
              </a:rPr>
              <a:t>Precision performance in aluminum machining</a:t>
            </a:r>
            <a:endParaRPr lang="en-US" sz="2000" dirty="0">
              <a:solidFill>
                <a:schemeClr val="tx1"/>
              </a:solidFill>
            </a:endParaRPr>
          </a:p>
        </p:txBody>
      </p:sp>
      <p:sp>
        <p:nvSpPr>
          <p:cNvPr id="4" name="Content Placeholder 3"/>
          <p:cNvSpPr>
            <a:spLocks noGrp="1"/>
          </p:cNvSpPr>
          <p:nvPr>
            <p:ph sz="half" idx="10"/>
          </p:nvPr>
        </p:nvSpPr>
        <p:spPr>
          <a:xfrm>
            <a:off x="609600" y="187419"/>
            <a:ext cx="6121724" cy="551490"/>
          </a:xfrm>
        </p:spPr>
        <p:txBody>
          <a:bodyPr>
            <a:noAutofit/>
          </a:bodyPr>
          <a:lstStyle/>
          <a:p>
            <a:r>
              <a:rPr lang="en-US" sz="3200" b="1" dirty="0" err="1" smtClean="0">
                <a:solidFill>
                  <a:srgbClr val="00792F"/>
                </a:solidFill>
              </a:rPr>
              <a:t>Alusol</a:t>
            </a:r>
            <a:r>
              <a:rPr lang="en-US" sz="3200" b="1" baseline="30000" dirty="0" smtClean="0">
                <a:solidFill>
                  <a:srgbClr val="00792F"/>
                </a:solidFill>
              </a:rPr>
              <a:t>®</a:t>
            </a:r>
            <a:endParaRPr lang="en-US" sz="3200" b="1" baseline="30000" dirty="0">
              <a:solidFill>
                <a:srgbClr val="00792F"/>
              </a:solidFill>
            </a:endParaRPr>
          </a:p>
        </p:txBody>
      </p:sp>
      <p:sp>
        <p:nvSpPr>
          <p:cNvPr id="6" name="TextBox 5"/>
          <p:cNvSpPr txBox="1"/>
          <p:nvPr/>
        </p:nvSpPr>
        <p:spPr>
          <a:xfrm>
            <a:off x="546553" y="1762395"/>
            <a:ext cx="4879349" cy="1107996"/>
          </a:xfrm>
          <a:prstGeom prst="rect">
            <a:avLst/>
          </a:prstGeom>
          <a:noFill/>
        </p:spPr>
        <p:txBody>
          <a:bodyPr wrap="none" rtlCol="0">
            <a:spAutoFit/>
          </a:bodyPr>
          <a:lstStyle/>
          <a:p>
            <a:r>
              <a:rPr lang="en-US" b="1" dirty="0"/>
              <a:t>PROBLEM SET UP</a:t>
            </a:r>
          </a:p>
          <a:p>
            <a:r>
              <a:rPr lang="en-US" sz="1600" dirty="0"/>
              <a:t>Producing precision components in </a:t>
            </a:r>
            <a:r>
              <a:rPr lang="en-US" sz="1600" dirty="0" smtClean="0"/>
              <a:t>aluminum </a:t>
            </a:r>
            <a:r>
              <a:rPr lang="en-US" sz="1600" dirty="0"/>
              <a:t>is</a:t>
            </a:r>
          </a:p>
          <a:p>
            <a:r>
              <a:rPr lang="en-US" sz="1600" dirty="0" smtClean="0"/>
              <a:t>difficult </a:t>
            </a:r>
            <a:r>
              <a:rPr lang="en-US" sz="1600" dirty="0"/>
              <a:t>because of edge build up on the tool, which</a:t>
            </a:r>
          </a:p>
          <a:p>
            <a:r>
              <a:rPr lang="en-US" sz="1600" dirty="0"/>
              <a:t>can cause quality issues from the very </a:t>
            </a:r>
            <a:r>
              <a:rPr lang="en-US" sz="1600" dirty="0" smtClean="0"/>
              <a:t>first </a:t>
            </a:r>
            <a:r>
              <a:rPr lang="en-US" sz="1600" dirty="0"/>
              <a:t>cut.</a:t>
            </a:r>
          </a:p>
        </p:txBody>
      </p:sp>
      <p:sp>
        <p:nvSpPr>
          <p:cNvPr id="7" name="TextBox 6"/>
          <p:cNvSpPr txBox="1"/>
          <p:nvPr/>
        </p:nvSpPr>
        <p:spPr>
          <a:xfrm>
            <a:off x="528745" y="2877111"/>
            <a:ext cx="5896166" cy="1107996"/>
          </a:xfrm>
          <a:prstGeom prst="rect">
            <a:avLst/>
          </a:prstGeom>
          <a:noFill/>
        </p:spPr>
        <p:txBody>
          <a:bodyPr wrap="none" rtlCol="0">
            <a:spAutoFit/>
          </a:bodyPr>
          <a:lstStyle/>
          <a:p>
            <a:r>
              <a:rPr lang="en-US" b="1" dirty="0"/>
              <a:t>REASON TO BELIEVE</a:t>
            </a:r>
          </a:p>
          <a:p>
            <a:r>
              <a:rPr lang="en-US" sz="1600" dirty="0"/>
              <a:t>Technology formulated to ensure precise delivery</a:t>
            </a:r>
          </a:p>
          <a:p>
            <a:r>
              <a:rPr lang="en-US" sz="1600" dirty="0"/>
              <a:t>of Castrol lubricity additives to the cut </a:t>
            </a:r>
            <a:r>
              <a:rPr lang="en-US" sz="1600" dirty="0" smtClean="0"/>
              <a:t>which virtually eliminates</a:t>
            </a:r>
          </a:p>
          <a:p>
            <a:r>
              <a:rPr lang="en-US" sz="1600" dirty="0" smtClean="0"/>
              <a:t>aluminum </a:t>
            </a:r>
            <a:r>
              <a:rPr lang="en-US" sz="1600" dirty="0"/>
              <a:t>build up at the tool, even </a:t>
            </a:r>
            <a:r>
              <a:rPr lang="en-US" sz="1600" dirty="0" smtClean="0"/>
              <a:t>at lower </a:t>
            </a:r>
            <a:r>
              <a:rPr lang="en-US" sz="1600" dirty="0"/>
              <a:t>concentrations.</a:t>
            </a:r>
          </a:p>
        </p:txBody>
      </p:sp>
      <p:sp>
        <p:nvSpPr>
          <p:cNvPr id="8" name="TextBox 7"/>
          <p:cNvSpPr txBox="1"/>
          <p:nvPr/>
        </p:nvSpPr>
        <p:spPr>
          <a:xfrm>
            <a:off x="609600" y="4326915"/>
            <a:ext cx="4480586" cy="615553"/>
          </a:xfrm>
          <a:prstGeom prst="rect">
            <a:avLst/>
          </a:prstGeom>
          <a:noFill/>
        </p:spPr>
        <p:txBody>
          <a:bodyPr wrap="none" rtlCol="0">
            <a:spAutoFit/>
          </a:bodyPr>
          <a:lstStyle/>
          <a:p>
            <a:r>
              <a:rPr lang="en-US" b="1" dirty="0"/>
              <a:t>UNIQUE SELLING PROPOSITION</a:t>
            </a:r>
          </a:p>
          <a:p>
            <a:r>
              <a:rPr lang="en-US" sz="1600" dirty="0"/>
              <a:t>Precision Performance in </a:t>
            </a:r>
            <a:r>
              <a:rPr lang="en-US" sz="1600" dirty="0" smtClean="0"/>
              <a:t>Aluminum </a:t>
            </a:r>
            <a:r>
              <a:rPr lang="en-US" sz="1600" dirty="0"/>
              <a:t>Machining.</a:t>
            </a:r>
          </a:p>
        </p:txBody>
      </p:sp>
      <p:sp>
        <p:nvSpPr>
          <p:cNvPr id="9" name="TextBox 8"/>
          <p:cNvSpPr txBox="1"/>
          <p:nvPr/>
        </p:nvSpPr>
        <p:spPr>
          <a:xfrm>
            <a:off x="161511" y="1793173"/>
            <a:ext cx="385042" cy="523220"/>
          </a:xfrm>
          <a:prstGeom prst="rect">
            <a:avLst/>
          </a:prstGeom>
          <a:noFill/>
        </p:spPr>
        <p:txBody>
          <a:bodyPr wrap="none" rtlCol="0">
            <a:spAutoFit/>
          </a:bodyPr>
          <a:lstStyle/>
          <a:p>
            <a:r>
              <a:rPr lang="en-US" sz="2800" b="1" dirty="0">
                <a:solidFill>
                  <a:srgbClr val="00792F"/>
                </a:solidFill>
              </a:rPr>
              <a:t>1</a:t>
            </a:r>
          </a:p>
        </p:txBody>
      </p:sp>
      <p:sp>
        <p:nvSpPr>
          <p:cNvPr id="10" name="TextBox 9"/>
          <p:cNvSpPr txBox="1"/>
          <p:nvPr/>
        </p:nvSpPr>
        <p:spPr>
          <a:xfrm>
            <a:off x="147905" y="2975865"/>
            <a:ext cx="385042" cy="523220"/>
          </a:xfrm>
          <a:prstGeom prst="rect">
            <a:avLst/>
          </a:prstGeom>
          <a:noFill/>
        </p:spPr>
        <p:txBody>
          <a:bodyPr wrap="none" rtlCol="0">
            <a:spAutoFit/>
          </a:bodyPr>
          <a:lstStyle/>
          <a:p>
            <a:r>
              <a:rPr lang="en-US" sz="2800" b="1" dirty="0" smtClean="0">
                <a:solidFill>
                  <a:srgbClr val="00792F"/>
                </a:solidFill>
              </a:rPr>
              <a:t>2</a:t>
            </a:r>
            <a:endParaRPr lang="en-US" sz="2800" b="1" dirty="0">
              <a:solidFill>
                <a:srgbClr val="00792F"/>
              </a:solidFill>
            </a:endParaRPr>
          </a:p>
        </p:txBody>
      </p:sp>
      <p:sp>
        <p:nvSpPr>
          <p:cNvPr id="11" name="TextBox 10"/>
          <p:cNvSpPr txBox="1"/>
          <p:nvPr/>
        </p:nvSpPr>
        <p:spPr>
          <a:xfrm>
            <a:off x="147905" y="4301446"/>
            <a:ext cx="385042" cy="523220"/>
          </a:xfrm>
          <a:prstGeom prst="rect">
            <a:avLst/>
          </a:prstGeom>
          <a:noFill/>
        </p:spPr>
        <p:txBody>
          <a:bodyPr wrap="none" rtlCol="0">
            <a:spAutoFit/>
          </a:bodyPr>
          <a:lstStyle/>
          <a:p>
            <a:r>
              <a:rPr lang="en-US" sz="2800" b="1" dirty="0" smtClean="0">
                <a:solidFill>
                  <a:srgbClr val="00792F"/>
                </a:solidFill>
              </a:rPr>
              <a:t>3</a:t>
            </a:r>
            <a:endParaRPr lang="en-US" sz="2800" b="1" dirty="0">
              <a:solidFill>
                <a:srgbClr val="00792F"/>
              </a:solidFill>
            </a:endParaRP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7205" y="926275"/>
            <a:ext cx="4430843" cy="3932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37599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609600" y="926275"/>
            <a:ext cx="6121724" cy="723789"/>
          </a:xfrm>
        </p:spPr>
        <p:txBody>
          <a:bodyPr>
            <a:noAutofit/>
          </a:bodyPr>
          <a:lstStyle/>
          <a:p>
            <a:r>
              <a:rPr lang="en-US" sz="2000" dirty="0" smtClean="0">
                <a:solidFill>
                  <a:schemeClr val="tx1"/>
                </a:solidFill>
              </a:rPr>
              <a:t>High speed performance with better finishing and tool life</a:t>
            </a:r>
            <a:endParaRPr lang="en-US" sz="2000" dirty="0">
              <a:solidFill>
                <a:schemeClr val="tx1"/>
              </a:solidFill>
            </a:endParaRPr>
          </a:p>
        </p:txBody>
      </p:sp>
      <p:sp>
        <p:nvSpPr>
          <p:cNvPr id="4" name="Content Placeholder 3"/>
          <p:cNvSpPr>
            <a:spLocks noGrp="1"/>
          </p:cNvSpPr>
          <p:nvPr>
            <p:ph sz="half" idx="10"/>
          </p:nvPr>
        </p:nvSpPr>
        <p:spPr>
          <a:xfrm>
            <a:off x="609600" y="187419"/>
            <a:ext cx="6121724" cy="551490"/>
          </a:xfrm>
        </p:spPr>
        <p:txBody>
          <a:bodyPr>
            <a:noAutofit/>
          </a:bodyPr>
          <a:lstStyle/>
          <a:p>
            <a:r>
              <a:rPr lang="en-US" sz="3200" b="1" dirty="0" err="1" smtClean="0">
                <a:solidFill>
                  <a:srgbClr val="00792F"/>
                </a:solidFill>
              </a:rPr>
              <a:t>Syntilo</a:t>
            </a:r>
            <a:r>
              <a:rPr lang="en-US" sz="3200" b="1" baseline="30000" dirty="0" smtClean="0">
                <a:solidFill>
                  <a:srgbClr val="00792F"/>
                </a:solidFill>
              </a:rPr>
              <a:t>®</a:t>
            </a:r>
            <a:endParaRPr lang="en-US" sz="3200" b="1" baseline="30000" dirty="0">
              <a:solidFill>
                <a:srgbClr val="00792F"/>
              </a:solidFill>
            </a:endParaRPr>
          </a:p>
        </p:txBody>
      </p:sp>
      <p:sp>
        <p:nvSpPr>
          <p:cNvPr id="6" name="TextBox 5"/>
          <p:cNvSpPr txBox="1"/>
          <p:nvPr/>
        </p:nvSpPr>
        <p:spPr>
          <a:xfrm>
            <a:off x="609600" y="1638072"/>
            <a:ext cx="5563583" cy="1107996"/>
          </a:xfrm>
          <a:prstGeom prst="rect">
            <a:avLst/>
          </a:prstGeom>
          <a:noFill/>
        </p:spPr>
        <p:txBody>
          <a:bodyPr wrap="square" rtlCol="0">
            <a:spAutoFit/>
          </a:bodyPr>
          <a:lstStyle/>
          <a:p>
            <a:r>
              <a:rPr lang="en-US" b="1" dirty="0"/>
              <a:t>PROBLEM SET UP</a:t>
            </a:r>
          </a:p>
          <a:p>
            <a:r>
              <a:rPr lang="en-US" sz="1600" dirty="0"/>
              <a:t>High speed operation creates extreme heat at </a:t>
            </a:r>
            <a:r>
              <a:rPr lang="en-US" sz="1600" dirty="0" smtClean="0"/>
              <a:t>the cutting </a:t>
            </a:r>
            <a:r>
              <a:rPr lang="en-US" sz="1600" dirty="0"/>
              <a:t>edge – over 1000°C – which is </a:t>
            </a:r>
            <a:r>
              <a:rPr lang="en-US" sz="1600" dirty="0" smtClean="0"/>
              <a:t>difficult </a:t>
            </a:r>
            <a:r>
              <a:rPr lang="en-US" sz="1600" dirty="0"/>
              <a:t>to </a:t>
            </a:r>
            <a:r>
              <a:rPr lang="en-US" sz="1600" dirty="0" smtClean="0"/>
              <a:t>cool and </a:t>
            </a:r>
            <a:r>
              <a:rPr lang="en-US" sz="1600" dirty="0"/>
              <a:t>lubricate, damaging the component and the tool.</a:t>
            </a:r>
          </a:p>
        </p:txBody>
      </p:sp>
      <p:sp>
        <p:nvSpPr>
          <p:cNvPr id="7" name="TextBox 6"/>
          <p:cNvSpPr txBox="1"/>
          <p:nvPr/>
        </p:nvSpPr>
        <p:spPr>
          <a:xfrm>
            <a:off x="609600" y="3019385"/>
            <a:ext cx="5299766" cy="1107996"/>
          </a:xfrm>
          <a:prstGeom prst="rect">
            <a:avLst/>
          </a:prstGeom>
          <a:noFill/>
        </p:spPr>
        <p:txBody>
          <a:bodyPr wrap="square" rtlCol="0">
            <a:spAutoFit/>
          </a:bodyPr>
          <a:lstStyle/>
          <a:p>
            <a:r>
              <a:rPr lang="en-US" b="1" dirty="0"/>
              <a:t>REASON TO BELIEVE</a:t>
            </a:r>
          </a:p>
          <a:p>
            <a:r>
              <a:rPr lang="en-US" sz="1600" dirty="0"/>
              <a:t>A clean synthetic </a:t>
            </a:r>
            <a:r>
              <a:rPr lang="en-US" sz="1600" dirty="0" smtClean="0"/>
              <a:t>fluid </a:t>
            </a:r>
            <a:r>
              <a:rPr lang="en-US" sz="1600" dirty="0"/>
              <a:t>technology that cools like water to</a:t>
            </a:r>
          </a:p>
          <a:p>
            <a:r>
              <a:rPr lang="en-US" sz="1600" dirty="0"/>
              <a:t>reduce extreme heat while lubricating at the cutting edge.</a:t>
            </a:r>
          </a:p>
        </p:txBody>
      </p:sp>
      <p:sp>
        <p:nvSpPr>
          <p:cNvPr id="8" name="TextBox 7"/>
          <p:cNvSpPr txBox="1"/>
          <p:nvPr/>
        </p:nvSpPr>
        <p:spPr>
          <a:xfrm>
            <a:off x="609600" y="4450546"/>
            <a:ext cx="4700326" cy="861774"/>
          </a:xfrm>
          <a:prstGeom prst="rect">
            <a:avLst/>
          </a:prstGeom>
          <a:noFill/>
        </p:spPr>
        <p:txBody>
          <a:bodyPr wrap="none" rtlCol="0">
            <a:spAutoFit/>
          </a:bodyPr>
          <a:lstStyle/>
          <a:p>
            <a:r>
              <a:rPr lang="en-US" b="1" dirty="0"/>
              <a:t>UNIQUE SELLING PROPOSITION</a:t>
            </a:r>
          </a:p>
          <a:p>
            <a:r>
              <a:rPr lang="en-US" sz="1600" dirty="0"/>
              <a:t>High speed performance with better </a:t>
            </a:r>
            <a:r>
              <a:rPr lang="en-US" sz="1600" dirty="0" smtClean="0"/>
              <a:t>finishing </a:t>
            </a:r>
            <a:r>
              <a:rPr lang="en-US" sz="1600" dirty="0"/>
              <a:t>and</a:t>
            </a:r>
          </a:p>
          <a:p>
            <a:r>
              <a:rPr lang="en-US" sz="1600" dirty="0"/>
              <a:t>tool life.</a:t>
            </a:r>
          </a:p>
        </p:txBody>
      </p:sp>
      <p:sp>
        <p:nvSpPr>
          <p:cNvPr id="9" name="TextBox 8"/>
          <p:cNvSpPr txBox="1"/>
          <p:nvPr/>
        </p:nvSpPr>
        <p:spPr>
          <a:xfrm>
            <a:off x="224558" y="1675155"/>
            <a:ext cx="385042" cy="523220"/>
          </a:xfrm>
          <a:prstGeom prst="rect">
            <a:avLst/>
          </a:prstGeom>
          <a:noFill/>
        </p:spPr>
        <p:txBody>
          <a:bodyPr wrap="none" rtlCol="0">
            <a:spAutoFit/>
          </a:bodyPr>
          <a:lstStyle/>
          <a:p>
            <a:r>
              <a:rPr lang="en-US" sz="2800" b="1" dirty="0">
                <a:solidFill>
                  <a:srgbClr val="00792F"/>
                </a:solidFill>
              </a:rPr>
              <a:t>1</a:t>
            </a:r>
          </a:p>
        </p:txBody>
      </p:sp>
      <p:sp>
        <p:nvSpPr>
          <p:cNvPr id="10" name="TextBox 9"/>
          <p:cNvSpPr txBox="1"/>
          <p:nvPr/>
        </p:nvSpPr>
        <p:spPr>
          <a:xfrm>
            <a:off x="224558" y="3050163"/>
            <a:ext cx="385042" cy="523220"/>
          </a:xfrm>
          <a:prstGeom prst="rect">
            <a:avLst/>
          </a:prstGeom>
          <a:noFill/>
        </p:spPr>
        <p:txBody>
          <a:bodyPr wrap="none" rtlCol="0">
            <a:spAutoFit/>
          </a:bodyPr>
          <a:lstStyle/>
          <a:p>
            <a:r>
              <a:rPr lang="en-US" sz="2800" b="1" dirty="0" smtClean="0">
                <a:solidFill>
                  <a:srgbClr val="00792F"/>
                </a:solidFill>
              </a:rPr>
              <a:t>2</a:t>
            </a:r>
            <a:endParaRPr lang="en-US" sz="2800" b="1" dirty="0">
              <a:solidFill>
                <a:srgbClr val="00792F"/>
              </a:solidFill>
            </a:endParaRPr>
          </a:p>
        </p:txBody>
      </p:sp>
      <p:sp>
        <p:nvSpPr>
          <p:cNvPr id="11" name="TextBox 10"/>
          <p:cNvSpPr txBox="1"/>
          <p:nvPr/>
        </p:nvSpPr>
        <p:spPr>
          <a:xfrm>
            <a:off x="224558" y="4447845"/>
            <a:ext cx="385042" cy="523220"/>
          </a:xfrm>
          <a:prstGeom prst="rect">
            <a:avLst/>
          </a:prstGeom>
          <a:noFill/>
        </p:spPr>
        <p:txBody>
          <a:bodyPr wrap="none" rtlCol="0">
            <a:spAutoFit/>
          </a:bodyPr>
          <a:lstStyle/>
          <a:p>
            <a:r>
              <a:rPr lang="en-US" sz="2800" b="1" dirty="0" smtClean="0">
                <a:solidFill>
                  <a:srgbClr val="00792F"/>
                </a:solidFill>
              </a:rPr>
              <a:t>3</a:t>
            </a:r>
            <a:endParaRPr lang="en-US" sz="2800" b="1" dirty="0">
              <a:solidFill>
                <a:srgbClr val="00792F"/>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2095" y="1128156"/>
            <a:ext cx="4356347" cy="4014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8206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609600" y="926275"/>
            <a:ext cx="6121724" cy="451263"/>
          </a:xfrm>
        </p:spPr>
        <p:txBody>
          <a:bodyPr>
            <a:noAutofit/>
          </a:bodyPr>
          <a:lstStyle/>
          <a:p>
            <a:r>
              <a:rPr lang="en-US" sz="2000" dirty="0" smtClean="0">
                <a:solidFill>
                  <a:schemeClr val="tx1"/>
                </a:solidFill>
              </a:rPr>
              <a:t>Low friction gear oils that optimize efficiency</a:t>
            </a:r>
            <a:endParaRPr lang="en-US" sz="2000" dirty="0">
              <a:solidFill>
                <a:schemeClr val="tx1"/>
              </a:solidFill>
            </a:endParaRPr>
          </a:p>
        </p:txBody>
      </p:sp>
      <p:sp>
        <p:nvSpPr>
          <p:cNvPr id="4" name="Content Placeholder 3"/>
          <p:cNvSpPr>
            <a:spLocks noGrp="1"/>
          </p:cNvSpPr>
          <p:nvPr>
            <p:ph sz="half" idx="10"/>
          </p:nvPr>
        </p:nvSpPr>
        <p:spPr>
          <a:xfrm>
            <a:off x="609600" y="187419"/>
            <a:ext cx="6121724" cy="551490"/>
          </a:xfrm>
        </p:spPr>
        <p:txBody>
          <a:bodyPr>
            <a:noAutofit/>
          </a:bodyPr>
          <a:lstStyle/>
          <a:p>
            <a:r>
              <a:rPr lang="en-US" sz="3200" b="1" dirty="0" err="1" smtClean="0">
                <a:solidFill>
                  <a:srgbClr val="00792F"/>
                </a:solidFill>
              </a:rPr>
              <a:t>Optigear</a:t>
            </a:r>
            <a:r>
              <a:rPr lang="en-US" sz="3200" b="1" baseline="30000" dirty="0" smtClean="0">
                <a:solidFill>
                  <a:srgbClr val="00792F"/>
                </a:solidFill>
              </a:rPr>
              <a:t>®</a:t>
            </a:r>
            <a:endParaRPr lang="en-US" sz="3200" b="1" baseline="30000" dirty="0">
              <a:solidFill>
                <a:srgbClr val="00792F"/>
              </a:solidFill>
            </a:endParaRPr>
          </a:p>
        </p:txBody>
      </p:sp>
      <p:sp>
        <p:nvSpPr>
          <p:cNvPr id="6" name="TextBox 5"/>
          <p:cNvSpPr txBox="1"/>
          <p:nvPr/>
        </p:nvSpPr>
        <p:spPr>
          <a:xfrm>
            <a:off x="609600" y="1620626"/>
            <a:ext cx="5563583" cy="1107996"/>
          </a:xfrm>
          <a:prstGeom prst="rect">
            <a:avLst/>
          </a:prstGeom>
          <a:noFill/>
        </p:spPr>
        <p:txBody>
          <a:bodyPr wrap="square" rtlCol="0">
            <a:spAutoFit/>
          </a:bodyPr>
          <a:lstStyle/>
          <a:p>
            <a:r>
              <a:rPr lang="en-US" b="1" dirty="0"/>
              <a:t>PROBLEM SET UP</a:t>
            </a:r>
          </a:p>
          <a:p>
            <a:r>
              <a:rPr lang="en-US" sz="1600" dirty="0"/>
              <a:t>Gearbox friction can generate excessive heat which puts</a:t>
            </a:r>
          </a:p>
          <a:p>
            <a:r>
              <a:rPr lang="en-US" sz="1600" dirty="0"/>
              <a:t>thermal stress on system components and propagates</a:t>
            </a:r>
          </a:p>
          <a:p>
            <a:r>
              <a:rPr lang="en-US" sz="1600" dirty="0"/>
              <a:t>wear and pitting to reduce operational </a:t>
            </a:r>
            <a:r>
              <a:rPr lang="en-US" sz="1600" dirty="0" smtClean="0"/>
              <a:t>efficiency</a:t>
            </a:r>
            <a:r>
              <a:rPr lang="en-US" sz="1600" dirty="0"/>
              <a:t>.</a:t>
            </a:r>
          </a:p>
        </p:txBody>
      </p:sp>
      <p:sp>
        <p:nvSpPr>
          <p:cNvPr id="7" name="TextBox 6"/>
          <p:cNvSpPr txBox="1"/>
          <p:nvPr/>
        </p:nvSpPr>
        <p:spPr>
          <a:xfrm>
            <a:off x="609600" y="2862585"/>
            <a:ext cx="5267981" cy="1600438"/>
          </a:xfrm>
          <a:prstGeom prst="rect">
            <a:avLst/>
          </a:prstGeom>
          <a:noFill/>
        </p:spPr>
        <p:txBody>
          <a:bodyPr wrap="none" rtlCol="0">
            <a:spAutoFit/>
          </a:bodyPr>
          <a:lstStyle/>
          <a:p>
            <a:r>
              <a:rPr lang="en-US" b="1" dirty="0"/>
              <a:t>REASON TO BELIEVE</a:t>
            </a:r>
          </a:p>
          <a:p>
            <a:r>
              <a:rPr lang="en-US" sz="1600" dirty="0"/>
              <a:t>Optigear’s advanced formulation containing MFT Plastic</a:t>
            </a:r>
          </a:p>
          <a:p>
            <a:r>
              <a:rPr lang="en-US" sz="1600" dirty="0"/>
              <a:t>Deformation has proven to lower the (</a:t>
            </a:r>
            <a:r>
              <a:rPr lang="en-US" sz="1600" dirty="0" smtClean="0"/>
              <a:t>coefficient </a:t>
            </a:r>
            <a:r>
              <a:rPr lang="en-US" sz="1600" dirty="0"/>
              <a:t>of)</a:t>
            </a:r>
          </a:p>
          <a:p>
            <a:r>
              <a:rPr lang="en-US" sz="1600" dirty="0"/>
              <a:t>friction by up to 60% compared to standard gear oils,</a:t>
            </a:r>
          </a:p>
          <a:p>
            <a:r>
              <a:rPr lang="en-US" sz="1600" dirty="0"/>
              <a:t>to reduce gearbox operating temperatures and actively</a:t>
            </a:r>
          </a:p>
          <a:p>
            <a:r>
              <a:rPr lang="en-US" sz="1600" dirty="0"/>
              <a:t>resist wear and pitting.</a:t>
            </a:r>
          </a:p>
        </p:txBody>
      </p:sp>
      <p:sp>
        <p:nvSpPr>
          <p:cNvPr id="8" name="TextBox 7"/>
          <p:cNvSpPr txBox="1"/>
          <p:nvPr/>
        </p:nvSpPr>
        <p:spPr>
          <a:xfrm>
            <a:off x="609600" y="4603574"/>
            <a:ext cx="4554452" cy="615553"/>
          </a:xfrm>
          <a:prstGeom prst="rect">
            <a:avLst/>
          </a:prstGeom>
          <a:noFill/>
        </p:spPr>
        <p:txBody>
          <a:bodyPr wrap="none" rtlCol="0">
            <a:spAutoFit/>
          </a:bodyPr>
          <a:lstStyle/>
          <a:p>
            <a:r>
              <a:rPr lang="en-US" b="1" dirty="0"/>
              <a:t>UNIQUE SELLING PROPOSITION</a:t>
            </a:r>
          </a:p>
          <a:p>
            <a:r>
              <a:rPr lang="en-US" sz="1600" dirty="0"/>
              <a:t>Absolute performance in extreme environments.</a:t>
            </a:r>
          </a:p>
        </p:txBody>
      </p:sp>
      <p:sp>
        <p:nvSpPr>
          <p:cNvPr id="9" name="TextBox 8"/>
          <p:cNvSpPr txBox="1"/>
          <p:nvPr/>
        </p:nvSpPr>
        <p:spPr>
          <a:xfrm>
            <a:off x="224558" y="1651404"/>
            <a:ext cx="385042" cy="523220"/>
          </a:xfrm>
          <a:prstGeom prst="rect">
            <a:avLst/>
          </a:prstGeom>
          <a:noFill/>
        </p:spPr>
        <p:txBody>
          <a:bodyPr wrap="none" rtlCol="0">
            <a:spAutoFit/>
          </a:bodyPr>
          <a:lstStyle/>
          <a:p>
            <a:r>
              <a:rPr lang="en-US" sz="2800" b="1" dirty="0">
                <a:solidFill>
                  <a:srgbClr val="00792F"/>
                </a:solidFill>
              </a:rPr>
              <a:t>1</a:t>
            </a:r>
          </a:p>
        </p:txBody>
      </p:sp>
      <p:sp>
        <p:nvSpPr>
          <p:cNvPr id="10" name="TextBox 9"/>
          <p:cNvSpPr txBox="1"/>
          <p:nvPr/>
        </p:nvSpPr>
        <p:spPr>
          <a:xfrm>
            <a:off x="224558" y="2910718"/>
            <a:ext cx="385042" cy="523220"/>
          </a:xfrm>
          <a:prstGeom prst="rect">
            <a:avLst/>
          </a:prstGeom>
          <a:noFill/>
        </p:spPr>
        <p:txBody>
          <a:bodyPr wrap="none" rtlCol="0">
            <a:spAutoFit/>
          </a:bodyPr>
          <a:lstStyle/>
          <a:p>
            <a:r>
              <a:rPr lang="en-US" sz="2800" b="1" dirty="0" smtClean="0">
                <a:solidFill>
                  <a:srgbClr val="00792F"/>
                </a:solidFill>
              </a:rPr>
              <a:t>2</a:t>
            </a:r>
            <a:endParaRPr lang="en-US" sz="2800" b="1" dirty="0">
              <a:solidFill>
                <a:srgbClr val="00792F"/>
              </a:solidFill>
            </a:endParaRPr>
          </a:p>
        </p:txBody>
      </p:sp>
      <p:sp>
        <p:nvSpPr>
          <p:cNvPr id="11" name="TextBox 10"/>
          <p:cNvSpPr txBox="1"/>
          <p:nvPr/>
        </p:nvSpPr>
        <p:spPr>
          <a:xfrm>
            <a:off x="224558" y="4615572"/>
            <a:ext cx="385042" cy="523220"/>
          </a:xfrm>
          <a:prstGeom prst="rect">
            <a:avLst/>
          </a:prstGeom>
          <a:noFill/>
        </p:spPr>
        <p:txBody>
          <a:bodyPr wrap="none" rtlCol="0">
            <a:spAutoFit/>
          </a:bodyPr>
          <a:lstStyle/>
          <a:p>
            <a:r>
              <a:rPr lang="en-US" sz="2800" b="1" dirty="0" smtClean="0">
                <a:solidFill>
                  <a:srgbClr val="00792F"/>
                </a:solidFill>
              </a:rPr>
              <a:t>3</a:t>
            </a:r>
            <a:endParaRPr lang="en-US" sz="2800" b="1" dirty="0">
              <a:solidFill>
                <a:srgbClr val="00792F"/>
              </a:solidFill>
            </a:endParaRPr>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1324" y="1005152"/>
            <a:ext cx="5192164" cy="4133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4808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609600" y="926275"/>
            <a:ext cx="6121724" cy="415637"/>
          </a:xfrm>
        </p:spPr>
        <p:txBody>
          <a:bodyPr>
            <a:noAutofit/>
          </a:bodyPr>
          <a:lstStyle/>
          <a:p>
            <a:r>
              <a:rPr lang="en-US" sz="2000" dirty="0" smtClean="0">
                <a:solidFill>
                  <a:schemeClr val="tx1"/>
                </a:solidFill>
              </a:rPr>
              <a:t>Adaptive protection for equipment reliability</a:t>
            </a:r>
            <a:endParaRPr lang="en-US" sz="2000" dirty="0">
              <a:solidFill>
                <a:schemeClr val="tx1"/>
              </a:solidFill>
            </a:endParaRPr>
          </a:p>
        </p:txBody>
      </p:sp>
      <p:sp>
        <p:nvSpPr>
          <p:cNvPr id="4" name="Content Placeholder 3"/>
          <p:cNvSpPr>
            <a:spLocks noGrp="1"/>
          </p:cNvSpPr>
          <p:nvPr>
            <p:ph sz="half" idx="10"/>
          </p:nvPr>
        </p:nvSpPr>
        <p:spPr>
          <a:xfrm>
            <a:off x="609600" y="187419"/>
            <a:ext cx="6121724" cy="551490"/>
          </a:xfrm>
        </p:spPr>
        <p:txBody>
          <a:bodyPr>
            <a:noAutofit/>
          </a:bodyPr>
          <a:lstStyle/>
          <a:p>
            <a:r>
              <a:rPr lang="en-US" sz="3200" b="1" dirty="0" err="1" smtClean="0">
                <a:solidFill>
                  <a:srgbClr val="00792F"/>
                </a:solidFill>
              </a:rPr>
              <a:t>Tribol</a:t>
            </a:r>
            <a:r>
              <a:rPr lang="en-US" sz="3200" b="1" baseline="30000" dirty="0" smtClean="0">
                <a:solidFill>
                  <a:srgbClr val="00792F"/>
                </a:solidFill>
              </a:rPr>
              <a:t>®</a:t>
            </a:r>
            <a:endParaRPr lang="en-US" sz="3200" b="1" baseline="30000" dirty="0">
              <a:solidFill>
                <a:srgbClr val="00792F"/>
              </a:solidFill>
            </a:endParaRPr>
          </a:p>
        </p:txBody>
      </p:sp>
      <p:sp>
        <p:nvSpPr>
          <p:cNvPr id="6" name="TextBox 5"/>
          <p:cNvSpPr txBox="1"/>
          <p:nvPr/>
        </p:nvSpPr>
        <p:spPr>
          <a:xfrm>
            <a:off x="609600" y="1619286"/>
            <a:ext cx="5563583" cy="1107996"/>
          </a:xfrm>
          <a:prstGeom prst="rect">
            <a:avLst/>
          </a:prstGeom>
          <a:noFill/>
        </p:spPr>
        <p:txBody>
          <a:bodyPr wrap="square" rtlCol="0">
            <a:spAutoFit/>
          </a:bodyPr>
          <a:lstStyle/>
          <a:p>
            <a:r>
              <a:rPr lang="en-US" b="1" dirty="0"/>
              <a:t>PROBLEM SET UP</a:t>
            </a:r>
          </a:p>
          <a:p>
            <a:r>
              <a:rPr lang="en-US" sz="1600" dirty="0"/>
              <a:t>More than 60% of all mechanical failures are lubrication</a:t>
            </a:r>
          </a:p>
          <a:p>
            <a:r>
              <a:rPr lang="en-US" sz="1600" dirty="0"/>
              <a:t>related, the majority of which are caused by wear and</a:t>
            </a:r>
          </a:p>
          <a:p>
            <a:r>
              <a:rPr lang="en-US" sz="1600" dirty="0"/>
              <a:t>surface degradation.</a:t>
            </a:r>
          </a:p>
        </p:txBody>
      </p:sp>
      <p:sp>
        <p:nvSpPr>
          <p:cNvPr id="7" name="TextBox 6"/>
          <p:cNvSpPr txBox="1"/>
          <p:nvPr/>
        </p:nvSpPr>
        <p:spPr>
          <a:xfrm>
            <a:off x="609600" y="2886335"/>
            <a:ext cx="5299766" cy="1354217"/>
          </a:xfrm>
          <a:prstGeom prst="rect">
            <a:avLst/>
          </a:prstGeom>
          <a:noFill/>
        </p:spPr>
        <p:txBody>
          <a:bodyPr wrap="square" rtlCol="0">
            <a:spAutoFit/>
          </a:bodyPr>
          <a:lstStyle/>
          <a:p>
            <a:r>
              <a:rPr lang="en-US" b="1" dirty="0"/>
              <a:t>REASON TO BELIEVE</a:t>
            </a:r>
          </a:p>
          <a:p>
            <a:r>
              <a:rPr lang="en-US" sz="1600" dirty="0"/>
              <a:t>Advanced industrial lubricants containing active</a:t>
            </a:r>
          </a:p>
          <a:p>
            <a:r>
              <a:rPr lang="en-US" sz="1600" dirty="0"/>
              <a:t>molecules that adjust to the operating conditions</a:t>
            </a:r>
          </a:p>
          <a:p>
            <a:r>
              <a:rPr lang="en-US" sz="1600" dirty="0"/>
              <a:t>to protect </a:t>
            </a:r>
            <a:r>
              <a:rPr lang="en-US" sz="1600" dirty="0" smtClean="0"/>
              <a:t>components, reduce </a:t>
            </a:r>
            <a:r>
              <a:rPr lang="en-US" sz="1600" dirty="0"/>
              <a:t>wear </a:t>
            </a:r>
            <a:r>
              <a:rPr lang="en-US" sz="1600" dirty="0" smtClean="0"/>
              <a:t>and unplanned failures</a:t>
            </a:r>
            <a:r>
              <a:rPr lang="en-US" sz="1600" dirty="0"/>
              <a:t>.</a:t>
            </a:r>
          </a:p>
        </p:txBody>
      </p:sp>
      <p:sp>
        <p:nvSpPr>
          <p:cNvPr id="8" name="TextBox 7"/>
          <p:cNvSpPr txBox="1"/>
          <p:nvPr/>
        </p:nvSpPr>
        <p:spPr>
          <a:xfrm>
            <a:off x="609600" y="4527490"/>
            <a:ext cx="4205767" cy="615553"/>
          </a:xfrm>
          <a:prstGeom prst="rect">
            <a:avLst/>
          </a:prstGeom>
          <a:noFill/>
        </p:spPr>
        <p:txBody>
          <a:bodyPr wrap="none" rtlCol="0">
            <a:spAutoFit/>
          </a:bodyPr>
          <a:lstStyle/>
          <a:p>
            <a:r>
              <a:rPr lang="en-US" b="1" dirty="0"/>
              <a:t>UNIQUE SELLING PROPOSITION</a:t>
            </a:r>
          </a:p>
          <a:p>
            <a:r>
              <a:rPr lang="en-US" sz="1600" dirty="0"/>
              <a:t>Adaptive protection for equipment </a:t>
            </a:r>
            <a:r>
              <a:rPr lang="en-US" sz="1600" dirty="0" smtClean="0"/>
              <a:t>reliability.</a:t>
            </a:r>
            <a:endParaRPr lang="en-US" sz="1600" dirty="0"/>
          </a:p>
        </p:txBody>
      </p:sp>
      <p:sp>
        <p:nvSpPr>
          <p:cNvPr id="9" name="TextBox 8"/>
          <p:cNvSpPr txBox="1"/>
          <p:nvPr/>
        </p:nvSpPr>
        <p:spPr>
          <a:xfrm>
            <a:off x="313673" y="1650064"/>
            <a:ext cx="385042" cy="523220"/>
          </a:xfrm>
          <a:prstGeom prst="rect">
            <a:avLst/>
          </a:prstGeom>
          <a:noFill/>
        </p:spPr>
        <p:txBody>
          <a:bodyPr wrap="none" rtlCol="0">
            <a:spAutoFit/>
          </a:bodyPr>
          <a:lstStyle/>
          <a:p>
            <a:r>
              <a:rPr lang="en-US" sz="2800" b="1" dirty="0">
                <a:solidFill>
                  <a:srgbClr val="00792F"/>
                </a:solidFill>
              </a:rPr>
              <a:t>1</a:t>
            </a:r>
          </a:p>
        </p:txBody>
      </p:sp>
      <p:sp>
        <p:nvSpPr>
          <p:cNvPr id="10" name="TextBox 9"/>
          <p:cNvSpPr txBox="1"/>
          <p:nvPr/>
        </p:nvSpPr>
        <p:spPr>
          <a:xfrm>
            <a:off x="313673" y="2907665"/>
            <a:ext cx="385042" cy="523220"/>
          </a:xfrm>
          <a:prstGeom prst="rect">
            <a:avLst/>
          </a:prstGeom>
          <a:noFill/>
        </p:spPr>
        <p:txBody>
          <a:bodyPr wrap="none" rtlCol="0">
            <a:spAutoFit/>
          </a:bodyPr>
          <a:lstStyle/>
          <a:p>
            <a:r>
              <a:rPr lang="en-US" sz="2800" b="1" dirty="0" smtClean="0">
                <a:solidFill>
                  <a:srgbClr val="00792F"/>
                </a:solidFill>
              </a:rPr>
              <a:t>2</a:t>
            </a:r>
            <a:endParaRPr lang="en-US" sz="2800" b="1" dirty="0">
              <a:solidFill>
                <a:srgbClr val="00792F"/>
              </a:solidFill>
            </a:endParaRPr>
          </a:p>
        </p:txBody>
      </p:sp>
      <p:sp>
        <p:nvSpPr>
          <p:cNvPr id="11" name="TextBox 10"/>
          <p:cNvSpPr txBox="1"/>
          <p:nvPr/>
        </p:nvSpPr>
        <p:spPr>
          <a:xfrm>
            <a:off x="291365" y="4527490"/>
            <a:ext cx="385042" cy="523220"/>
          </a:xfrm>
          <a:prstGeom prst="rect">
            <a:avLst/>
          </a:prstGeom>
          <a:noFill/>
        </p:spPr>
        <p:txBody>
          <a:bodyPr wrap="none" rtlCol="0">
            <a:spAutoFit/>
          </a:bodyPr>
          <a:lstStyle/>
          <a:p>
            <a:r>
              <a:rPr lang="en-US" sz="2800" b="1" dirty="0" smtClean="0">
                <a:solidFill>
                  <a:srgbClr val="00792F"/>
                </a:solidFill>
              </a:rPr>
              <a:t>3</a:t>
            </a:r>
            <a:endParaRPr lang="en-US" sz="2800" b="1" dirty="0">
              <a:solidFill>
                <a:srgbClr val="00792F"/>
              </a:solidFill>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1324" y="976315"/>
            <a:ext cx="5060327" cy="4086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98238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609600" y="926276"/>
            <a:ext cx="6121724" cy="368134"/>
          </a:xfrm>
        </p:spPr>
        <p:txBody>
          <a:bodyPr>
            <a:noAutofit/>
          </a:bodyPr>
          <a:lstStyle/>
          <a:p>
            <a:r>
              <a:rPr lang="en-US" sz="2000" dirty="0" smtClean="0">
                <a:solidFill>
                  <a:schemeClr val="tx1"/>
                </a:solidFill>
              </a:rPr>
              <a:t>Absolute performance in extreme environments</a:t>
            </a:r>
            <a:endParaRPr lang="en-US" sz="2000" dirty="0">
              <a:solidFill>
                <a:schemeClr val="tx1"/>
              </a:solidFill>
            </a:endParaRPr>
          </a:p>
        </p:txBody>
      </p:sp>
      <p:sp>
        <p:nvSpPr>
          <p:cNvPr id="4" name="Content Placeholder 3"/>
          <p:cNvSpPr>
            <a:spLocks noGrp="1"/>
          </p:cNvSpPr>
          <p:nvPr>
            <p:ph sz="half" idx="10"/>
          </p:nvPr>
        </p:nvSpPr>
        <p:spPr>
          <a:xfrm>
            <a:off x="609600" y="187419"/>
            <a:ext cx="6121724" cy="551490"/>
          </a:xfrm>
        </p:spPr>
        <p:txBody>
          <a:bodyPr>
            <a:noAutofit/>
          </a:bodyPr>
          <a:lstStyle/>
          <a:p>
            <a:r>
              <a:rPr lang="en-US" sz="3200" b="1" dirty="0" err="1" smtClean="0">
                <a:solidFill>
                  <a:srgbClr val="00792F"/>
                </a:solidFill>
              </a:rPr>
              <a:t>Brayco</a:t>
            </a:r>
            <a:r>
              <a:rPr lang="en-US" sz="3200" b="1" baseline="30000" dirty="0" smtClean="0">
                <a:solidFill>
                  <a:srgbClr val="00792F"/>
                </a:solidFill>
              </a:rPr>
              <a:t>®</a:t>
            </a:r>
            <a:endParaRPr lang="en-US" sz="3200" b="1" baseline="30000" dirty="0">
              <a:solidFill>
                <a:srgbClr val="00792F"/>
              </a:solidFill>
            </a:endParaRPr>
          </a:p>
        </p:txBody>
      </p:sp>
      <p:sp>
        <p:nvSpPr>
          <p:cNvPr id="6" name="TextBox 5"/>
          <p:cNvSpPr txBox="1"/>
          <p:nvPr/>
        </p:nvSpPr>
        <p:spPr>
          <a:xfrm>
            <a:off x="609600" y="1635221"/>
            <a:ext cx="5563583" cy="1354217"/>
          </a:xfrm>
          <a:prstGeom prst="rect">
            <a:avLst/>
          </a:prstGeom>
          <a:noFill/>
        </p:spPr>
        <p:txBody>
          <a:bodyPr wrap="square" rtlCol="0">
            <a:spAutoFit/>
          </a:bodyPr>
          <a:lstStyle/>
          <a:p>
            <a:r>
              <a:rPr lang="en-US" b="1" dirty="0"/>
              <a:t>PROBLEM SET UP</a:t>
            </a:r>
          </a:p>
          <a:p>
            <a:r>
              <a:rPr lang="en-US" sz="1600" dirty="0"/>
              <a:t>Where the boundaries of possibilities are being pushed,</a:t>
            </a:r>
          </a:p>
          <a:p>
            <a:r>
              <a:rPr lang="en-US" sz="1600" dirty="0"/>
              <a:t>failure is not an option because the equipment being</a:t>
            </a:r>
          </a:p>
          <a:p>
            <a:r>
              <a:rPr lang="en-US" sz="1600" dirty="0"/>
              <a:t>used at the limits is hugely expensive and </a:t>
            </a:r>
            <a:r>
              <a:rPr lang="en-US" sz="1600" dirty="0" smtClean="0"/>
              <a:t>difficult</a:t>
            </a:r>
            <a:endParaRPr lang="en-US" sz="1600" dirty="0"/>
          </a:p>
          <a:p>
            <a:r>
              <a:rPr lang="en-US" sz="1600" dirty="0"/>
              <a:t>to replace.</a:t>
            </a:r>
          </a:p>
        </p:txBody>
      </p:sp>
      <p:sp>
        <p:nvSpPr>
          <p:cNvPr id="7" name="TextBox 6"/>
          <p:cNvSpPr txBox="1"/>
          <p:nvPr/>
        </p:nvSpPr>
        <p:spPr>
          <a:xfrm>
            <a:off x="609600" y="3019385"/>
            <a:ext cx="4927952" cy="1107996"/>
          </a:xfrm>
          <a:prstGeom prst="rect">
            <a:avLst/>
          </a:prstGeom>
          <a:noFill/>
        </p:spPr>
        <p:txBody>
          <a:bodyPr wrap="none" rtlCol="0">
            <a:spAutoFit/>
          </a:bodyPr>
          <a:lstStyle/>
          <a:p>
            <a:r>
              <a:rPr lang="en-US" b="1" dirty="0"/>
              <a:t>REASON TO BELIEVE</a:t>
            </a:r>
          </a:p>
          <a:p>
            <a:r>
              <a:rPr lang="en-US" sz="1600" dirty="0"/>
              <a:t>Brayco’s range of high performance products are</a:t>
            </a:r>
          </a:p>
          <a:p>
            <a:r>
              <a:rPr lang="en-US" sz="1600" dirty="0"/>
              <a:t>designed for applications in extreme environments –</a:t>
            </a:r>
          </a:p>
          <a:p>
            <a:r>
              <a:rPr lang="en-US" sz="1600" dirty="0"/>
              <a:t>from the seabed to Mars.</a:t>
            </a:r>
          </a:p>
        </p:txBody>
      </p:sp>
      <p:sp>
        <p:nvSpPr>
          <p:cNvPr id="8" name="TextBox 7"/>
          <p:cNvSpPr txBox="1"/>
          <p:nvPr/>
        </p:nvSpPr>
        <p:spPr>
          <a:xfrm>
            <a:off x="609600" y="4254420"/>
            <a:ext cx="4554452" cy="615553"/>
          </a:xfrm>
          <a:prstGeom prst="rect">
            <a:avLst/>
          </a:prstGeom>
          <a:noFill/>
        </p:spPr>
        <p:txBody>
          <a:bodyPr wrap="none" rtlCol="0">
            <a:spAutoFit/>
          </a:bodyPr>
          <a:lstStyle/>
          <a:p>
            <a:r>
              <a:rPr lang="en-US" b="1" dirty="0"/>
              <a:t>UNIQUE SELLING PROPOSITION</a:t>
            </a:r>
          </a:p>
          <a:p>
            <a:r>
              <a:rPr lang="en-US" sz="1600" dirty="0"/>
              <a:t>Absolute performance in extreme environments.</a:t>
            </a:r>
          </a:p>
        </p:txBody>
      </p:sp>
      <p:sp>
        <p:nvSpPr>
          <p:cNvPr id="9" name="TextBox 8"/>
          <p:cNvSpPr txBox="1"/>
          <p:nvPr/>
        </p:nvSpPr>
        <p:spPr>
          <a:xfrm>
            <a:off x="302284" y="1791960"/>
            <a:ext cx="385042" cy="523220"/>
          </a:xfrm>
          <a:prstGeom prst="rect">
            <a:avLst/>
          </a:prstGeom>
          <a:noFill/>
        </p:spPr>
        <p:txBody>
          <a:bodyPr wrap="none" rtlCol="0">
            <a:spAutoFit/>
          </a:bodyPr>
          <a:lstStyle/>
          <a:p>
            <a:r>
              <a:rPr lang="en-US" sz="2800" b="1" dirty="0">
                <a:solidFill>
                  <a:srgbClr val="00792F"/>
                </a:solidFill>
              </a:rPr>
              <a:t>1</a:t>
            </a:r>
          </a:p>
        </p:txBody>
      </p:sp>
      <p:sp>
        <p:nvSpPr>
          <p:cNvPr id="10" name="TextBox 9"/>
          <p:cNvSpPr txBox="1"/>
          <p:nvPr/>
        </p:nvSpPr>
        <p:spPr>
          <a:xfrm>
            <a:off x="302284" y="2990161"/>
            <a:ext cx="385042" cy="523220"/>
          </a:xfrm>
          <a:prstGeom prst="rect">
            <a:avLst/>
          </a:prstGeom>
          <a:noFill/>
        </p:spPr>
        <p:txBody>
          <a:bodyPr wrap="none" rtlCol="0">
            <a:spAutoFit/>
          </a:bodyPr>
          <a:lstStyle/>
          <a:p>
            <a:r>
              <a:rPr lang="en-US" sz="2800" b="1" dirty="0" smtClean="0">
                <a:solidFill>
                  <a:srgbClr val="00792F"/>
                </a:solidFill>
              </a:rPr>
              <a:t>2</a:t>
            </a:r>
            <a:endParaRPr lang="en-US" sz="2800" b="1" dirty="0">
              <a:solidFill>
                <a:srgbClr val="00792F"/>
              </a:solidFill>
            </a:endParaRPr>
          </a:p>
        </p:txBody>
      </p:sp>
      <p:sp>
        <p:nvSpPr>
          <p:cNvPr id="11" name="TextBox 10"/>
          <p:cNvSpPr txBox="1"/>
          <p:nvPr/>
        </p:nvSpPr>
        <p:spPr>
          <a:xfrm>
            <a:off x="302284" y="4300587"/>
            <a:ext cx="385042" cy="523220"/>
          </a:xfrm>
          <a:prstGeom prst="rect">
            <a:avLst/>
          </a:prstGeom>
          <a:noFill/>
        </p:spPr>
        <p:txBody>
          <a:bodyPr wrap="none" rtlCol="0">
            <a:spAutoFit/>
          </a:bodyPr>
          <a:lstStyle/>
          <a:p>
            <a:r>
              <a:rPr lang="en-US" sz="2800" b="1" dirty="0" smtClean="0">
                <a:solidFill>
                  <a:srgbClr val="00792F"/>
                </a:solidFill>
              </a:rPr>
              <a:t>3</a:t>
            </a:r>
            <a:endParaRPr lang="en-US" sz="2800" b="1" dirty="0">
              <a:solidFill>
                <a:srgbClr val="00792F"/>
              </a:solidFill>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1325" y="1092530"/>
            <a:ext cx="5110388" cy="3942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77388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609600" y="926276"/>
            <a:ext cx="6121724" cy="463138"/>
          </a:xfrm>
        </p:spPr>
        <p:txBody>
          <a:bodyPr>
            <a:noAutofit/>
          </a:bodyPr>
          <a:lstStyle/>
          <a:p>
            <a:r>
              <a:rPr lang="en-US" sz="2000" dirty="0" smtClean="0">
                <a:solidFill>
                  <a:schemeClr val="tx1"/>
                </a:solidFill>
              </a:rPr>
              <a:t>Strongest lubricants for the heaviest loads</a:t>
            </a:r>
            <a:endParaRPr lang="en-US" sz="2000" dirty="0">
              <a:solidFill>
                <a:schemeClr val="tx1"/>
              </a:solidFill>
            </a:endParaRPr>
          </a:p>
        </p:txBody>
      </p:sp>
      <p:sp>
        <p:nvSpPr>
          <p:cNvPr id="4" name="Content Placeholder 3"/>
          <p:cNvSpPr>
            <a:spLocks noGrp="1"/>
          </p:cNvSpPr>
          <p:nvPr>
            <p:ph sz="half" idx="10"/>
          </p:nvPr>
        </p:nvSpPr>
        <p:spPr>
          <a:xfrm>
            <a:off x="609600" y="187419"/>
            <a:ext cx="6121724" cy="551490"/>
          </a:xfrm>
        </p:spPr>
        <p:txBody>
          <a:bodyPr>
            <a:noAutofit/>
          </a:bodyPr>
          <a:lstStyle/>
          <a:p>
            <a:r>
              <a:rPr lang="en-US" sz="3200" b="1" dirty="0" err="1" smtClean="0">
                <a:solidFill>
                  <a:srgbClr val="00792F"/>
                </a:solidFill>
              </a:rPr>
              <a:t>Molub</a:t>
            </a:r>
            <a:r>
              <a:rPr lang="en-US" sz="3200" b="1" dirty="0" smtClean="0">
                <a:solidFill>
                  <a:srgbClr val="00792F"/>
                </a:solidFill>
              </a:rPr>
              <a:t>-Alloy</a:t>
            </a:r>
            <a:r>
              <a:rPr lang="en-US" sz="3200" b="1" baseline="30000" dirty="0" smtClean="0">
                <a:solidFill>
                  <a:srgbClr val="00792F"/>
                </a:solidFill>
              </a:rPr>
              <a:t>®</a:t>
            </a:r>
            <a:endParaRPr lang="en-US" sz="3200" b="1" baseline="30000" dirty="0">
              <a:solidFill>
                <a:srgbClr val="00792F"/>
              </a:solidFill>
            </a:endParaRPr>
          </a:p>
        </p:txBody>
      </p:sp>
      <p:sp>
        <p:nvSpPr>
          <p:cNvPr id="6" name="TextBox 5"/>
          <p:cNvSpPr txBox="1"/>
          <p:nvPr/>
        </p:nvSpPr>
        <p:spPr>
          <a:xfrm>
            <a:off x="620989" y="1637349"/>
            <a:ext cx="5563583" cy="1107996"/>
          </a:xfrm>
          <a:prstGeom prst="rect">
            <a:avLst/>
          </a:prstGeom>
          <a:noFill/>
        </p:spPr>
        <p:txBody>
          <a:bodyPr wrap="square" rtlCol="0">
            <a:spAutoFit/>
          </a:bodyPr>
          <a:lstStyle/>
          <a:p>
            <a:r>
              <a:rPr lang="en-US" b="1" dirty="0"/>
              <a:t>PROBLEM SET UP</a:t>
            </a:r>
          </a:p>
          <a:p>
            <a:r>
              <a:rPr lang="en-US" sz="1600" dirty="0"/>
              <a:t>Under the heaviest loads, the stress exerted can cause</a:t>
            </a:r>
          </a:p>
          <a:p>
            <a:r>
              <a:rPr lang="en-US" sz="1600" dirty="0"/>
              <a:t>standard lubricants to break under the pressure, risking</a:t>
            </a:r>
          </a:p>
          <a:p>
            <a:r>
              <a:rPr lang="en-US" sz="1600" dirty="0"/>
              <a:t>equipment damage or failure.</a:t>
            </a:r>
          </a:p>
        </p:txBody>
      </p:sp>
      <p:sp>
        <p:nvSpPr>
          <p:cNvPr id="7" name="TextBox 6"/>
          <p:cNvSpPr txBox="1"/>
          <p:nvPr/>
        </p:nvSpPr>
        <p:spPr>
          <a:xfrm>
            <a:off x="620989" y="3019385"/>
            <a:ext cx="5299766" cy="1107996"/>
          </a:xfrm>
          <a:prstGeom prst="rect">
            <a:avLst/>
          </a:prstGeom>
          <a:noFill/>
        </p:spPr>
        <p:txBody>
          <a:bodyPr wrap="square" rtlCol="0">
            <a:spAutoFit/>
          </a:bodyPr>
          <a:lstStyle/>
          <a:p>
            <a:r>
              <a:rPr lang="en-US" b="1" dirty="0"/>
              <a:t>REASON TO BELIEVE</a:t>
            </a:r>
          </a:p>
          <a:p>
            <a:r>
              <a:rPr lang="en-US" sz="1600" dirty="0"/>
              <a:t>High performing lubricants containing solids </a:t>
            </a:r>
            <a:r>
              <a:rPr lang="en-US" sz="1600" dirty="0" smtClean="0"/>
              <a:t>that provide </a:t>
            </a:r>
            <a:r>
              <a:rPr lang="en-US" sz="1600" dirty="0"/>
              <a:t>a protective layer that absorbs </a:t>
            </a:r>
            <a:r>
              <a:rPr lang="en-US" sz="1600" dirty="0" smtClean="0"/>
              <a:t>pressure, preventing </a:t>
            </a:r>
            <a:r>
              <a:rPr lang="en-US" sz="1600" dirty="0"/>
              <a:t>component failure.</a:t>
            </a:r>
          </a:p>
        </p:txBody>
      </p:sp>
      <p:sp>
        <p:nvSpPr>
          <p:cNvPr id="8" name="TextBox 7"/>
          <p:cNvSpPr txBox="1"/>
          <p:nvPr/>
        </p:nvSpPr>
        <p:spPr>
          <a:xfrm>
            <a:off x="609600" y="4535668"/>
            <a:ext cx="4063933" cy="615553"/>
          </a:xfrm>
          <a:prstGeom prst="rect">
            <a:avLst/>
          </a:prstGeom>
          <a:noFill/>
        </p:spPr>
        <p:txBody>
          <a:bodyPr wrap="none" rtlCol="0">
            <a:spAutoFit/>
          </a:bodyPr>
          <a:lstStyle/>
          <a:p>
            <a:r>
              <a:rPr lang="en-US" b="1" dirty="0"/>
              <a:t>UNIQUE SELLING PROPOSITION</a:t>
            </a:r>
          </a:p>
          <a:p>
            <a:r>
              <a:rPr lang="en-US" sz="1600" dirty="0"/>
              <a:t>Strongest lubricants for the heaviest loads.</a:t>
            </a:r>
          </a:p>
        </p:txBody>
      </p:sp>
      <p:sp>
        <p:nvSpPr>
          <p:cNvPr id="9" name="TextBox 8"/>
          <p:cNvSpPr txBox="1"/>
          <p:nvPr/>
        </p:nvSpPr>
        <p:spPr>
          <a:xfrm>
            <a:off x="235947" y="1675155"/>
            <a:ext cx="385042" cy="523220"/>
          </a:xfrm>
          <a:prstGeom prst="rect">
            <a:avLst/>
          </a:prstGeom>
          <a:noFill/>
        </p:spPr>
        <p:txBody>
          <a:bodyPr wrap="none" rtlCol="0">
            <a:spAutoFit/>
          </a:bodyPr>
          <a:lstStyle/>
          <a:p>
            <a:r>
              <a:rPr lang="en-US" sz="2800" b="1" dirty="0">
                <a:solidFill>
                  <a:srgbClr val="00792F"/>
                </a:solidFill>
              </a:rPr>
              <a:t>1</a:t>
            </a:r>
          </a:p>
        </p:txBody>
      </p:sp>
      <p:sp>
        <p:nvSpPr>
          <p:cNvPr id="10" name="TextBox 9"/>
          <p:cNvSpPr txBox="1"/>
          <p:nvPr/>
        </p:nvSpPr>
        <p:spPr>
          <a:xfrm>
            <a:off x="235947" y="3050163"/>
            <a:ext cx="385042" cy="523220"/>
          </a:xfrm>
          <a:prstGeom prst="rect">
            <a:avLst/>
          </a:prstGeom>
          <a:noFill/>
        </p:spPr>
        <p:txBody>
          <a:bodyPr wrap="none" rtlCol="0">
            <a:spAutoFit/>
          </a:bodyPr>
          <a:lstStyle/>
          <a:p>
            <a:r>
              <a:rPr lang="en-US" sz="2800" b="1" dirty="0" smtClean="0">
                <a:solidFill>
                  <a:srgbClr val="00792F"/>
                </a:solidFill>
              </a:rPr>
              <a:t>2</a:t>
            </a:r>
            <a:endParaRPr lang="en-US" sz="2800" b="1" dirty="0">
              <a:solidFill>
                <a:srgbClr val="00792F"/>
              </a:solidFill>
            </a:endParaRPr>
          </a:p>
        </p:txBody>
      </p:sp>
      <p:sp>
        <p:nvSpPr>
          <p:cNvPr id="11" name="TextBox 10"/>
          <p:cNvSpPr txBox="1"/>
          <p:nvPr/>
        </p:nvSpPr>
        <p:spPr>
          <a:xfrm>
            <a:off x="235947" y="4535668"/>
            <a:ext cx="385042" cy="523220"/>
          </a:xfrm>
          <a:prstGeom prst="rect">
            <a:avLst/>
          </a:prstGeom>
          <a:noFill/>
        </p:spPr>
        <p:txBody>
          <a:bodyPr wrap="none" rtlCol="0">
            <a:spAutoFit/>
          </a:bodyPr>
          <a:lstStyle/>
          <a:p>
            <a:r>
              <a:rPr lang="en-US" sz="2800" b="1" dirty="0" smtClean="0">
                <a:solidFill>
                  <a:srgbClr val="00792F"/>
                </a:solidFill>
              </a:rPr>
              <a:t>3</a:t>
            </a:r>
            <a:endParaRPr lang="en-US" sz="2800" b="1" dirty="0">
              <a:solidFill>
                <a:srgbClr val="00792F"/>
              </a:solidFill>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1495" y="926276"/>
            <a:ext cx="5077607" cy="4132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73034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66254" y="635308"/>
            <a:ext cx="6281453" cy="789731"/>
          </a:xfrm>
        </p:spPr>
        <p:txBody>
          <a:bodyPr>
            <a:normAutofit/>
          </a:bodyPr>
          <a:lstStyle/>
          <a:p>
            <a:pPr>
              <a:lnSpc>
                <a:spcPct val="100000"/>
              </a:lnSpc>
            </a:pPr>
            <a:r>
              <a:rPr lang="en-US" sz="4400" dirty="0" smtClean="0">
                <a:solidFill>
                  <a:srgbClr val="007B32"/>
                </a:solidFill>
              </a:rPr>
              <a:t>Metalworking Fluids</a:t>
            </a:r>
            <a:endParaRPr lang="en-US" sz="4400" i="1" dirty="0">
              <a:solidFill>
                <a:srgbClr val="007B32"/>
              </a:solidFill>
            </a:endParaRPr>
          </a:p>
        </p:txBody>
      </p:sp>
    </p:spTree>
    <p:extLst>
      <p:ext uri="{BB962C8B-B14F-4D97-AF65-F5344CB8AC3E}">
        <p14:creationId xmlns:p14="http://schemas.microsoft.com/office/powerpoint/2010/main" val="36860747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3200" dirty="0"/>
              <a:t>Metalworking </a:t>
            </a:r>
            <a:r>
              <a:rPr lang="en-GB" sz="3200" dirty="0" smtClean="0"/>
              <a:t>Fluids</a:t>
            </a:r>
            <a:endParaRPr lang="en-US" sz="3200" dirty="0"/>
          </a:p>
        </p:txBody>
      </p:sp>
      <p:sp>
        <p:nvSpPr>
          <p:cNvPr id="3" name="Subtitle 2"/>
          <p:cNvSpPr>
            <a:spLocks noGrp="1"/>
          </p:cNvSpPr>
          <p:nvPr>
            <p:ph type="subTitle" idx="1"/>
          </p:nvPr>
        </p:nvSpPr>
        <p:spPr>
          <a:xfrm>
            <a:off x="584201" y="2506245"/>
            <a:ext cx="5080000" cy="3104241"/>
          </a:xfrm>
        </p:spPr>
        <p:txBody>
          <a:bodyPr/>
          <a:lstStyle/>
          <a:p>
            <a:pPr marL="274320" indent="-274320">
              <a:lnSpc>
                <a:spcPct val="100000"/>
              </a:lnSpc>
              <a:spcBef>
                <a:spcPts val="600"/>
              </a:spcBef>
              <a:spcAft>
                <a:spcPts val="600"/>
              </a:spcAft>
              <a:buClr>
                <a:srgbClr val="C00000"/>
              </a:buClr>
              <a:buFont typeface="Wingdings" panose="05000000000000000000" pitchFamily="2" charset="2"/>
              <a:buChar char="Ø"/>
            </a:pPr>
            <a:r>
              <a:rPr lang="en-GB" dirty="0" smtClean="0">
                <a:solidFill>
                  <a:schemeClr val="tx1"/>
                </a:solidFill>
              </a:rPr>
              <a:t>Cutting </a:t>
            </a:r>
            <a:r>
              <a:rPr lang="en-GB" dirty="0">
                <a:solidFill>
                  <a:schemeClr val="tx1"/>
                </a:solidFill>
              </a:rPr>
              <a:t>&amp; grinding fluids</a:t>
            </a:r>
          </a:p>
          <a:p>
            <a:pPr marL="742950" lvl="1" indent="-285750" algn="l">
              <a:spcBef>
                <a:spcPts val="600"/>
              </a:spcBef>
              <a:spcAft>
                <a:spcPts val="600"/>
              </a:spcAft>
              <a:buClr>
                <a:srgbClr val="C00000"/>
              </a:buClr>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Soluble coolants</a:t>
            </a:r>
          </a:p>
          <a:p>
            <a:pPr marL="742950" lvl="1" indent="-285750" algn="l">
              <a:spcBef>
                <a:spcPts val="600"/>
              </a:spcBef>
              <a:spcAft>
                <a:spcPts val="600"/>
              </a:spcAft>
              <a:buClr>
                <a:srgbClr val="C00000"/>
              </a:buClr>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Synthetic coolants</a:t>
            </a:r>
          </a:p>
          <a:p>
            <a:pPr marL="742950" lvl="1" indent="-285750" algn="l">
              <a:spcBef>
                <a:spcPts val="600"/>
              </a:spcBef>
              <a:spcAft>
                <a:spcPts val="600"/>
              </a:spcAft>
              <a:buClr>
                <a:srgbClr val="C00000"/>
              </a:buClr>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Neat cutting &amp; grinding oils</a:t>
            </a:r>
          </a:p>
          <a:p>
            <a:pPr marL="274320" indent="-274320">
              <a:lnSpc>
                <a:spcPct val="100000"/>
              </a:lnSpc>
              <a:spcBef>
                <a:spcPts val="600"/>
              </a:spcBef>
              <a:spcAft>
                <a:spcPts val="600"/>
              </a:spcAft>
              <a:buClr>
                <a:srgbClr val="C00000"/>
              </a:buClr>
              <a:buFont typeface="Wingdings" panose="05000000000000000000" pitchFamily="2" charset="2"/>
              <a:buChar char="Ø"/>
            </a:pPr>
            <a:r>
              <a:rPr lang="en-GB" dirty="0">
                <a:solidFill>
                  <a:schemeClr val="tx1"/>
                </a:solidFill>
              </a:rPr>
              <a:t>Corrosion preventives</a:t>
            </a:r>
          </a:p>
          <a:p>
            <a:pPr marL="274320" indent="-274320">
              <a:lnSpc>
                <a:spcPct val="100000"/>
              </a:lnSpc>
              <a:spcBef>
                <a:spcPts val="600"/>
              </a:spcBef>
              <a:spcAft>
                <a:spcPts val="600"/>
              </a:spcAft>
              <a:buClr>
                <a:srgbClr val="C00000"/>
              </a:buClr>
              <a:buFont typeface="Wingdings" panose="05000000000000000000" pitchFamily="2" charset="2"/>
              <a:buChar char="Ø"/>
            </a:pPr>
            <a:r>
              <a:rPr lang="en-GB" dirty="0">
                <a:solidFill>
                  <a:schemeClr val="tx1"/>
                </a:solidFill>
              </a:rPr>
              <a:t>Cleaners</a:t>
            </a:r>
          </a:p>
          <a:p>
            <a:pPr marL="274320" indent="-274320">
              <a:lnSpc>
                <a:spcPct val="100000"/>
              </a:lnSpc>
              <a:spcBef>
                <a:spcPts val="600"/>
              </a:spcBef>
              <a:spcAft>
                <a:spcPts val="600"/>
              </a:spcAft>
              <a:buClr>
                <a:srgbClr val="C00000"/>
              </a:buClr>
              <a:buFont typeface="Wingdings" panose="05000000000000000000" pitchFamily="2" charset="2"/>
              <a:buChar char="Ø"/>
            </a:pPr>
            <a:r>
              <a:rPr lang="en-GB" dirty="0">
                <a:solidFill>
                  <a:schemeClr val="tx1"/>
                </a:solidFill>
              </a:rPr>
              <a:t>Deformation process fluids</a:t>
            </a:r>
          </a:p>
          <a:p>
            <a:endParaRPr lang="en-GB" sz="2000" dirty="0">
              <a:solidFill>
                <a:schemeClr val="tx1"/>
              </a:solidFill>
            </a:endParaRPr>
          </a:p>
          <a:p>
            <a:endParaRPr lang="en-US" dirty="0"/>
          </a:p>
        </p:txBody>
      </p:sp>
      <p:pic>
        <p:nvPicPr>
          <p:cNvPr id="409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308602" y="2684814"/>
            <a:ext cx="3581400" cy="2418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2" y="1182806"/>
            <a:ext cx="10769599" cy="1323439"/>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With the emphasis on your process reliability, we can offer a comprehensive range of premium </a:t>
            </a:r>
            <a:r>
              <a:rPr lang="en-US" sz="2000" b="1" dirty="0">
                <a:latin typeface="Arial" panose="020B0604020202020204" pitchFamily="34" charset="0"/>
                <a:cs typeface="Arial" panose="020B0604020202020204" pitchFamily="34" charset="0"/>
              </a:rPr>
              <a:t>metalworking</a:t>
            </a:r>
            <a:r>
              <a:rPr lang="en-US" sz="2000" dirty="0">
                <a:latin typeface="Arial" panose="020B0604020202020204" pitchFamily="34" charset="0"/>
                <a:cs typeface="Arial" panose="020B0604020202020204" pitchFamily="34" charset="0"/>
              </a:rPr>
              <a:t> fluids. Castrol’s extensive </a:t>
            </a:r>
            <a:r>
              <a:rPr lang="en-US" sz="2000" b="1" dirty="0">
                <a:latin typeface="Arial" panose="020B0604020202020204" pitchFamily="34" charset="0"/>
                <a:cs typeface="Arial" panose="020B0604020202020204" pitchFamily="34" charset="0"/>
              </a:rPr>
              <a:t>knowledge</a:t>
            </a:r>
            <a:r>
              <a:rPr lang="en-US" sz="2000" dirty="0">
                <a:latin typeface="Arial" panose="020B0604020202020204" pitchFamily="34" charset="0"/>
                <a:cs typeface="Arial" panose="020B0604020202020204" pitchFamily="34" charset="0"/>
              </a:rPr>
              <a:t> and </a:t>
            </a:r>
            <a:r>
              <a:rPr lang="en-US" sz="2000" b="1" dirty="0">
                <a:latin typeface="Arial" panose="020B0604020202020204" pitchFamily="34" charset="0"/>
                <a:cs typeface="Arial" panose="020B0604020202020204" pitchFamily="34" charset="0"/>
              </a:rPr>
              <a:t>experience</a:t>
            </a:r>
            <a:r>
              <a:rPr lang="en-US" sz="2000" dirty="0">
                <a:latin typeface="Arial" panose="020B0604020202020204" pitchFamily="34" charset="0"/>
                <a:cs typeface="Arial" panose="020B0604020202020204" pitchFamily="34" charset="0"/>
              </a:rPr>
              <a:t> in </a:t>
            </a:r>
            <a:r>
              <a:rPr lang="en-US" sz="2000" dirty="0" smtClean="0">
                <a:latin typeface="Arial" panose="020B0604020202020204" pitchFamily="34" charset="0"/>
                <a:cs typeface="Arial" panose="020B0604020202020204" pitchFamily="34" charset="0"/>
              </a:rPr>
              <a:t>your </a:t>
            </a:r>
            <a:r>
              <a:rPr lang="en-US" sz="2000" dirty="0">
                <a:latin typeface="Arial" panose="020B0604020202020204" pitchFamily="34" charset="0"/>
                <a:cs typeface="Arial" panose="020B0604020202020204" pitchFamily="34" charset="0"/>
              </a:rPr>
              <a:t>application across various industries will help you improve </a:t>
            </a:r>
            <a:r>
              <a:rPr lang="en-US" sz="2000" b="1" dirty="0">
                <a:latin typeface="Arial" panose="020B0604020202020204" pitchFamily="34" charset="0"/>
                <a:cs typeface="Arial" panose="020B0604020202020204" pitchFamily="34" charset="0"/>
              </a:rPr>
              <a:t>quality</a:t>
            </a:r>
            <a:r>
              <a:rPr lang="en-US" sz="2000" dirty="0">
                <a:latin typeface="Arial" panose="020B0604020202020204" pitchFamily="34" charset="0"/>
                <a:cs typeface="Arial" panose="020B0604020202020204" pitchFamily="34" charset="0"/>
              </a:rPr>
              <a:t> and </a:t>
            </a:r>
            <a:r>
              <a:rPr lang="en-US" sz="2000" b="1" dirty="0">
                <a:latin typeface="Arial" panose="020B0604020202020204" pitchFamily="34" charset="0"/>
                <a:cs typeface="Arial" panose="020B0604020202020204" pitchFamily="34" charset="0"/>
              </a:rPr>
              <a:t>productivity</a:t>
            </a:r>
            <a:r>
              <a:rPr lang="en-US" sz="2000" dirty="0">
                <a:latin typeface="Arial" panose="020B0604020202020204" pitchFamily="34" charset="0"/>
                <a:cs typeface="Arial" panose="020B0604020202020204" pitchFamily="34" charset="0"/>
              </a:rPr>
              <a:t> at reduced overall process cost</a:t>
            </a:r>
            <a:r>
              <a:rPr lang="en-US" sz="2000" dirty="0" smtClean="0">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704137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a:ext>
            </a:extLst>
          </a:blip>
          <a:stretch/>
        </p:blipFill>
        <p:spPr>
          <a:xfrm>
            <a:off x="1" y="3085796"/>
            <a:ext cx="8866129" cy="1527505"/>
          </a:xfrm>
          <a:prstGeom prst="rect">
            <a:avLst/>
          </a:prstGeom>
          <a:ln>
            <a:gradFill>
              <a:gsLst>
                <a:gs pos="0">
                  <a:srgbClr val="006600"/>
                </a:gs>
                <a:gs pos="85000">
                  <a:schemeClr val="accent1">
                    <a:tint val="44500"/>
                    <a:satMod val="160000"/>
                  </a:schemeClr>
                </a:gs>
                <a:gs pos="100000">
                  <a:srgbClr val="006600"/>
                </a:gs>
              </a:gsLst>
              <a:lin ang="5400000" scaled="0"/>
            </a:gradFill>
          </a:ln>
        </p:spPr>
      </p:pic>
      <p:sp>
        <p:nvSpPr>
          <p:cNvPr id="7" name="Flowchart: Data 6"/>
          <p:cNvSpPr/>
          <p:nvPr/>
        </p:nvSpPr>
        <p:spPr>
          <a:xfrm>
            <a:off x="8018163" y="2667000"/>
            <a:ext cx="4173837" cy="1981200"/>
          </a:xfrm>
          <a:prstGeom prst="flowChartInputOutput">
            <a:avLst/>
          </a:prstGeom>
          <a:solidFill>
            <a:schemeClr val="bg1"/>
          </a:solidFill>
          <a:ln w="9525" cap="flat" algn="ctr">
            <a:no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304799" y="3319002"/>
            <a:ext cx="11142676" cy="1061091"/>
          </a:xfrm>
        </p:spPr>
        <p:txBody>
          <a:bodyPr/>
          <a:lstStyle/>
          <a:p>
            <a:r>
              <a:rPr lang="en-US" sz="3200" dirty="0" err="1" smtClean="0">
                <a:solidFill>
                  <a:schemeClr val="bg1"/>
                </a:solidFill>
              </a:rPr>
              <a:t>Hysol</a:t>
            </a:r>
            <a:r>
              <a:rPr lang="en-US" sz="3200" baseline="30000" dirty="0" smtClean="0">
                <a:solidFill>
                  <a:schemeClr val="bg1"/>
                </a:solidFill>
              </a:rPr>
              <a:t>® </a:t>
            </a:r>
            <a:r>
              <a:rPr lang="en-US" sz="3200" dirty="0" smtClean="0">
                <a:solidFill>
                  <a:schemeClr val="bg1"/>
                </a:solidFill>
              </a:rPr>
              <a:t>MB Series – Water Soluble</a:t>
            </a:r>
            <a:br>
              <a:rPr lang="en-US" sz="3200" dirty="0" smtClean="0">
                <a:solidFill>
                  <a:schemeClr val="bg1"/>
                </a:solidFill>
              </a:rPr>
            </a:br>
            <a:r>
              <a:rPr lang="en-US" sz="3200" dirty="0" smtClean="0">
                <a:solidFill>
                  <a:schemeClr val="bg1"/>
                </a:solidFill>
              </a:rPr>
              <a:t>Coolant</a:t>
            </a:r>
            <a:endParaRPr lang="en-US" sz="3200" dirty="0">
              <a:solidFill>
                <a:schemeClr val="bg1"/>
              </a:solidFill>
            </a:endParaRPr>
          </a:p>
        </p:txBody>
      </p:sp>
    </p:spTree>
    <p:custDataLst>
      <p:tags r:id="rId1"/>
    </p:custDataLst>
    <p:extLst>
      <p:ext uri="{BB962C8B-B14F-4D97-AF65-F5344CB8AC3E}">
        <p14:creationId xmlns:p14="http://schemas.microsoft.com/office/powerpoint/2010/main" val="29227914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a:noFill/>
        </p:spPr>
        <p:txBody>
          <a:bodyPr/>
          <a:lstStyle/>
          <a:p>
            <a:pPr eaLnBrk="1" hangingPunct="1"/>
            <a:r>
              <a:rPr lang="en-US" sz="3200" dirty="0" err="1" smtClean="0">
                <a:latin typeface="Arial" charset="0"/>
              </a:rPr>
              <a:t>Hysol</a:t>
            </a:r>
            <a:r>
              <a:rPr lang="en-US" sz="3200" baseline="30000" dirty="0" smtClean="0">
                <a:latin typeface="Arial" charset="0"/>
              </a:rPr>
              <a:t>®</a:t>
            </a:r>
            <a:r>
              <a:rPr lang="en-US" sz="3200" dirty="0" smtClean="0">
                <a:latin typeface="Arial" charset="0"/>
              </a:rPr>
              <a:t> </a:t>
            </a:r>
            <a:r>
              <a:rPr lang="en-US" sz="3200" dirty="0">
                <a:latin typeface="Arial" charset="0"/>
              </a:rPr>
              <a:t>MB </a:t>
            </a:r>
            <a:r>
              <a:rPr lang="en-US" sz="3200" dirty="0" smtClean="0">
                <a:latin typeface="Arial" charset="0"/>
              </a:rPr>
              <a:t>50</a:t>
            </a:r>
          </a:p>
        </p:txBody>
      </p:sp>
      <p:sp>
        <p:nvSpPr>
          <p:cNvPr id="11267" name="Rectangle 3"/>
          <p:cNvSpPr>
            <a:spLocks noGrp="1" noChangeArrowheads="1"/>
          </p:cNvSpPr>
          <p:nvPr>
            <p:ph type="body" sz="quarter" idx="4294967295"/>
          </p:nvPr>
        </p:nvSpPr>
        <p:spPr>
          <a:xfrm>
            <a:off x="406400" y="1752600"/>
            <a:ext cx="10668000" cy="3886200"/>
          </a:xfrm>
          <a:prstGeom prst="rect">
            <a:avLst/>
          </a:prstGeom>
          <a:noFill/>
        </p:spPr>
        <p:txBody>
          <a:bodyPr/>
          <a:lstStyle/>
          <a:p>
            <a:pPr marL="274320" indent="-274320" eaLnBrk="1" hangingPunct="1">
              <a:spcBef>
                <a:spcPts val="600"/>
              </a:spcBef>
              <a:spcAft>
                <a:spcPts val="600"/>
              </a:spcAft>
              <a:buClr>
                <a:srgbClr val="C00000"/>
              </a:buClr>
              <a:buFont typeface="Wingdings" panose="05000000000000000000" pitchFamily="2" charset="2"/>
              <a:buChar char="Ø"/>
            </a:pPr>
            <a:r>
              <a:rPr lang="en-US" sz="1800" dirty="0" smtClean="0">
                <a:latin typeface="Arial" panose="020B0604020202020204" pitchFamily="34" charset="0"/>
                <a:cs typeface="Arial" panose="020B0604020202020204" pitchFamily="34" charset="0"/>
              </a:rPr>
              <a:t>Robust multi-metal, multi-purpose soluble coolant designed for aluminum and ferrous alloy machining</a:t>
            </a:r>
          </a:p>
          <a:p>
            <a:pPr marL="274320" indent="-274320" eaLnBrk="1" hangingPunct="1">
              <a:spcBef>
                <a:spcPts val="600"/>
              </a:spcBef>
              <a:spcAft>
                <a:spcPts val="600"/>
              </a:spcAft>
              <a:buClr>
                <a:srgbClr val="C00000"/>
              </a:buClr>
              <a:buFont typeface="Wingdings" panose="05000000000000000000" pitchFamily="2" charset="2"/>
              <a:buChar char="Ø"/>
            </a:pPr>
            <a:r>
              <a:rPr lang="en-US" sz="1800" dirty="0" smtClean="0">
                <a:latin typeface="Arial" panose="020B0604020202020204" pitchFamily="34" charset="0"/>
                <a:cs typeface="Arial" panose="020B0604020202020204" pitchFamily="34" charset="0"/>
              </a:rPr>
              <a:t>Heavy duty machining applications</a:t>
            </a:r>
          </a:p>
          <a:p>
            <a:pPr marL="274320" indent="-274320" eaLnBrk="1" hangingPunct="1">
              <a:spcBef>
                <a:spcPts val="600"/>
              </a:spcBef>
              <a:spcAft>
                <a:spcPts val="600"/>
              </a:spcAft>
              <a:buClr>
                <a:srgbClr val="C00000"/>
              </a:buClr>
              <a:buFont typeface="Wingdings" panose="05000000000000000000" pitchFamily="2" charset="2"/>
              <a:buChar char="Ø"/>
            </a:pPr>
            <a:r>
              <a:rPr lang="en-US" sz="1800" dirty="0" smtClean="0">
                <a:latin typeface="Arial" panose="020B0604020202020204" pitchFamily="34" charset="0"/>
                <a:cs typeface="Arial" panose="020B0604020202020204" pitchFamily="34" charset="0"/>
              </a:rPr>
              <a:t>Chlorine-free</a:t>
            </a:r>
          </a:p>
          <a:p>
            <a:pPr marL="274320" indent="-274320" eaLnBrk="1" hangingPunct="1">
              <a:spcBef>
                <a:spcPts val="600"/>
              </a:spcBef>
              <a:spcAft>
                <a:spcPts val="600"/>
              </a:spcAft>
              <a:buClr>
                <a:srgbClr val="C00000"/>
              </a:buClr>
              <a:buFont typeface="Wingdings" panose="05000000000000000000" pitchFamily="2" charset="2"/>
              <a:buChar char="Ø"/>
            </a:pPr>
            <a:r>
              <a:rPr lang="en-US" sz="1800" dirty="0" smtClean="0">
                <a:latin typeface="Arial" panose="020B0604020202020204" pitchFamily="34" charset="0"/>
                <a:cs typeface="Arial" panose="020B0604020202020204" pitchFamily="34" charset="0"/>
              </a:rPr>
              <a:t>Formaldehyde releasing agent free</a:t>
            </a:r>
          </a:p>
          <a:p>
            <a:pPr marL="274320" indent="-274320" eaLnBrk="1" hangingPunct="1">
              <a:spcBef>
                <a:spcPts val="600"/>
              </a:spcBef>
              <a:spcAft>
                <a:spcPts val="600"/>
              </a:spcAft>
              <a:buClr>
                <a:srgbClr val="C00000"/>
              </a:buClr>
              <a:buFont typeface="Wingdings" panose="05000000000000000000" pitchFamily="2" charset="2"/>
              <a:buChar char="Ø"/>
            </a:pPr>
            <a:r>
              <a:rPr lang="en-US" sz="1800" dirty="0" smtClean="0">
                <a:latin typeface="Arial" panose="020B0604020202020204" pitchFamily="34" charset="0"/>
                <a:cs typeface="Arial" panose="020B0604020202020204" pitchFamily="34" charset="0"/>
              </a:rPr>
              <a:t>Suitable for aerospace market and automotive industry</a:t>
            </a:r>
          </a:p>
          <a:p>
            <a:pPr marL="274320" indent="-274320" eaLnBrk="1" hangingPunct="1">
              <a:spcBef>
                <a:spcPts val="600"/>
              </a:spcBef>
              <a:spcAft>
                <a:spcPts val="600"/>
              </a:spcAft>
              <a:buClr>
                <a:srgbClr val="C00000"/>
              </a:buClr>
              <a:buFont typeface="Wingdings" panose="05000000000000000000" pitchFamily="2" charset="2"/>
              <a:buChar char="Ø"/>
            </a:pPr>
            <a:r>
              <a:rPr lang="en-US" sz="1800" dirty="0">
                <a:latin typeface="Arial" panose="020B0604020202020204" pitchFamily="34" charset="0"/>
                <a:cs typeface="Arial" panose="020B0604020202020204" pitchFamily="34" charset="0"/>
              </a:rPr>
              <a:t>U</a:t>
            </a:r>
            <a:r>
              <a:rPr lang="en-US" sz="1800" dirty="0" smtClean="0">
                <a:latin typeface="Arial" panose="020B0604020202020204" pitchFamily="34" charset="0"/>
                <a:cs typeface="Arial" panose="020B0604020202020204" pitchFamily="34" charset="0"/>
              </a:rPr>
              <a:t>sed in centralized systems as well as single sump machines</a:t>
            </a:r>
          </a:p>
          <a:p>
            <a:pPr marL="274320" indent="-274320" eaLnBrk="1" hangingPunct="1">
              <a:spcBef>
                <a:spcPts val="600"/>
              </a:spcBef>
              <a:spcAft>
                <a:spcPts val="600"/>
              </a:spcAft>
              <a:buClr>
                <a:srgbClr val="C00000"/>
              </a:buClr>
              <a:buFont typeface="Wingdings" panose="05000000000000000000" pitchFamily="2" charset="2"/>
              <a:buChar char="Ø"/>
            </a:pPr>
            <a:r>
              <a:rPr lang="en-US" sz="1800" dirty="0" smtClean="0">
                <a:latin typeface="Arial" panose="020B0604020202020204" pitchFamily="34" charset="0"/>
                <a:cs typeface="Arial" panose="020B0604020202020204" pitchFamily="34" charset="0"/>
              </a:rPr>
              <a:t>Highest volume Castrol Industrial fluid</a:t>
            </a:r>
          </a:p>
          <a:p>
            <a:pPr marL="274320" indent="-274320" eaLnBrk="1" hangingPunct="1">
              <a:spcBef>
                <a:spcPts val="600"/>
              </a:spcBef>
              <a:spcAft>
                <a:spcPts val="600"/>
              </a:spcAft>
              <a:buClr>
                <a:srgbClr val="C00000"/>
              </a:buClr>
              <a:buFont typeface="Wingdings" panose="05000000000000000000" pitchFamily="2" charset="2"/>
              <a:buChar char="Ø"/>
            </a:pPr>
            <a:r>
              <a:rPr lang="en-US" sz="1800" dirty="0" smtClean="0">
                <a:latin typeface="Arial" panose="020B0604020202020204" pitchFamily="34" charset="0"/>
                <a:cs typeface="Arial" panose="020B0604020202020204" pitchFamily="34" charset="0"/>
              </a:rPr>
              <a:t>MB 10 and MB 20 variants for less stringent applications</a:t>
            </a:r>
          </a:p>
        </p:txBody>
      </p:sp>
      <p:sp>
        <p:nvSpPr>
          <p:cNvPr id="2" name="TextBox 1"/>
          <p:cNvSpPr txBox="1"/>
          <p:nvPr/>
        </p:nvSpPr>
        <p:spPr>
          <a:xfrm>
            <a:off x="406400" y="1295400"/>
            <a:ext cx="3563924" cy="400110"/>
          </a:xfrm>
          <a:prstGeom prst="rect">
            <a:avLst/>
          </a:prstGeom>
          <a:noFill/>
        </p:spPr>
        <p:txBody>
          <a:bodyPr wrap="none" rtlCol="0">
            <a:spAutoFit/>
          </a:bodyPr>
          <a:lstStyle/>
          <a:p>
            <a:r>
              <a:rPr lang="en-US" sz="2000" b="1" dirty="0" smtClean="0">
                <a:latin typeface="Arial" panose="020B0604020202020204" pitchFamily="34" charset="0"/>
                <a:cs typeface="Arial" panose="020B0604020202020204" pitchFamily="34" charset="0"/>
              </a:rPr>
              <a:t>Castrol’s #1 </a:t>
            </a:r>
            <a:r>
              <a:rPr lang="en-US" sz="2000" b="1" dirty="0">
                <a:latin typeface="Arial" panose="020B0604020202020204" pitchFamily="34" charset="0"/>
                <a:cs typeface="Arial" panose="020B0604020202020204" pitchFamily="34" charset="0"/>
              </a:rPr>
              <a:t>S</a:t>
            </a:r>
            <a:r>
              <a:rPr lang="en-US" sz="2000" b="1" dirty="0" smtClean="0">
                <a:latin typeface="Arial" panose="020B0604020202020204" pitchFamily="34" charset="0"/>
                <a:cs typeface="Arial" panose="020B0604020202020204" pitchFamily="34" charset="0"/>
              </a:rPr>
              <a:t>elling Coolant</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236617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a:xfrm>
            <a:off x="583659" y="0"/>
            <a:ext cx="11416688" cy="1061091"/>
          </a:xfrm>
        </p:spPr>
        <p:txBody>
          <a:bodyPr/>
          <a:lstStyle/>
          <a:p>
            <a:r>
              <a:rPr lang="en-US" sz="3200" dirty="0" err="1" smtClean="0"/>
              <a:t>Hysol</a:t>
            </a:r>
            <a:r>
              <a:rPr lang="en-US" sz="3200" baseline="30000" dirty="0" smtClean="0"/>
              <a:t>®</a:t>
            </a:r>
            <a:r>
              <a:rPr lang="en-US" sz="3200" dirty="0" smtClean="0"/>
              <a:t> </a:t>
            </a:r>
            <a:r>
              <a:rPr lang="en-US" sz="3200" dirty="0"/>
              <a:t>MB </a:t>
            </a:r>
            <a:r>
              <a:rPr lang="en-US" sz="3200" dirty="0" smtClean="0"/>
              <a:t>Series - Castrol’s Best </a:t>
            </a:r>
            <a:r>
              <a:rPr lang="en-US" sz="3200" dirty="0"/>
              <a:t>S</a:t>
            </a:r>
            <a:r>
              <a:rPr lang="en-US" sz="3200" dirty="0" smtClean="0"/>
              <a:t>elling Coolants</a:t>
            </a:r>
            <a:endParaRPr lang="en-US" sz="3200" dirty="0"/>
          </a:p>
        </p:txBody>
      </p:sp>
      <p:sp>
        <p:nvSpPr>
          <p:cNvPr id="27651" name="Rectangle 3"/>
          <p:cNvSpPr>
            <a:spLocks noGrp="1" noChangeArrowheads="1"/>
          </p:cNvSpPr>
          <p:nvPr>
            <p:ph type="body" sz="quarter" idx="4294967295"/>
          </p:nvPr>
        </p:nvSpPr>
        <p:spPr>
          <a:xfrm>
            <a:off x="2222573" y="2311730"/>
            <a:ext cx="9123285" cy="2284021"/>
          </a:xfrm>
          <a:prstGeom prst="rect">
            <a:avLst/>
          </a:prstGeom>
        </p:spPr>
        <p:txBody>
          <a:bodyPr>
            <a:normAutofit/>
          </a:bodyPr>
          <a:lstStyle/>
          <a:p>
            <a:pPr>
              <a:lnSpc>
                <a:spcPct val="150000"/>
              </a:lnSpc>
              <a:spcBef>
                <a:spcPts val="2400"/>
              </a:spcBef>
              <a:buFontTx/>
              <a:buNone/>
            </a:pPr>
            <a:r>
              <a:rPr lang="en-US" sz="2000" b="1" dirty="0">
                <a:latin typeface="Arial" panose="020B0604020202020204" pitchFamily="34" charset="0"/>
                <a:cs typeface="Arial" panose="020B0604020202020204" pitchFamily="34" charset="0"/>
              </a:rPr>
              <a:t>Hysol MB 50</a:t>
            </a:r>
          </a:p>
          <a:p>
            <a:pPr>
              <a:lnSpc>
                <a:spcPct val="150000"/>
              </a:lnSpc>
              <a:spcBef>
                <a:spcPts val="2400"/>
              </a:spcBef>
              <a:buFontTx/>
              <a:buNone/>
            </a:pPr>
            <a:r>
              <a:rPr lang="en-US" sz="2000" b="1" dirty="0">
                <a:latin typeface="Arial" panose="020B0604020202020204" pitchFamily="34" charset="0"/>
                <a:cs typeface="Arial" panose="020B0604020202020204" pitchFamily="34" charset="0"/>
              </a:rPr>
              <a:t>Hysol MB 20</a:t>
            </a:r>
          </a:p>
          <a:p>
            <a:pPr>
              <a:lnSpc>
                <a:spcPct val="150000"/>
              </a:lnSpc>
              <a:spcBef>
                <a:spcPts val="2400"/>
              </a:spcBef>
              <a:buFontTx/>
              <a:buNone/>
            </a:pPr>
            <a:r>
              <a:rPr lang="en-US" sz="2000" b="1" dirty="0">
                <a:latin typeface="Arial" panose="020B0604020202020204" pitchFamily="34" charset="0"/>
                <a:cs typeface="Arial" panose="020B0604020202020204" pitchFamily="34" charset="0"/>
              </a:rPr>
              <a:t>Hysol MB 10</a:t>
            </a:r>
          </a:p>
        </p:txBody>
      </p:sp>
      <p:sp>
        <p:nvSpPr>
          <p:cNvPr id="27652" name="AutoShape 4"/>
          <p:cNvSpPr>
            <a:spLocks noChangeArrowheads="1"/>
          </p:cNvSpPr>
          <p:nvPr/>
        </p:nvSpPr>
        <p:spPr bwMode="auto">
          <a:xfrm>
            <a:off x="5321426" y="1826877"/>
            <a:ext cx="1140585" cy="2664296"/>
          </a:xfrm>
          <a:prstGeom prst="upArrow">
            <a:avLst>
              <a:gd name="adj1" fmla="val 50000"/>
              <a:gd name="adj2" fmla="val 90625"/>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en-US" sz="2000" dirty="0">
                <a:latin typeface="Arial" panose="020B0604020202020204" pitchFamily="34" charset="0"/>
                <a:cs typeface="Arial" panose="020B0604020202020204" pitchFamily="34" charset="0"/>
              </a:rPr>
              <a:t>PRICE</a:t>
            </a:r>
          </a:p>
        </p:txBody>
      </p:sp>
      <p:sp>
        <p:nvSpPr>
          <p:cNvPr id="27653" name="AutoShape 5"/>
          <p:cNvSpPr>
            <a:spLocks noChangeArrowheads="1"/>
          </p:cNvSpPr>
          <p:nvPr/>
        </p:nvSpPr>
        <p:spPr bwMode="auto">
          <a:xfrm>
            <a:off x="6784216" y="1826877"/>
            <a:ext cx="1140585" cy="2664296"/>
          </a:xfrm>
          <a:prstGeom prst="upArrow">
            <a:avLst>
              <a:gd name="adj1" fmla="val 50000"/>
              <a:gd name="adj2" fmla="val 90625"/>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en-US" sz="2000" dirty="0">
                <a:latin typeface="Arial" panose="020B0604020202020204" pitchFamily="34" charset="0"/>
                <a:cs typeface="Arial" panose="020B0604020202020204" pitchFamily="34" charset="0"/>
              </a:rPr>
              <a:t>PERFORMANCE</a:t>
            </a:r>
          </a:p>
        </p:txBody>
      </p:sp>
      <p:sp>
        <p:nvSpPr>
          <p:cNvPr id="27654" name="AutoShape 6"/>
          <p:cNvSpPr>
            <a:spLocks noChangeArrowheads="1"/>
          </p:cNvSpPr>
          <p:nvPr/>
        </p:nvSpPr>
        <p:spPr bwMode="auto">
          <a:xfrm>
            <a:off x="8206616" y="1826877"/>
            <a:ext cx="1140585" cy="2664296"/>
          </a:xfrm>
          <a:prstGeom prst="upArrow">
            <a:avLst>
              <a:gd name="adj1" fmla="val 50000"/>
              <a:gd name="adj2" fmla="val 90625"/>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a:r>
              <a:rPr lang="en-US" sz="2000" dirty="0">
                <a:latin typeface="Arial" panose="020B0604020202020204" pitchFamily="34" charset="0"/>
                <a:cs typeface="Arial" panose="020B0604020202020204" pitchFamily="34" charset="0"/>
              </a:rPr>
              <a:t>OIL LEVEL</a:t>
            </a:r>
          </a:p>
        </p:txBody>
      </p:sp>
      <p:sp>
        <p:nvSpPr>
          <p:cNvPr id="27655" name="Text Box 7"/>
          <p:cNvSpPr txBox="1">
            <a:spLocks noChangeArrowheads="1"/>
          </p:cNvSpPr>
          <p:nvPr/>
        </p:nvSpPr>
        <p:spPr bwMode="auto">
          <a:xfrm>
            <a:off x="2133601" y="5031043"/>
            <a:ext cx="6205545" cy="40011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b="1" dirty="0">
                <a:latin typeface="Arial" panose="020B0604020202020204" pitchFamily="34" charset="0"/>
                <a:cs typeface="Arial" panose="020B0604020202020204" pitchFamily="34" charset="0"/>
              </a:rPr>
              <a:t>All </a:t>
            </a:r>
            <a:r>
              <a:rPr lang="en-US" sz="2000" b="1" dirty="0" smtClean="0">
                <a:latin typeface="Arial" panose="020B0604020202020204" pitchFamily="34" charset="0"/>
                <a:cs typeface="Arial" panose="020B0604020202020204" pitchFamily="34" charset="0"/>
              </a:rPr>
              <a:t>have </a:t>
            </a:r>
            <a:r>
              <a:rPr lang="en-US" sz="2000" b="1" dirty="0">
                <a:latin typeface="Arial" panose="020B0604020202020204" pitchFamily="34" charset="0"/>
                <a:cs typeface="Arial" panose="020B0604020202020204" pitchFamily="34" charset="0"/>
              </a:rPr>
              <a:t>excellent </a:t>
            </a:r>
            <a:r>
              <a:rPr lang="en-US" sz="2000" b="1" dirty="0" smtClean="0">
                <a:latin typeface="Arial" panose="020B0604020202020204" pitchFamily="34" charset="0"/>
                <a:cs typeface="Arial" panose="020B0604020202020204" pitchFamily="34" charset="0"/>
              </a:rPr>
              <a:t>bio-resistance &amp; long sump life</a:t>
            </a:r>
            <a:endParaRPr 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3416552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err="1" smtClean="0"/>
              <a:t>Hysol</a:t>
            </a:r>
            <a:r>
              <a:rPr lang="en-US" sz="3200" baseline="30000" dirty="0" smtClean="0"/>
              <a:t>®</a:t>
            </a:r>
            <a:r>
              <a:rPr lang="en-US" sz="3200" dirty="0" smtClean="0"/>
              <a:t> MB series - Bio-Resistance</a:t>
            </a:r>
            <a:endParaRPr lang="en-US" sz="3200" dirty="0"/>
          </a:p>
        </p:txBody>
      </p:sp>
      <p:grpSp>
        <p:nvGrpSpPr>
          <p:cNvPr id="7" name="Group 6"/>
          <p:cNvGrpSpPr/>
          <p:nvPr/>
        </p:nvGrpSpPr>
        <p:grpSpPr>
          <a:xfrm>
            <a:off x="584201" y="1306286"/>
            <a:ext cx="11058819" cy="3930732"/>
            <a:chOff x="46340" y="1371600"/>
            <a:chExt cx="8392810" cy="428625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95400" y="1371600"/>
              <a:ext cx="7143750" cy="428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76200" y="1676400"/>
              <a:ext cx="987290" cy="523220"/>
            </a:xfrm>
            <a:prstGeom prst="rect">
              <a:avLst/>
            </a:prstGeom>
            <a:noFill/>
          </p:spPr>
          <p:txBody>
            <a:bodyPr wrap="none" rtlCol="0">
              <a:spAutoFit/>
            </a:bodyPr>
            <a:lstStyle/>
            <a:p>
              <a:r>
                <a:rPr lang="en-US" sz="1400" b="1" dirty="0" smtClean="0">
                  <a:latin typeface="Arial" panose="020B0604020202020204" pitchFamily="34" charset="0"/>
                  <a:cs typeface="Arial" panose="020B0604020202020204" pitchFamily="34" charset="0"/>
                </a:rPr>
                <a:t>Conventional</a:t>
              </a:r>
            </a:p>
            <a:p>
              <a:r>
                <a:rPr lang="en-US" sz="1400" b="1" dirty="0" smtClean="0">
                  <a:latin typeface="Arial" panose="020B0604020202020204" pitchFamily="34" charset="0"/>
                  <a:cs typeface="Arial" panose="020B0604020202020204" pitchFamily="34" charset="0"/>
                </a:rPr>
                <a:t>Soluble</a:t>
              </a:r>
              <a:endParaRPr lang="en-US" sz="1400" b="1" dirty="0">
                <a:latin typeface="Arial" panose="020B0604020202020204" pitchFamily="34" charset="0"/>
                <a:cs typeface="Arial" panose="020B0604020202020204" pitchFamily="34" charset="0"/>
              </a:endParaRPr>
            </a:p>
          </p:txBody>
        </p:sp>
        <p:sp>
          <p:nvSpPr>
            <p:cNvPr id="4" name="TextBox 3"/>
            <p:cNvSpPr txBox="1"/>
            <p:nvPr/>
          </p:nvSpPr>
          <p:spPr>
            <a:xfrm>
              <a:off x="76200" y="2285000"/>
              <a:ext cx="764873" cy="307777"/>
            </a:xfrm>
            <a:prstGeom prst="rect">
              <a:avLst/>
            </a:prstGeom>
            <a:noFill/>
          </p:spPr>
          <p:txBody>
            <a:bodyPr wrap="none" rtlCol="0">
              <a:spAutoFit/>
            </a:bodyPr>
            <a:lstStyle/>
            <a:p>
              <a:r>
                <a:rPr lang="en-US" sz="1400" b="1" dirty="0" smtClean="0">
                  <a:latin typeface="Arial" panose="020B0604020202020204" pitchFamily="34" charset="0"/>
                  <a:cs typeface="Arial" panose="020B0604020202020204" pitchFamily="34" charset="0"/>
                </a:rPr>
                <a:t>Product T</a:t>
              </a:r>
              <a:endParaRPr lang="en-US" sz="1400" b="1" dirty="0">
                <a:latin typeface="Arial" panose="020B0604020202020204" pitchFamily="34" charset="0"/>
                <a:cs typeface="Arial" panose="020B0604020202020204" pitchFamily="34" charset="0"/>
              </a:endParaRPr>
            </a:p>
          </p:txBody>
        </p:sp>
        <p:sp>
          <p:nvSpPr>
            <p:cNvPr id="5" name="TextBox 4"/>
            <p:cNvSpPr txBox="1"/>
            <p:nvPr/>
          </p:nvSpPr>
          <p:spPr>
            <a:xfrm>
              <a:off x="75476" y="2970311"/>
              <a:ext cx="936795" cy="307777"/>
            </a:xfrm>
            <a:prstGeom prst="rect">
              <a:avLst/>
            </a:prstGeom>
            <a:noFill/>
          </p:spPr>
          <p:txBody>
            <a:bodyPr wrap="none" rtlCol="0">
              <a:spAutoFit/>
            </a:bodyPr>
            <a:lstStyle/>
            <a:p>
              <a:r>
                <a:rPr lang="en-US" sz="1400" b="1" dirty="0" smtClean="0">
                  <a:latin typeface="Arial" panose="020B0604020202020204" pitchFamily="34" charset="0"/>
                  <a:cs typeface="Arial" panose="020B0604020202020204" pitchFamily="34" charset="0"/>
                </a:rPr>
                <a:t>Hysol MB 10</a:t>
              </a:r>
              <a:endParaRPr lang="en-US" sz="1400" b="1" dirty="0">
                <a:latin typeface="Arial" panose="020B0604020202020204" pitchFamily="34" charset="0"/>
                <a:cs typeface="Arial" panose="020B0604020202020204" pitchFamily="34" charset="0"/>
              </a:endParaRPr>
            </a:p>
          </p:txBody>
        </p:sp>
        <p:sp>
          <p:nvSpPr>
            <p:cNvPr id="8" name="TextBox 7"/>
            <p:cNvSpPr txBox="1"/>
            <p:nvPr/>
          </p:nvSpPr>
          <p:spPr>
            <a:xfrm>
              <a:off x="46340" y="3657600"/>
              <a:ext cx="936795" cy="307777"/>
            </a:xfrm>
            <a:prstGeom prst="rect">
              <a:avLst/>
            </a:prstGeom>
            <a:noFill/>
          </p:spPr>
          <p:txBody>
            <a:bodyPr wrap="none" rtlCol="0">
              <a:spAutoFit/>
            </a:bodyPr>
            <a:lstStyle/>
            <a:p>
              <a:r>
                <a:rPr lang="en-US" sz="1400" b="1" dirty="0" smtClean="0">
                  <a:latin typeface="Arial" panose="020B0604020202020204" pitchFamily="34" charset="0"/>
                  <a:cs typeface="Arial" panose="020B0604020202020204" pitchFamily="34" charset="0"/>
                </a:rPr>
                <a:t>Hysol MB 20</a:t>
              </a:r>
              <a:endParaRPr lang="en-US" sz="1400" b="1" dirty="0">
                <a:latin typeface="Arial" panose="020B0604020202020204" pitchFamily="34" charset="0"/>
                <a:cs typeface="Arial" panose="020B0604020202020204" pitchFamily="34" charset="0"/>
              </a:endParaRPr>
            </a:p>
          </p:txBody>
        </p:sp>
        <p:sp>
          <p:nvSpPr>
            <p:cNvPr id="9" name="TextBox 8"/>
            <p:cNvSpPr txBox="1"/>
            <p:nvPr/>
          </p:nvSpPr>
          <p:spPr>
            <a:xfrm>
              <a:off x="75476" y="4267200"/>
              <a:ext cx="936795" cy="307777"/>
            </a:xfrm>
            <a:prstGeom prst="rect">
              <a:avLst/>
            </a:prstGeom>
            <a:noFill/>
          </p:spPr>
          <p:txBody>
            <a:bodyPr wrap="none" rtlCol="0">
              <a:spAutoFit/>
            </a:bodyPr>
            <a:lstStyle/>
            <a:p>
              <a:r>
                <a:rPr lang="en-US" sz="1400" b="1" dirty="0" smtClean="0">
                  <a:latin typeface="Arial" panose="020B0604020202020204" pitchFamily="34" charset="0"/>
                  <a:cs typeface="Arial" panose="020B0604020202020204" pitchFamily="34" charset="0"/>
                </a:rPr>
                <a:t>Hysol MB 50</a:t>
              </a:r>
              <a:endParaRPr lang="en-US" sz="1400"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2305340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ctrTitle"/>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3200" dirty="0" err="1" smtClean="0">
                <a:effectLst/>
                <a:latin typeface="Arial Narrow" panose="020B0606020202030204" pitchFamily="34" charset="0"/>
                <a:cs typeface="Arial" panose="020B0604020202020204" pitchFamily="34" charset="0"/>
              </a:rPr>
              <a:t>Hysol</a:t>
            </a:r>
            <a:r>
              <a:rPr lang="en-US" sz="3200" baseline="30000" dirty="0" smtClean="0">
                <a:effectLst/>
                <a:latin typeface="Arial Narrow" panose="020B0606020202030204" pitchFamily="34" charset="0"/>
                <a:cs typeface="Arial" panose="020B0604020202020204" pitchFamily="34" charset="0"/>
              </a:rPr>
              <a:t>®</a:t>
            </a:r>
            <a:r>
              <a:rPr lang="en-US" sz="3200" dirty="0" smtClean="0">
                <a:effectLst/>
                <a:latin typeface="Arial Narrow" panose="020B0606020202030204" pitchFamily="34" charset="0"/>
                <a:cs typeface="Arial" panose="020B0604020202020204" pitchFamily="34" charset="0"/>
              </a:rPr>
              <a:t> MB Series – Machining Performance</a:t>
            </a:r>
          </a:p>
        </p:txBody>
      </p:sp>
      <p:pic>
        <p:nvPicPr>
          <p:cNvPr id="3384" name="Picture 1"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7153" y="1281545"/>
            <a:ext cx="7839693" cy="3919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96706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a:ext>
            </a:extLst>
          </a:blip>
          <a:stretch/>
        </p:blipFill>
        <p:spPr>
          <a:xfrm>
            <a:off x="1" y="3085796"/>
            <a:ext cx="8866129" cy="1527505"/>
          </a:xfrm>
          <a:prstGeom prst="rect">
            <a:avLst/>
          </a:prstGeom>
          <a:ln>
            <a:gradFill>
              <a:gsLst>
                <a:gs pos="0">
                  <a:srgbClr val="006600"/>
                </a:gs>
                <a:gs pos="85000">
                  <a:schemeClr val="accent1">
                    <a:tint val="44500"/>
                    <a:satMod val="160000"/>
                  </a:schemeClr>
                </a:gs>
                <a:gs pos="100000">
                  <a:srgbClr val="006600"/>
                </a:gs>
              </a:gsLst>
              <a:lin ang="5400000" scaled="0"/>
            </a:gradFill>
          </a:ln>
        </p:spPr>
      </p:pic>
      <p:sp>
        <p:nvSpPr>
          <p:cNvPr id="7" name="Flowchart: Data 6"/>
          <p:cNvSpPr/>
          <p:nvPr/>
        </p:nvSpPr>
        <p:spPr>
          <a:xfrm>
            <a:off x="8018163" y="2667000"/>
            <a:ext cx="4173837" cy="1981200"/>
          </a:xfrm>
          <a:prstGeom prst="flowChartInputOutput">
            <a:avLst/>
          </a:prstGeom>
          <a:solidFill>
            <a:schemeClr val="bg1"/>
          </a:solidFill>
          <a:ln w="9525" cap="flat" algn="ctr">
            <a:no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0512" y="3282310"/>
            <a:ext cx="11416688" cy="1061091"/>
          </a:xfrm>
        </p:spPr>
        <p:txBody>
          <a:bodyPr/>
          <a:lstStyle/>
          <a:p>
            <a:r>
              <a:rPr lang="en-US" sz="3200" dirty="0" err="1" smtClean="0">
                <a:solidFill>
                  <a:schemeClr val="bg1"/>
                </a:solidFill>
              </a:rPr>
              <a:t>Alusol</a:t>
            </a:r>
            <a:r>
              <a:rPr lang="en-US" sz="3200" baseline="30000" dirty="0" smtClean="0">
                <a:solidFill>
                  <a:schemeClr val="bg1"/>
                </a:solidFill>
              </a:rPr>
              <a:t>® </a:t>
            </a:r>
            <a:r>
              <a:rPr lang="en-US" sz="3200" dirty="0" smtClean="0">
                <a:solidFill>
                  <a:schemeClr val="bg1"/>
                </a:solidFill>
              </a:rPr>
              <a:t>AU Series – Semi-Synthetic</a:t>
            </a:r>
            <a:br>
              <a:rPr lang="en-US" sz="3200" dirty="0" smtClean="0">
                <a:solidFill>
                  <a:schemeClr val="bg1"/>
                </a:solidFill>
              </a:rPr>
            </a:br>
            <a:r>
              <a:rPr lang="en-US" sz="3200" dirty="0" smtClean="0">
                <a:solidFill>
                  <a:schemeClr val="bg1"/>
                </a:solidFill>
              </a:rPr>
              <a:t>Coolant</a:t>
            </a:r>
            <a:endParaRPr lang="en-US" sz="3200" dirty="0">
              <a:solidFill>
                <a:schemeClr val="bg1"/>
              </a:solidFill>
            </a:endParaRPr>
          </a:p>
        </p:txBody>
      </p:sp>
    </p:spTree>
    <p:custDataLst>
      <p:tags r:id="rId1"/>
    </p:custDataLst>
    <p:extLst>
      <p:ext uri="{BB962C8B-B14F-4D97-AF65-F5344CB8AC3E}">
        <p14:creationId xmlns:p14="http://schemas.microsoft.com/office/powerpoint/2010/main" val="26891780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smtClean="0"/>
              <a:t>Top Tier Semi Synthetics - </a:t>
            </a:r>
            <a:r>
              <a:rPr lang="en-US" sz="3200" dirty="0" err="1" smtClean="0"/>
              <a:t>Alusol</a:t>
            </a:r>
            <a:r>
              <a:rPr lang="en-US" sz="3200" baseline="30000" dirty="0" smtClean="0"/>
              <a:t>®</a:t>
            </a:r>
            <a:r>
              <a:rPr lang="en-US" sz="3200" dirty="0" smtClean="0"/>
              <a:t> AU Series</a:t>
            </a:r>
            <a:endParaRPr lang="en-US" sz="3200" dirty="0"/>
          </a:p>
        </p:txBody>
      </p:sp>
      <p:sp>
        <p:nvSpPr>
          <p:cNvPr id="3" name="Subtitle 2"/>
          <p:cNvSpPr>
            <a:spLocks noGrp="1"/>
          </p:cNvSpPr>
          <p:nvPr>
            <p:ph type="subTitle" idx="1"/>
          </p:nvPr>
        </p:nvSpPr>
        <p:spPr>
          <a:xfrm>
            <a:off x="584201" y="1586097"/>
            <a:ext cx="5994729" cy="3705072"/>
          </a:xfrm>
        </p:spPr>
        <p:txBody>
          <a:bodyPr/>
          <a:lstStyle/>
          <a:p>
            <a:pPr marL="274320" indent="-274320">
              <a:lnSpc>
                <a:spcPct val="100000"/>
              </a:lnSpc>
              <a:spcBef>
                <a:spcPts val="600"/>
              </a:spcBef>
            </a:pPr>
            <a:r>
              <a:rPr lang="en-US" b="1" dirty="0">
                <a:solidFill>
                  <a:schemeClr val="tx1"/>
                </a:solidFill>
              </a:rPr>
              <a:t>Alusol AU </a:t>
            </a:r>
            <a:r>
              <a:rPr lang="en-US" b="1" dirty="0" smtClean="0">
                <a:solidFill>
                  <a:schemeClr val="tx1"/>
                </a:solidFill>
              </a:rPr>
              <a:t>68</a:t>
            </a:r>
          </a:p>
          <a:p>
            <a:pPr marL="274320" lvl="0" indent="-274320">
              <a:lnSpc>
                <a:spcPct val="100000"/>
              </a:lnSpc>
              <a:spcBef>
                <a:spcPts val="600"/>
              </a:spcBef>
              <a:buClr>
                <a:srgbClr val="C00000"/>
              </a:buClr>
              <a:buFont typeface="Wingdings" panose="05000000000000000000" pitchFamily="2" charset="2"/>
              <a:buChar char="Ø"/>
            </a:pPr>
            <a:r>
              <a:rPr lang="en-US" sz="1600" dirty="0">
                <a:solidFill>
                  <a:schemeClr val="tx1"/>
                </a:solidFill>
              </a:rPr>
              <a:t>Premium multi-metal machining product</a:t>
            </a:r>
          </a:p>
          <a:p>
            <a:pPr marL="274320" lvl="0" indent="-274320">
              <a:lnSpc>
                <a:spcPct val="100000"/>
              </a:lnSpc>
              <a:spcBef>
                <a:spcPts val="600"/>
              </a:spcBef>
              <a:buClr>
                <a:srgbClr val="C00000"/>
              </a:buClr>
              <a:buFont typeface="Wingdings" panose="05000000000000000000" pitchFamily="2" charset="2"/>
              <a:buChar char="Ø"/>
            </a:pPr>
            <a:r>
              <a:rPr lang="en-US" sz="1600" dirty="0">
                <a:solidFill>
                  <a:schemeClr val="tx1"/>
                </a:solidFill>
              </a:rPr>
              <a:t>Cleanest running semi-synthetic</a:t>
            </a:r>
          </a:p>
          <a:p>
            <a:pPr marL="274320" lvl="0" indent="-274320">
              <a:lnSpc>
                <a:spcPct val="100000"/>
              </a:lnSpc>
              <a:spcBef>
                <a:spcPts val="600"/>
              </a:spcBef>
              <a:buClr>
                <a:srgbClr val="C00000"/>
              </a:buClr>
              <a:buFont typeface="Wingdings" panose="05000000000000000000" pitchFamily="2" charset="2"/>
              <a:buChar char="Ø"/>
            </a:pPr>
            <a:r>
              <a:rPr lang="en-US" sz="1600" dirty="0">
                <a:solidFill>
                  <a:schemeClr val="tx1"/>
                </a:solidFill>
              </a:rPr>
              <a:t>Exceptional tool life and surface finish</a:t>
            </a:r>
          </a:p>
          <a:p>
            <a:pPr marL="274320" lvl="0" indent="-274320">
              <a:lnSpc>
                <a:spcPct val="100000"/>
              </a:lnSpc>
              <a:spcBef>
                <a:spcPts val="600"/>
              </a:spcBef>
              <a:buClr>
                <a:srgbClr val="C00000"/>
              </a:buClr>
              <a:buFont typeface="Wingdings" panose="05000000000000000000" pitchFamily="2" charset="2"/>
              <a:buChar char="Ø"/>
            </a:pPr>
            <a:r>
              <a:rPr lang="en-US" sz="1600" dirty="0" smtClean="0">
                <a:solidFill>
                  <a:schemeClr val="tx1"/>
                </a:solidFill>
              </a:rPr>
              <a:t>Free of secondary amines, boron</a:t>
            </a:r>
            <a:r>
              <a:rPr lang="en-US" sz="1600" dirty="0">
                <a:solidFill>
                  <a:schemeClr val="tx1"/>
                </a:solidFill>
              </a:rPr>
              <a:t>, &amp; </a:t>
            </a:r>
            <a:r>
              <a:rPr lang="en-US" sz="1600" dirty="0" smtClean="0">
                <a:solidFill>
                  <a:schemeClr val="tx1"/>
                </a:solidFill>
              </a:rPr>
              <a:t>chlorine</a:t>
            </a:r>
            <a:endParaRPr lang="en-US" sz="1600" dirty="0">
              <a:solidFill>
                <a:schemeClr val="tx1"/>
              </a:solidFill>
            </a:endParaRPr>
          </a:p>
          <a:p>
            <a:pPr marL="274320" lvl="0" indent="-274320">
              <a:lnSpc>
                <a:spcPct val="100000"/>
              </a:lnSpc>
              <a:spcBef>
                <a:spcPts val="600"/>
              </a:spcBef>
              <a:buClr>
                <a:srgbClr val="C00000"/>
              </a:buClr>
            </a:pPr>
            <a:endParaRPr lang="en-US" b="1" dirty="0" smtClean="0">
              <a:solidFill>
                <a:schemeClr val="tx1"/>
              </a:solidFill>
            </a:endParaRPr>
          </a:p>
          <a:p>
            <a:pPr marL="274320" lvl="0" indent="-274320">
              <a:lnSpc>
                <a:spcPct val="100000"/>
              </a:lnSpc>
              <a:spcBef>
                <a:spcPts val="600"/>
              </a:spcBef>
              <a:buClr>
                <a:srgbClr val="C00000"/>
              </a:buClr>
            </a:pPr>
            <a:r>
              <a:rPr lang="en-US" b="1" dirty="0" smtClean="0">
                <a:solidFill>
                  <a:schemeClr val="tx1"/>
                </a:solidFill>
              </a:rPr>
              <a:t>Alusol </a:t>
            </a:r>
            <a:r>
              <a:rPr lang="en-US" b="1" dirty="0">
                <a:solidFill>
                  <a:schemeClr val="tx1"/>
                </a:solidFill>
              </a:rPr>
              <a:t>AU 70</a:t>
            </a:r>
          </a:p>
          <a:p>
            <a:pPr marL="274320" lvl="0" indent="-274320">
              <a:lnSpc>
                <a:spcPct val="100000"/>
              </a:lnSpc>
              <a:spcBef>
                <a:spcPts val="600"/>
              </a:spcBef>
              <a:buClr>
                <a:srgbClr val="C00000"/>
              </a:buClr>
              <a:buFont typeface="Wingdings" panose="05000000000000000000" pitchFamily="2" charset="2"/>
              <a:buChar char="Ø"/>
            </a:pPr>
            <a:r>
              <a:rPr lang="en-US" sz="1600" dirty="0">
                <a:solidFill>
                  <a:schemeClr val="tx1"/>
                </a:solidFill>
              </a:rPr>
              <a:t>Contains additional ester</a:t>
            </a:r>
          </a:p>
          <a:p>
            <a:pPr marL="274320" lvl="0" indent="-274320">
              <a:lnSpc>
                <a:spcPct val="100000"/>
              </a:lnSpc>
              <a:spcBef>
                <a:spcPts val="600"/>
              </a:spcBef>
              <a:buClr>
                <a:srgbClr val="C00000"/>
              </a:buClr>
              <a:buFont typeface="Wingdings" panose="05000000000000000000" pitchFamily="2" charset="2"/>
              <a:buChar char="Ø"/>
            </a:pPr>
            <a:r>
              <a:rPr lang="en-US" sz="1600" dirty="0">
                <a:solidFill>
                  <a:schemeClr val="tx1"/>
                </a:solidFill>
              </a:rPr>
              <a:t>Incorporates EP additive</a:t>
            </a:r>
          </a:p>
          <a:p>
            <a:pPr marL="274320" lvl="0" indent="-274320">
              <a:lnSpc>
                <a:spcPct val="100000"/>
              </a:lnSpc>
              <a:spcBef>
                <a:spcPts val="600"/>
              </a:spcBef>
              <a:buClr>
                <a:srgbClr val="C00000"/>
              </a:buClr>
              <a:buFont typeface="Wingdings" panose="05000000000000000000" pitchFamily="2" charset="2"/>
              <a:buChar char="Ø"/>
            </a:pPr>
            <a:r>
              <a:rPr lang="en-US" sz="1600" dirty="0" smtClean="0">
                <a:solidFill>
                  <a:schemeClr val="tx1"/>
                </a:solidFill>
              </a:rPr>
              <a:t>Maximum performance for aerospace applications</a:t>
            </a:r>
            <a:endParaRPr lang="en-US" b="1" dirty="0">
              <a:solidFill>
                <a:schemeClr val="tx1"/>
              </a:solidFill>
            </a:endParaRPr>
          </a:p>
        </p:txBody>
      </p:sp>
      <p:pic>
        <p:nvPicPr>
          <p:cNvPr id="4"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925372" y="3793960"/>
            <a:ext cx="1079745" cy="1497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486001" y="3060508"/>
            <a:ext cx="940516" cy="2337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120249" y="1179848"/>
            <a:ext cx="2306268" cy="1806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465447" y="1076149"/>
            <a:ext cx="5553443" cy="400110"/>
          </a:xfrm>
          <a:prstGeom prst="rect">
            <a:avLst/>
          </a:prstGeom>
          <a:noFill/>
        </p:spPr>
        <p:txBody>
          <a:bodyPr wrap="none" rtlCol="0">
            <a:spAutoFit/>
          </a:bodyPr>
          <a:lstStyle/>
          <a:p>
            <a:r>
              <a:rPr lang="en-US" sz="2000" b="1" dirty="0" smtClean="0">
                <a:latin typeface="Arial" panose="020B0604020202020204" pitchFamily="34" charset="0"/>
                <a:cs typeface="Arial" panose="020B0604020202020204" pitchFamily="34" charset="0"/>
              </a:rPr>
              <a:t>Top performing Aluminum machining Fluids</a:t>
            </a:r>
            <a:endParaRPr 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2389528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err="1" smtClean="0"/>
              <a:t>Alusol</a:t>
            </a:r>
            <a:r>
              <a:rPr lang="en-US" sz="3200" baseline="30000" dirty="0" smtClean="0"/>
              <a:t>®</a:t>
            </a:r>
            <a:r>
              <a:rPr lang="en-US" sz="3200" dirty="0" smtClean="0"/>
              <a:t> </a:t>
            </a:r>
            <a:r>
              <a:rPr lang="en-US" sz="3200" dirty="0"/>
              <a:t>AU 68 – </a:t>
            </a:r>
            <a:r>
              <a:rPr lang="en-US" sz="3200" dirty="0" smtClean="0"/>
              <a:t>Features/Benefits</a:t>
            </a:r>
            <a:endParaRPr lang="en-US" sz="3200" dirty="0"/>
          </a:p>
        </p:txBody>
      </p:sp>
      <p:sp>
        <p:nvSpPr>
          <p:cNvPr id="3" name="Subtitle 2"/>
          <p:cNvSpPr>
            <a:spLocks noGrp="1"/>
          </p:cNvSpPr>
          <p:nvPr>
            <p:ph type="subTitle" idx="1"/>
          </p:nvPr>
        </p:nvSpPr>
        <p:spPr>
          <a:xfrm>
            <a:off x="584201" y="1371088"/>
            <a:ext cx="10693400" cy="3886713"/>
          </a:xfrm>
        </p:spPr>
        <p:txBody>
          <a:bodyPr/>
          <a:lstStyle/>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Multi-metal </a:t>
            </a:r>
            <a:r>
              <a:rPr lang="en-US" dirty="0" smtClean="0">
                <a:solidFill>
                  <a:schemeClr val="tx1"/>
                </a:solidFill>
              </a:rPr>
              <a:t>compatible for </a:t>
            </a:r>
            <a:r>
              <a:rPr lang="en-US" dirty="0">
                <a:solidFill>
                  <a:schemeClr val="tx1"/>
                </a:solidFill>
              </a:rPr>
              <a:t>aluminum, </a:t>
            </a:r>
            <a:r>
              <a:rPr lang="en-US" dirty="0" smtClean="0">
                <a:solidFill>
                  <a:schemeClr val="tx1"/>
                </a:solidFill>
              </a:rPr>
              <a:t>yellow metals, stainless</a:t>
            </a:r>
            <a:r>
              <a:rPr lang="en-US" dirty="0">
                <a:solidFill>
                  <a:schemeClr val="tx1"/>
                </a:solidFill>
              </a:rPr>
              <a:t>, and aerospace materials</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smtClean="0">
                <a:solidFill>
                  <a:schemeClr val="tx1"/>
                </a:solidFill>
              </a:rPr>
              <a:t>Potential to consolidate </a:t>
            </a:r>
            <a:r>
              <a:rPr lang="en-US" dirty="0">
                <a:solidFill>
                  <a:schemeClr val="tx1"/>
                </a:solidFill>
              </a:rPr>
              <a:t>multiple </a:t>
            </a:r>
            <a:r>
              <a:rPr lang="en-US" dirty="0" smtClean="0">
                <a:solidFill>
                  <a:schemeClr val="tx1"/>
                </a:solidFill>
              </a:rPr>
              <a:t>fluids </a:t>
            </a:r>
            <a:r>
              <a:rPr lang="en-US" dirty="0">
                <a:solidFill>
                  <a:schemeClr val="tx1"/>
                </a:solidFill>
              </a:rPr>
              <a:t>into one</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Low surface tension for maximum wettability, low foam, no chip float, brighter chips and clean machines</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Reduced </a:t>
            </a:r>
            <a:r>
              <a:rPr lang="en-US" dirty="0" smtClean="0">
                <a:solidFill>
                  <a:schemeClr val="tx1"/>
                </a:solidFill>
              </a:rPr>
              <a:t>consumption, reduced </a:t>
            </a:r>
            <a:r>
              <a:rPr lang="en-US" dirty="0">
                <a:solidFill>
                  <a:schemeClr val="tx1"/>
                </a:solidFill>
              </a:rPr>
              <a:t>entrained air, efficient chip removal</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smtClean="0">
                <a:solidFill>
                  <a:schemeClr val="tx1"/>
                </a:solidFill>
              </a:rPr>
              <a:t>Free of chlorine, </a:t>
            </a:r>
            <a:r>
              <a:rPr lang="en-US" dirty="0">
                <a:solidFill>
                  <a:schemeClr val="tx1"/>
                </a:solidFill>
              </a:rPr>
              <a:t>secondary </a:t>
            </a:r>
            <a:r>
              <a:rPr lang="en-US" dirty="0" smtClean="0">
                <a:solidFill>
                  <a:schemeClr val="tx1"/>
                </a:solidFill>
              </a:rPr>
              <a:t>amines, boron, and nitrites</a:t>
            </a:r>
            <a:endParaRPr lang="en-US" dirty="0">
              <a:solidFill>
                <a:schemeClr val="tx1"/>
              </a:solidFill>
            </a:endParaRP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Worker safety consideration and compliance with HSE </a:t>
            </a:r>
            <a:endParaRPr lang="en-US" dirty="0" smtClean="0">
              <a:solidFill>
                <a:schemeClr val="tx1"/>
              </a:solidFill>
            </a:endParaRP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smtClean="0">
                <a:solidFill>
                  <a:schemeClr val="tx1"/>
                </a:solidFill>
              </a:rPr>
              <a:t>Suitable for single </a:t>
            </a:r>
            <a:r>
              <a:rPr lang="en-US" dirty="0">
                <a:solidFill>
                  <a:schemeClr val="tx1"/>
                </a:solidFill>
              </a:rPr>
              <a:t>sump machines </a:t>
            </a:r>
            <a:r>
              <a:rPr lang="en-US" dirty="0" smtClean="0">
                <a:solidFill>
                  <a:schemeClr val="tx1"/>
                </a:solidFill>
              </a:rPr>
              <a:t>and </a:t>
            </a:r>
            <a:r>
              <a:rPr lang="en-US" dirty="0">
                <a:solidFill>
                  <a:schemeClr val="tx1"/>
                </a:solidFill>
              </a:rPr>
              <a:t>central </a:t>
            </a:r>
            <a:r>
              <a:rPr lang="en-US" dirty="0" smtClean="0">
                <a:solidFill>
                  <a:schemeClr val="tx1"/>
                </a:solidFill>
              </a:rPr>
              <a:t>systems</a:t>
            </a:r>
            <a:endParaRPr lang="en-US" dirty="0">
              <a:solidFill>
                <a:schemeClr val="tx1"/>
              </a:solidFill>
            </a:endParaRPr>
          </a:p>
        </p:txBody>
      </p:sp>
    </p:spTree>
    <p:extLst>
      <p:ext uri="{BB962C8B-B14F-4D97-AF65-F5344CB8AC3E}">
        <p14:creationId xmlns:p14="http://schemas.microsoft.com/office/powerpoint/2010/main" val="2307716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a:t>Machining Performance vs. </a:t>
            </a:r>
            <a:r>
              <a:rPr lang="en-US" sz="3200" dirty="0" smtClean="0"/>
              <a:t>Competition</a:t>
            </a:r>
            <a:endParaRPr lang="en-US" sz="3200" dirty="0"/>
          </a:p>
        </p:txBody>
      </p:sp>
      <p:sp>
        <p:nvSpPr>
          <p:cNvPr id="4" name="TextBox 3"/>
          <p:cNvSpPr txBox="1"/>
          <p:nvPr/>
        </p:nvSpPr>
        <p:spPr>
          <a:xfrm>
            <a:off x="2235200" y="1099890"/>
            <a:ext cx="6075894" cy="400110"/>
          </a:xfrm>
          <a:prstGeom prst="rect">
            <a:avLst/>
          </a:prstGeom>
          <a:noFill/>
        </p:spPr>
        <p:txBody>
          <a:bodyPr wrap="none" rtlCol="0">
            <a:spAutoFit/>
          </a:bodyPr>
          <a:lstStyle/>
          <a:p>
            <a:r>
              <a:rPr lang="en-US" altLang="en-US" sz="2000" b="1" dirty="0" smtClean="0">
                <a:latin typeface="Arial" panose="020B0604020202020204" pitchFamily="34" charset="0"/>
                <a:cs typeface="Arial" panose="020B0604020202020204" pitchFamily="34" charset="0"/>
                <a:sym typeface="Helvetica Light" charset="0"/>
              </a:rPr>
              <a:t>Aluminum Cast 356 – </a:t>
            </a:r>
            <a:r>
              <a:rPr lang="en-US" altLang="en-US" sz="2000" b="1" dirty="0">
                <a:latin typeface="Arial" panose="020B0604020202020204" pitchFamily="34" charset="0"/>
                <a:cs typeface="Arial" panose="020B0604020202020204" pitchFamily="34" charset="0"/>
                <a:sym typeface="Helvetica Light" charset="0"/>
              </a:rPr>
              <a:t>Form Tapping Power </a:t>
            </a:r>
            <a:r>
              <a:rPr lang="en-US" altLang="en-US" sz="2000" b="1" dirty="0" smtClean="0">
                <a:latin typeface="Arial" panose="020B0604020202020204" pitchFamily="34" charset="0"/>
                <a:cs typeface="Arial" panose="020B0604020202020204" pitchFamily="34" charset="0"/>
                <a:sym typeface="Helvetica Light" charset="0"/>
              </a:rPr>
              <a:t>Draw</a:t>
            </a:r>
            <a:endParaRPr lang="en-US" altLang="en-US" sz="2000" b="1" dirty="0">
              <a:latin typeface="Arial" panose="020B0604020202020204" pitchFamily="34" charset="0"/>
              <a:cs typeface="Arial" panose="020B0604020202020204" pitchFamily="34" charset="0"/>
              <a:sym typeface="Helvetica Light" charset="0"/>
            </a:endParaRPr>
          </a:p>
        </p:txBody>
      </p:sp>
      <p:pic>
        <p:nvPicPr>
          <p:cNvPr id="18434" name="Picture 1"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0670" y="1500000"/>
            <a:ext cx="7854867" cy="392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39781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a:t>Machining Performance vs. </a:t>
            </a:r>
            <a:r>
              <a:rPr lang="en-US" sz="3200" dirty="0" smtClean="0"/>
              <a:t>Competition</a:t>
            </a:r>
            <a:endParaRPr lang="en-US" sz="3200" dirty="0"/>
          </a:p>
        </p:txBody>
      </p:sp>
      <p:pic>
        <p:nvPicPr>
          <p:cNvPr id="11" name="Picture 6"/>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936470" y="1656352"/>
            <a:ext cx="3241161" cy="1915514"/>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982690" y="3573893"/>
            <a:ext cx="3847605" cy="182889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 Box 11"/>
          <p:cNvSpPr txBox="1">
            <a:spLocks noChangeArrowheads="1"/>
          </p:cNvSpPr>
          <p:nvPr/>
        </p:nvSpPr>
        <p:spPr bwMode="auto">
          <a:xfrm>
            <a:off x="2766091" y="2974175"/>
            <a:ext cx="1692643" cy="461665"/>
          </a:xfrm>
          <a:prstGeom prst="rect">
            <a:avLst/>
          </a:prstGeom>
          <a:solidFill>
            <a:schemeClr val="bg1">
              <a:lumMod val="95000"/>
            </a:schemeClr>
          </a:solidFill>
          <a:ln/>
        </p:spPr>
        <p:style>
          <a:lnRef idx="2">
            <a:schemeClr val="accent6">
              <a:shade val="50000"/>
            </a:schemeClr>
          </a:lnRef>
          <a:fillRef idx="1">
            <a:schemeClr val="accent6"/>
          </a:fillRef>
          <a:effectRef idx="0">
            <a:schemeClr val="accent6"/>
          </a:effectRef>
          <a:fontRef idx="minor">
            <a:schemeClr val="lt1"/>
          </a:fontRef>
        </p:style>
        <p:txBody>
          <a:bodyPr wrap="none">
            <a:spAutoFit/>
          </a:bodyPr>
          <a:lstStyle/>
          <a:p>
            <a:pPr algn="ctr"/>
            <a:r>
              <a:rPr lang="en-US" altLang="en-US" sz="1200" b="1" dirty="0">
                <a:solidFill>
                  <a:sysClr val="windowText" lastClr="000000"/>
                </a:solidFill>
              </a:rPr>
              <a:t>Alusol AU 68</a:t>
            </a:r>
          </a:p>
          <a:p>
            <a:pPr algn="ctr"/>
            <a:r>
              <a:rPr lang="en-US" altLang="en-US" sz="1200" dirty="0" smtClean="0">
                <a:solidFill>
                  <a:sysClr val="windowText" lastClr="000000"/>
                </a:solidFill>
              </a:rPr>
              <a:t>Very low built-up edge</a:t>
            </a:r>
            <a:endParaRPr lang="en-US" altLang="en-US" sz="1200" dirty="0">
              <a:solidFill>
                <a:sysClr val="windowText" lastClr="000000"/>
              </a:solidFill>
            </a:endParaRPr>
          </a:p>
        </p:txBody>
      </p:sp>
      <p:pic>
        <p:nvPicPr>
          <p:cNvPr id="14" name="Picture 2"/>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982691" y="1655021"/>
            <a:ext cx="3305874" cy="1907989"/>
          </a:xfrm>
          <a:prstGeom prst="rect">
            <a:avLst/>
          </a:prstGeom>
          <a:noFill/>
          <a:ln>
            <a:noFill/>
          </a:ln>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cap="flat" cmpd="sng">
                <a:solidFill>
                  <a:schemeClr val="tx1"/>
                </a:solidFill>
                <a:prstDash val="solid"/>
                <a:miter lim="800000"/>
                <a:headEnd/>
                <a:tailEnd/>
              </a14:hiddenLine>
            </a:ext>
          </a:extLst>
        </p:spPr>
      </p:pic>
      <p:pic>
        <p:nvPicPr>
          <p:cNvPr id="15" name="Picture 3"/>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1900844" y="3522739"/>
            <a:ext cx="3276787" cy="1841672"/>
          </a:xfrm>
          <a:prstGeom prst="rect">
            <a:avLst/>
          </a:prstGeom>
          <a:noFill/>
          <a:ln>
            <a:noFill/>
          </a:ln>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cap="flat" cmpd="sng">
                <a:solidFill>
                  <a:schemeClr val="tx1"/>
                </a:solidFill>
                <a:prstDash val="solid"/>
                <a:miter lim="800000"/>
                <a:headEnd/>
                <a:tailEnd/>
              </a14:hiddenLine>
            </a:ext>
          </a:extLst>
        </p:spPr>
      </p:pic>
      <p:sp>
        <p:nvSpPr>
          <p:cNvPr id="16" name="Text Box 11"/>
          <p:cNvSpPr txBox="1">
            <a:spLocks noChangeArrowheads="1"/>
          </p:cNvSpPr>
          <p:nvPr/>
        </p:nvSpPr>
        <p:spPr bwMode="auto">
          <a:xfrm>
            <a:off x="2718341" y="4764708"/>
            <a:ext cx="1641795" cy="461665"/>
          </a:xfrm>
          <a:prstGeom prst="rect">
            <a:avLst/>
          </a:prstGeom>
          <a:solidFill>
            <a:schemeClr val="bg1">
              <a:lumMod val="95000"/>
            </a:schemeClr>
          </a:solidFill>
          <a:ln/>
        </p:spPr>
        <p:style>
          <a:lnRef idx="2">
            <a:schemeClr val="accent6">
              <a:shade val="50000"/>
            </a:schemeClr>
          </a:lnRef>
          <a:fillRef idx="1">
            <a:schemeClr val="accent6"/>
          </a:fillRef>
          <a:effectRef idx="0">
            <a:schemeClr val="accent6"/>
          </a:effectRef>
          <a:fontRef idx="minor">
            <a:schemeClr val="lt1"/>
          </a:fontRef>
        </p:style>
        <p:txBody>
          <a:bodyPr wrap="none">
            <a:spAutoFit/>
          </a:bodyPr>
          <a:lstStyle/>
          <a:p>
            <a:pPr algn="ctr"/>
            <a:r>
              <a:rPr lang="en-US" altLang="en-US" sz="1200" b="1" dirty="0" smtClean="0">
                <a:solidFill>
                  <a:sysClr val="windowText" lastClr="000000"/>
                </a:solidFill>
              </a:rPr>
              <a:t>Competitor Q</a:t>
            </a:r>
            <a:endParaRPr lang="en-US" altLang="en-US" sz="1200" b="1" dirty="0">
              <a:solidFill>
                <a:sysClr val="windowText" lastClr="000000"/>
              </a:solidFill>
            </a:endParaRPr>
          </a:p>
          <a:p>
            <a:pPr algn="ctr"/>
            <a:r>
              <a:rPr lang="en-US" altLang="en-US" sz="1200" dirty="0" smtClean="0">
                <a:solidFill>
                  <a:sysClr val="windowText" lastClr="000000"/>
                </a:solidFill>
              </a:rPr>
              <a:t>Built-up edge forming</a:t>
            </a:r>
            <a:endParaRPr lang="en-US" altLang="en-US" sz="1200" dirty="0">
              <a:solidFill>
                <a:sysClr val="windowText" lastClr="000000"/>
              </a:solidFill>
            </a:endParaRPr>
          </a:p>
        </p:txBody>
      </p:sp>
      <p:sp>
        <p:nvSpPr>
          <p:cNvPr id="17" name="Text Box 11"/>
          <p:cNvSpPr txBox="1">
            <a:spLocks noChangeArrowheads="1"/>
          </p:cNvSpPr>
          <p:nvPr/>
        </p:nvSpPr>
        <p:spPr bwMode="auto">
          <a:xfrm>
            <a:off x="7589508" y="2938261"/>
            <a:ext cx="1819729" cy="461665"/>
          </a:xfrm>
          <a:prstGeom prst="rect">
            <a:avLst/>
          </a:prstGeom>
          <a:solidFill>
            <a:schemeClr val="bg1">
              <a:lumMod val="95000"/>
            </a:schemeClr>
          </a:solidFill>
          <a:ln/>
        </p:spPr>
        <p:style>
          <a:lnRef idx="2">
            <a:schemeClr val="accent6">
              <a:shade val="50000"/>
            </a:schemeClr>
          </a:lnRef>
          <a:fillRef idx="1">
            <a:schemeClr val="accent6"/>
          </a:fillRef>
          <a:effectRef idx="0">
            <a:schemeClr val="accent6"/>
          </a:effectRef>
          <a:fontRef idx="minor">
            <a:schemeClr val="lt1"/>
          </a:fontRef>
        </p:style>
        <p:txBody>
          <a:bodyPr wrap="none">
            <a:spAutoFit/>
          </a:bodyPr>
          <a:lstStyle/>
          <a:p>
            <a:pPr algn="ctr"/>
            <a:r>
              <a:rPr lang="en-US" altLang="en-US" sz="1200" b="1" dirty="0" smtClean="0">
                <a:solidFill>
                  <a:sysClr val="windowText" lastClr="000000"/>
                </a:solidFill>
              </a:rPr>
              <a:t>Competitor H</a:t>
            </a:r>
            <a:endParaRPr lang="en-US" altLang="en-US" sz="1200" b="1" dirty="0">
              <a:solidFill>
                <a:sysClr val="windowText" lastClr="000000"/>
              </a:solidFill>
            </a:endParaRPr>
          </a:p>
          <a:p>
            <a:pPr algn="ctr"/>
            <a:r>
              <a:rPr lang="en-US" altLang="en-US" sz="1200" dirty="0" smtClean="0">
                <a:solidFill>
                  <a:sysClr val="windowText" lastClr="000000"/>
                </a:solidFill>
              </a:rPr>
              <a:t>Significant built-up edge</a:t>
            </a:r>
            <a:endParaRPr lang="en-US" altLang="en-US" sz="1200" dirty="0">
              <a:solidFill>
                <a:sysClr val="windowText" lastClr="000000"/>
              </a:solidFill>
            </a:endParaRPr>
          </a:p>
        </p:txBody>
      </p:sp>
      <p:sp>
        <p:nvSpPr>
          <p:cNvPr id="18" name="Text Box 11"/>
          <p:cNvSpPr txBox="1">
            <a:spLocks noChangeArrowheads="1"/>
          </p:cNvSpPr>
          <p:nvPr/>
        </p:nvSpPr>
        <p:spPr bwMode="auto">
          <a:xfrm>
            <a:off x="7862019" y="4815616"/>
            <a:ext cx="1547218" cy="461665"/>
          </a:xfrm>
          <a:prstGeom prst="rect">
            <a:avLst/>
          </a:prstGeom>
          <a:solidFill>
            <a:schemeClr val="bg1">
              <a:lumMod val="95000"/>
            </a:schemeClr>
          </a:solidFill>
          <a:ln/>
        </p:spPr>
        <p:style>
          <a:lnRef idx="2">
            <a:schemeClr val="accent6">
              <a:shade val="50000"/>
            </a:schemeClr>
          </a:lnRef>
          <a:fillRef idx="1">
            <a:schemeClr val="accent6"/>
          </a:fillRef>
          <a:effectRef idx="0">
            <a:schemeClr val="accent6"/>
          </a:effectRef>
          <a:fontRef idx="minor">
            <a:schemeClr val="lt1"/>
          </a:fontRef>
        </p:style>
        <p:txBody>
          <a:bodyPr wrap="none">
            <a:spAutoFit/>
          </a:bodyPr>
          <a:lstStyle/>
          <a:p>
            <a:pPr algn="ctr"/>
            <a:r>
              <a:rPr lang="en-US" altLang="en-US" sz="1200" b="1" dirty="0" smtClean="0">
                <a:solidFill>
                  <a:sysClr val="windowText" lastClr="000000"/>
                </a:solidFill>
              </a:rPr>
              <a:t>Competitor B2</a:t>
            </a:r>
            <a:endParaRPr lang="en-US" altLang="en-US" sz="1200" b="1" dirty="0">
              <a:solidFill>
                <a:sysClr val="windowText" lastClr="000000"/>
              </a:solidFill>
            </a:endParaRPr>
          </a:p>
          <a:p>
            <a:pPr algn="ctr"/>
            <a:r>
              <a:rPr lang="en-US" altLang="en-US" sz="1200" dirty="0" smtClean="0">
                <a:solidFill>
                  <a:sysClr val="windowText" lastClr="000000"/>
                </a:solidFill>
              </a:rPr>
              <a:t>Heavy built-up edge</a:t>
            </a:r>
            <a:endParaRPr lang="en-US" altLang="en-US" sz="1200" dirty="0">
              <a:solidFill>
                <a:sysClr val="windowText" lastClr="000000"/>
              </a:solidFill>
            </a:endParaRPr>
          </a:p>
        </p:txBody>
      </p:sp>
      <p:sp>
        <p:nvSpPr>
          <p:cNvPr id="19" name="Text Box 10"/>
          <p:cNvSpPr txBox="1">
            <a:spLocks noChangeArrowheads="1"/>
          </p:cNvSpPr>
          <p:nvPr/>
        </p:nvSpPr>
        <p:spPr bwMode="auto">
          <a:xfrm>
            <a:off x="10580914" y="3956228"/>
            <a:ext cx="1147174" cy="58477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fontAlgn="base">
              <a:spcBef>
                <a:spcPct val="0"/>
              </a:spcBef>
              <a:spcAft>
                <a:spcPct val="0"/>
              </a:spcAft>
            </a:pPr>
            <a:r>
              <a:rPr lang="en-US" altLang="en-US" sz="1600" dirty="0" smtClean="0">
                <a:solidFill>
                  <a:srgbClr val="FF0000"/>
                </a:solidFill>
                <a:latin typeface="Arial" charset="0"/>
              </a:rPr>
              <a:t>Built-up edge</a:t>
            </a:r>
            <a:endParaRPr lang="en-US" altLang="en-US" sz="1600" dirty="0">
              <a:solidFill>
                <a:srgbClr val="FF0000"/>
              </a:solidFill>
              <a:latin typeface="Arial" charset="0"/>
            </a:endParaRPr>
          </a:p>
        </p:txBody>
      </p:sp>
      <p:sp>
        <p:nvSpPr>
          <p:cNvPr id="20" name="TextBox 19"/>
          <p:cNvSpPr txBox="1"/>
          <p:nvPr/>
        </p:nvSpPr>
        <p:spPr>
          <a:xfrm>
            <a:off x="3316211" y="1137870"/>
            <a:ext cx="4011226" cy="400110"/>
          </a:xfrm>
          <a:prstGeom prst="rect">
            <a:avLst/>
          </a:prstGeom>
          <a:noFill/>
        </p:spPr>
        <p:txBody>
          <a:bodyPr wrap="none" rtlCol="0">
            <a:spAutoFit/>
          </a:bodyPr>
          <a:lstStyle/>
          <a:p>
            <a:r>
              <a:rPr lang="en-US" altLang="en-US" sz="2000" b="1" dirty="0">
                <a:latin typeface="Arial" panose="020B0604020202020204" pitchFamily="34" charset="0"/>
                <a:cs typeface="Arial" panose="020B0604020202020204" pitchFamily="34" charset="0"/>
                <a:sym typeface="Helvetica Light" charset="0"/>
              </a:rPr>
              <a:t>Aluminum 356 – Tool </a:t>
            </a:r>
            <a:r>
              <a:rPr lang="en-US" altLang="en-US" sz="2000" b="1" dirty="0" smtClean="0">
                <a:latin typeface="Arial" panose="020B0604020202020204" pitchFamily="34" charset="0"/>
                <a:cs typeface="Arial" panose="020B0604020202020204" pitchFamily="34" charset="0"/>
                <a:sym typeface="Helvetica Light" charset="0"/>
              </a:rPr>
              <a:t>Condition</a:t>
            </a:r>
            <a:endParaRPr lang="en-US" altLang="en-US" sz="2000" b="1" dirty="0">
              <a:latin typeface="Arial" panose="020B0604020202020204" pitchFamily="34" charset="0"/>
              <a:cs typeface="Arial" panose="020B0604020202020204" pitchFamily="34" charset="0"/>
              <a:sym typeface="Helvetica Light" charset="0"/>
            </a:endParaRPr>
          </a:p>
        </p:txBody>
      </p:sp>
    </p:spTree>
    <p:extLst>
      <p:ext uri="{BB962C8B-B14F-4D97-AF65-F5344CB8AC3E}">
        <p14:creationId xmlns:p14="http://schemas.microsoft.com/office/powerpoint/2010/main" val="409075860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a:t>Machining Performance vs. </a:t>
            </a:r>
            <a:r>
              <a:rPr lang="en-US" sz="3200" dirty="0" smtClean="0"/>
              <a:t>Competition</a:t>
            </a:r>
            <a:endParaRPr lang="en-US" sz="3200" dirty="0"/>
          </a:p>
        </p:txBody>
      </p:sp>
      <p:sp>
        <p:nvSpPr>
          <p:cNvPr id="4" name="TextBox 3"/>
          <p:cNvSpPr txBox="1"/>
          <p:nvPr/>
        </p:nvSpPr>
        <p:spPr>
          <a:xfrm>
            <a:off x="2235201" y="1099890"/>
            <a:ext cx="5591787" cy="400110"/>
          </a:xfrm>
          <a:prstGeom prst="rect">
            <a:avLst/>
          </a:prstGeom>
          <a:noFill/>
        </p:spPr>
        <p:txBody>
          <a:bodyPr wrap="none" rtlCol="0">
            <a:spAutoFit/>
          </a:bodyPr>
          <a:lstStyle/>
          <a:p>
            <a:r>
              <a:rPr lang="en-US" altLang="en-US" sz="2000" b="1" dirty="0">
                <a:latin typeface="Arial" panose="020B0604020202020204" pitchFamily="34" charset="0"/>
                <a:cs typeface="Arial" panose="020B0604020202020204" pitchFamily="34" charset="0"/>
                <a:sym typeface="Helvetica Light" charset="0"/>
              </a:rPr>
              <a:t>Aluminum </a:t>
            </a:r>
            <a:r>
              <a:rPr lang="en-US" altLang="en-US" sz="2000" b="1" dirty="0" smtClean="0">
                <a:latin typeface="Arial" panose="020B0604020202020204" pitchFamily="34" charset="0"/>
                <a:cs typeface="Arial" panose="020B0604020202020204" pitchFamily="34" charset="0"/>
                <a:sym typeface="Helvetica Light" charset="0"/>
              </a:rPr>
              <a:t>6061 </a:t>
            </a:r>
            <a:r>
              <a:rPr lang="en-US" altLang="en-US" sz="2000" b="1" dirty="0">
                <a:latin typeface="Arial" panose="020B0604020202020204" pitchFamily="34" charset="0"/>
                <a:cs typeface="Arial" panose="020B0604020202020204" pitchFamily="34" charset="0"/>
                <a:sym typeface="Helvetica Light" charset="0"/>
              </a:rPr>
              <a:t>– Form Tapping Power </a:t>
            </a:r>
            <a:r>
              <a:rPr lang="en-US" altLang="en-US" sz="2000" b="1" dirty="0" smtClean="0">
                <a:latin typeface="Arial" panose="020B0604020202020204" pitchFamily="34" charset="0"/>
                <a:cs typeface="Arial" panose="020B0604020202020204" pitchFamily="34" charset="0"/>
                <a:sym typeface="Helvetica Light" charset="0"/>
              </a:rPr>
              <a:t>Draw</a:t>
            </a:r>
            <a:endParaRPr lang="en-US" altLang="en-US" sz="2000" b="1" dirty="0">
              <a:latin typeface="Arial" panose="020B0604020202020204" pitchFamily="34" charset="0"/>
              <a:cs typeface="Arial" panose="020B0604020202020204" pitchFamily="34" charset="0"/>
              <a:sym typeface="Helvetica Light" charset="0"/>
            </a:endParaRPr>
          </a:p>
        </p:txBody>
      </p:sp>
      <p:pic>
        <p:nvPicPr>
          <p:cNvPr id="5"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80225" y="1500000"/>
            <a:ext cx="8294766" cy="3859276"/>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064029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a:t>Machining Performance vs. </a:t>
            </a:r>
            <a:r>
              <a:rPr lang="en-US" sz="3200" dirty="0" smtClean="0"/>
              <a:t>Competition</a:t>
            </a:r>
            <a:endParaRPr lang="en-US" sz="3200" dirty="0"/>
          </a:p>
        </p:txBody>
      </p:sp>
      <p:sp>
        <p:nvSpPr>
          <p:cNvPr id="20" name="TextBox 19"/>
          <p:cNvSpPr txBox="1"/>
          <p:nvPr/>
        </p:nvSpPr>
        <p:spPr>
          <a:xfrm>
            <a:off x="3738457" y="1147584"/>
            <a:ext cx="4153894" cy="400110"/>
          </a:xfrm>
          <a:prstGeom prst="rect">
            <a:avLst/>
          </a:prstGeom>
          <a:noFill/>
        </p:spPr>
        <p:txBody>
          <a:bodyPr wrap="none" rtlCol="0">
            <a:spAutoFit/>
          </a:bodyPr>
          <a:lstStyle/>
          <a:p>
            <a:r>
              <a:rPr lang="en-US" altLang="en-US" sz="2000" b="1" dirty="0">
                <a:latin typeface="Arial" panose="020B0604020202020204" pitchFamily="34" charset="0"/>
                <a:cs typeface="Arial" panose="020B0604020202020204" pitchFamily="34" charset="0"/>
                <a:sym typeface="Helvetica Light" charset="0"/>
              </a:rPr>
              <a:t>Aluminum </a:t>
            </a:r>
            <a:r>
              <a:rPr lang="en-US" altLang="en-US" sz="2000" b="1" dirty="0" smtClean="0">
                <a:latin typeface="Arial" panose="020B0604020202020204" pitchFamily="34" charset="0"/>
                <a:cs typeface="Arial" panose="020B0604020202020204" pitchFamily="34" charset="0"/>
                <a:sym typeface="Helvetica Light" charset="0"/>
              </a:rPr>
              <a:t>6061 – </a:t>
            </a:r>
            <a:r>
              <a:rPr lang="en-US" altLang="en-US" sz="2000" b="1" dirty="0">
                <a:latin typeface="Arial" panose="020B0604020202020204" pitchFamily="34" charset="0"/>
                <a:cs typeface="Arial" panose="020B0604020202020204" pitchFamily="34" charset="0"/>
                <a:sym typeface="Helvetica Light" charset="0"/>
              </a:rPr>
              <a:t>Tool </a:t>
            </a:r>
            <a:r>
              <a:rPr lang="en-US" altLang="en-US" sz="2000" b="1" dirty="0" smtClean="0">
                <a:latin typeface="Arial" panose="020B0604020202020204" pitchFamily="34" charset="0"/>
                <a:cs typeface="Arial" panose="020B0604020202020204" pitchFamily="34" charset="0"/>
                <a:sym typeface="Helvetica Light" charset="0"/>
              </a:rPr>
              <a:t>Condition</a:t>
            </a:r>
            <a:endParaRPr lang="en-US" altLang="en-US" sz="2000" b="1" dirty="0">
              <a:latin typeface="Arial" panose="020B0604020202020204" pitchFamily="34" charset="0"/>
              <a:cs typeface="Arial" panose="020B0604020202020204" pitchFamily="34" charset="0"/>
              <a:sym typeface="Helvetica Light" charset="0"/>
            </a:endParaRPr>
          </a:p>
        </p:txBody>
      </p:sp>
      <p:pic>
        <p:nvPicPr>
          <p:cNvPr id="21" name="Picture 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083755" y="3706612"/>
            <a:ext cx="3309404" cy="1746198"/>
          </a:xfrm>
          <a:prstGeom prst="rect">
            <a:avLst/>
          </a:prstGeom>
          <a:noFill/>
          <a:ln>
            <a:noFill/>
          </a:ln>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cap="flat" cmpd="sng">
                <a:solidFill>
                  <a:schemeClr val="tx1"/>
                </a:solidFill>
                <a:prstDash val="solid"/>
                <a:miter lim="800000"/>
                <a:headEnd/>
                <a:tailEnd/>
              </a14:hiddenLine>
            </a:ext>
          </a:extLst>
        </p:spPr>
      </p:pic>
      <p:pic>
        <p:nvPicPr>
          <p:cNvPr id="22"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6986068" y="1628708"/>
            <a:ext cx="3412824" cy="1959045"/>
          </a:xfrm>
          <a:prstGeom prst="rect">
            <a:avLst/>
          </a:prstGeom>
          <a:noFill/>
          <a:ln>
            <a:noFill/>
          </a:ln>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cap="flat" cmpd="sng">
                <a:solidFill>
                  <a:schemeClr val="tx1"/>
                </a:solidFill>
                <a:prstDash val="solid"/>
                <a:miter lim="800000"/>
                <a:headEnd/>
                <a:tailEnd/>
              </a14:hiddenLine>
            </a:ext>
          </a:extLst>
        </p:spPr>
      </p:pic>
      <p:sp>
        <p:nvSpPr>
          <p:cNvPr id="23" name="Text Box 7"/>
          <p:cNvSpPr txBox="1">
            <a:spLocks noChangeArrowheads="1"/>
          </p:cNvSpPr>
          <p:nvPr/>
        </p:nvSpPr>
        <p:spPr bwMode="auto">
          <a:xfrm>
            <a:off x="10497786" y="4287322"/>
            <a:ext cx="1178481" cy="58477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1600" dirty="0">
                <a:solidFill>
                  <a:srgbClr val="FF0000"/>
                </a:solidFill>
                <a:latin typeface="Arial" panose="020B0604020202020204" pitchFamily="34" charset="0"/>
                <a:cs typeface="Arial" panose="020B0604020202020204" pitchFamily="34" charset="0"/>
              </a:rPr>
              <a:t>Built-up edge</a:t>
            </a:r>
          </a:p>
        </p:txBody>
      </p:sp>
      <p:pic>
        <p:nvPicPr>
          <p:cNvPr id="24" name="Picture 10"/>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986067" y="3628732"/>
            <a:ext cx="3511719" cy="1901957"/>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2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083755" y="1537980"/>
            <a:ext cx="3350603" cy="1996418"/>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 Box 11"/>
          <p:cNvSpPr txBox="1">
            <a:spLocks noChangeArrowheads="1"/>
          </p:cNvSpPr>
          <p:nvPr/>
        </p:nvSpPr>
        <p:spPr bwMode="auto">
          <a:xfrm>
            <a:off x="2751836" y="2659846"/>
            <a:ext cx="1692643" cy="461665"/>
          </a:xfrm>
          <a:prstGeom prst="rect">
            <a:avLst/>
          </a:prstGeom>
          <a:solidFill>
            <a:schemeClr val="bg1">
              <a:lumMod val="95000"/>
            </a:schemeClr>
          </a:solidFill>
          <a:ln/>
        </p:spPr>
        <p:style>
          <a:lnRef idx="2">
            <a:schemeClr val="accent6">
              <a:shade val="50000"/>
            </a:schemeClr>
          </a:lnRef>
          <a:fillRef idx="1">
            <a:schemeClr val="accent6"/>
          </a:fillRef>
          <a:effectRef idx="0">
            <a:schemeClr val="accent6"/>
          </a:effectRef>
          <a:fontRef idx="minor">
            <a:schemeClr val="lt1"/>
          </a:fontRef>
        </p:style>
        <p:txBody>
          <a:bodyPr wrap="none">
            <a:spAutoFit/>
          </a:bodyPr>
          <a:lstStyle/>
          <a:p>
            <a:pPr algn="ctr"/>
            <a:r>
              <a:rPr lang="en-US" altLang="en-US" sz="1200" b="1" dirty="0">
                <a:solidFill>
                  <a:sysClr val="windowText" lastClr="000000"/>
                </a:solidFill>
              </a:rPr>
              <a:t>Alusol AU 68</a:t>
            </a:r>
          </a:p>
          <a:p>
            <a:pPr algn="ctr"/>
            <a:r>
              <a:rPr lang="en-US" altLang="en-US" sz="1200" dirty="0">
                <a:solidFill>
                  <a:sysClr val="windowText" lastClr="000000"/>
                </a:solidFill>
              </a:rPr>
              <a:t>Very </a:t>
            </a:r>
            <a:r>
              <a:rPr lang="en-US" altLang="en-US" sz="1200" dirty="0" smtClean="0">
                <a:solidFill>
                  <a:sysClr val="windowText" lastClr="000000"/>
                </a:solidFill>
              </a:rPr>
              <a:t>low built-up edge</a:t>
            </a:r>
            <a:endParaRPr lang="en-US" altLang="en-US" sz="1200" dirty="0">
              <a:solidFill>
                <a:sysClr val="windowText" lastClr="000000"/>
              </a:solidFill>
            </a:endParaRPr>
          </a:p>
        </p:txBody>
      </p:sp>
      <p:sp>
        <p:nvSpPr>
          <p:cNvPr id="27" name="Text Box 11"/>
          <p:cNvSpPr txBox="1">
            <a:spLocks noChangeArrowheads="1"/>
          </p:cNvSpPr>
          <p:nvPr/>
        </p:nvSpPr>
        <p:spPr bwMode="auto">
          <a:xfrm>
            <a:off x="2897261" y="4348878"/>
            <a:ext cx="1547218" cy="461665"/>
          </a:xfrm>
          <a:prstGeom prst="rect">
            <a:avLst/>
          </a:prstGeom>
          <a:solidFill>
            <a:schemeClr val="bg1">
              <a:lumMod val="95000"/>
            </a:schemeClr>
          </a:solidFill>
          <a:ln/>
        </p:spPr>
        <p:style>
          <a:lnRef idx="2">
            <a:schemeClr val="accent6">
              <a:shade val="50000"/>
            </a:schemeClr>
          </a:lnRef>
          <a:fillRef idx="1">
            <a:schemeClr val="accent6"/>
          </a:fillRef>
          <a:effectRef idx="0">
            <a:schemeClr val="accent6"/>
          </a:effectRef>
          <a:fontRef idx="minor">
            <a:schemeClr val="lt1"/>
          </a:fontRef>
        </p:style>
        <p:txBody>
          <a:bodyPr wrap="none">
            <a:spAutoFit/>
          </a:bodyPr>
          <a:lstStyle/>
          <a:p>
            <a:pPr algn="ctr"/>
            <a:r>
              <a:rPr lang="en-US" altLang="en-US" sz="1200" b="1" dirty="0" smtClean="0">
                <a:solidFill>
                  <a:sysClr val="windowText" lastClr="000000"/>
                </a:solidFill>
              </a:rPr>
              <a:t>Competitor B2</a:t>
            </a:r>
            <a:endParaRPr lang="en-US" altLang="en-US" sz="1200" b="1" dirty="0">
              <a:solidFill>
                <a:sysClr val="windowText" lastClr="000000"/>
              </a:solidFill>
            </a:endParaRPr>
          </a:p>
          <a:p>
            <a:pPr algn="ctr"/>
            <a:r>
              <a:rPr lang="en-US" altLang="en-US" sz="1200" dirty="0" smtClean="0">
                <a:solidFill>
                  <a:sysClr val="windowText" lastClr="000000"/>
                </a:solidFill>
              </a:rPr>
              <a:t>Heavy built-up edge</a:t>
            </a:r>
            <a:endParaRPr lang="en-US" altLang="en-US" sz="1200" dirty="0">
              <a:solidFill>
                <a:sysClr val="windowText" lastClr="000000"/>
              </a:solidFill>
            </a:endParaRPr>
          </a:p>
        </p:txBody>
      </p:sp>
      <p:sp>
        <p:nvSpPr>
          <p:cNvPr id="28" name="Text Box 11"/>
          <p:cNvSpPr txBox="1">
            <a:spLocks noChangeArrowheads="1"/>
          </p:cNvSpPr>
          <p:nvPr/>
        </p:nvSpPr>
        <p:spPr bwMode="auto">
          <a:xfrm>
            <a:off x="7782615" y="2763381"/>
            <a:ext cx="1819729" cy="461665"/>
          </a:xfrm>
          <a:prstGeom prst="rect">
            <a:avLst/>
          </a:prstGeom>
          <a:solidFill>
            <a:schemeClr val="bg1">
              <a:lumMod val="95000"/>
            </a:schemeClr>
          </a:solidFill>
          <a:ln/>
        </p:spPr>
        <p:style>
          <a:lnRef idx="2">
            <a:schemeClr val="accent6">
              <a:shade val="50000"/>
            </a:schemeClr>
          </a:lnRef>
          <a:fillRef idx="1">
            <a:schemeClr val="accent6"/>
          </a:fillRef>
          <a:effectRef idx="0">
            <a:schemeClr val="accent6"/>
          </a:effectRef>
          <a:fontRef idx="minor">
            <a:schemeClr val="lt1"/>
          </a:fontRef>
        </p:style>
        <p:txBody>
          <a:bodyPr wrap="none">
            <a:spAutoFit/>
          </a:bodyPr>
          <a:lstStyle/>
          <a:p>
            <a:pPr algn="ctr"/>
            <a:r>
              <a:rPr lang="en-US" altLang="en-US" sz="1200" b="1" dirty="0" smtClean="0">
                <a:solidFill>
                  <a:sysClr val="windowText" lastClr="000000"/>
                </a:solidFill>
              </a:rPr>
              <a:t>Competitor H</a:t>
            </a:r>
            <a:endParaRPr lang="en-US" altLang="en-US" sz="1200" b="1" dirty="0">
              <a:solidFill>
                <a:sysClr val="windowText" lastClr="000000"/>
              </a:solidFill>
            </a:endParaRPr>
          </a:p>
          <a:p>
            <a:pPr algn="ctr"/>
            <a:r>
              <a:rPr lang="en-US" altLang="en-US" sz="1200" dirty="0" smtClean="0">
                <a:solidFill>
                  <a:sysClr val="windowText" lastClr="000000"/>
                </a:solidFill>
              </a:rPr>
              <a:t>Significant built-up edge</a:t>
            </a:r>
            <a:endParaRPr lang="en-US" altLang="en-US" sz="1200" dirty="0">
              <a:solidFill>
                <a:sysClr val="windowText" lastClr="000000"/>
              </a:solidFill>
            </a:endParaRPr>
          </a:p>
        </p:txBody>
      </p:sp>
      <p:sp>
        <p:nvSpPr>
          <p:cNvPr id="29" name="Text Box 11"/>
          <p:cNvSpPr txBox="1">
            <a:spLocks noChangeArrowheads="1"/>
          </p:cNvSpPr>
          <p:nvPr/>
        </p:nvSpPr>
        <p:spPr bwMode="auto">
          <a:xfrm>
            <a:off x="7968317" y="4747629"/>
            <a:ext cx="1547218" cy="461665"/>
          </a:xfrm>
          <a:prstGeom prst="rect">
            <a:avLst/>
          </a:prstGeom>
          <a:solidFill>
            <a:schemeClr val="bg1">
              <a:lumMod val="95000"/>
            </a:schemeClr>
          </a:solidFill>
          <a:ln/>
        </p:spPr>
        <p:style>
          <a:lnRef idx="2">
            <a:schemeClr val="accent6">
              <a:shade val="50000"/>
            </a:schemeClr>
          </a:lnRef>
          <a:fillRef idx="1">
            <a:schemeClr val="accent6"/>
          </a:fillRef>
          <a:effectRef idx="0">
            <a:schemeClr val="accent6"/>
          </a:effectRef>
          <a:fontRef idx="minor">
            <a:schemeClr val="lt1"/>
          </a:fontRef>
        </p:style>
        <p:txBody>
          <a:bodyPr wrap="none">
            <a:spAutoFit/>
          </a:bodyPr>
          <a:lstStyle/>
          <a:p>
            <a:pPr algn="ctr"/>
            <a:r>
              <a:rPr lang="en-US" altLang="en-US" sz="1200" b="1" dirty="0" smtClean="0">
                <a:solidFill>
                  <a:sysClr val="windowText" lastClr="000000"/>
                </a:solidFill>
              </a:rPr>
              <a:t>Competitor Q</a:t>
            </a:r>
            <a:endParaRPr lang="en-US" altLang="en-US" sz="1200" b="1" dirty="0">
              <a:solidFill>
                <a:sysClr val="windowText" lastClr="000000"/>
              </a:solidFill>
            </a:endParaRPr>
          </a:p>
          <a:p>
            <a:pPr algn="ctr"/>
            <a:r>
              <a:rPr lang="en-US" altLang="en-US" sz="1200" dirty="0" smtClean="0">
                <a:solidFill>
                  <a:sysClr val="windowText" lastClr="000000"/>
                </a:solidFill>
              </a:rPr>
              <a:t>Heavy built-up edge</a:t>
            </a:r>
            <a:endParaRPr lang="en-US" altLang="en-US" sz="1200" dirty="0">
              <a:solidFill>
                <a:sysClr val="windowText" lastClr="000000"/>
              </a:solidFill>
            </a:endParaRPr>
          </a:p>
        </p:txBody>
      </p:sp>
    </p:spTree>
    <p:extLst>
      <p:ext uri="{BB962C8B-B14F-4D97-AF65-F5344CB8AC3E}">
        <p14:creationId xmlns:p14="http://schemas.microsoft.com/office/powerpoint/2010/main" val="142304525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a:t>Machining Performance vs. </a:t>
            </a:r>
            <a:r>
              <a:rPr lang="en-US" sz="3200" dirty="0" smtClean="0"/>
              <a:t>Competition</a:t>
            </a:r>
            <a:endParaRPr lang="en-US" sz="3200" dirty="0"/>
          </a:p>
        </p:txBody>
      </p:sp>
      <p:sp>
        <p:nvSpPr>
          <p:cNvPr id="4" name="TextBox 3"/>
          <p:cNvSpPr txBox="1"/>
          <p:nvPr/>
        </p:nvSpPr>
        <p:spPr>
          <a:xfrm>
            <a:off x="2235201" y="1099890"/>
            <a:ext cx="5591787" cy="400110"/>
          </a:xfrm>
          <a:prstGeom prst="rect">
            <a:avLst/>
          </a:prstGeom>
          <a:noFill/>
        </p:spPr>
        <p:txBody>
          <a:bodyPr wrap="none" rtlCol="0">
            <a:spAutoFit/>
          </a:bodyPr>
          <a:lstStyle/>
          <a:p>
            <a:r>
              <a:rPr lang="en-US" altLang="en-US" sz="2000" b="1" dirty="0">
                <a:latin typeface="Arial" panose="020B0604020202020204" pitchFamily="34" charset="0"/>
                <a:cs typeface="Arial" panose="020B0604020202020204" pitchFamily="34" charset="0"/>
                <a:sym typeface="Helvetica Light" charset="0"/>
              </a:rPr>
              <a:t>Aluminum </a:t>
            </a:r>
            <a:r>
              <a:rPr lang="en-US" altLang="en-US" sz="2000" b="1" dirty="0" smtClean="0">
                <a:latin typeface="Arial" panose="020B0604020202020204" pitchFamily="34" charset="0"/>
                <a:cs typeface="Arial" panose="020B0604020202020204" pitchFamily="34" charset="0"/>
                <a:sym typeface="Helvetica Light" charset="0"/>
              </a:rPr>
              <a:t>7075 </a:t>
            </a:r>
            <a:r>
              <a:rPr lang="en-US" altLang="en-US" sz="2000" b="1" dirty="0">
                <a:latin typeface="Arial" panose="020B0604020202020204" pitchFamily="34" charset="0"/>
                <a:cs typeface="Arial" panose="020B0604020202020204" pitchFamily="34" charset="0"/>
                <a:sym typeface="Helvetica Light" charset="0"/>
              </a:rPr>
              <a:t>– Form Tapping Power </a:t>
            </a:r>
            <a:r>
              <a:rPr lang="en-US" altLang="en-US" sz="2000" b="1" dirty="0" smtClean="0">
                <a:latin typeface="Arial" panose="020B0604020202020204" pitchFamily="34" charset="0"/>
                <a:cs typeface="Arial" panose="020B0604020202020204" pitchFamily="34" charset="0"/>
                <a:sym typeface="Helvetica Light" charset="0"/>
              </a:rPr>
              <a:t>Draw</a:t>
            </a:r>
            <a:endParaRPr lang="en-US" altLang="en-US" sz="2000" b="1" dirty="0">
              <a:latin typeface="Arial" panose="020B0604020202020204" pitchFamily="34" charset="0"/>
              <a:cs typeface="Arial" panose="020B0604020202020204" pitchFamily="34" charset="0"/>
              <a:sym typeface="Helvetica Light" charset="0"/>
            </a:endParaRPr>
          </a:p>
        </p:txBody>
      </p:sp>
      <p:pic>
        <p:nvPicPr>
          <p:cNvPr id="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26920" y="1593272"/>
            <a:ext cx="8372196" cy="3799368"/>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846303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a:t>Machining Performance vs. </a:t>
            </a:r>
            <a:r>
              <a:rPr lang="en-US" sz="3200" dirty="0" smtClean="0"/>
              <a:t>Competition</a:t>
            </a:r>
            <a:endParaRPr lang="en-US" sz="3200" dirty="0"/>
          </a:p>
        </p:txBody>
      </p:sp>
      <p:sp>
        <p:nvSpPr>
          <p:cNvPr id="20" name="TextBox 19"/>
          <p:cNvSpPr txBox="1"/>
          <p:nvPr/>
        </p:nvSpPr>
        <p:spPr>
          <a:xfrm>
            <a:off x="3787517" y="1159459"/>
            <a:ext cx="4153894" cy="400110"/>
          </a:xfrm>
          <a:prstGeom prst="rect">
            <a:avLst/>
          </a:prstGeom>
          <a:noFill/>
        </p:spPr>
        <p:txBody>
          <a:bodyPr wrap="none" rtlCol="0">
            <a:spAutoFit/>
          </a:bodyPr>
          <a:lstStyle/>
          <a:p>
            <a:r>
              <a:rPr lang="en-US" altLang="en-US" sz="2000" b="1" dirty="0">
                <a:latin typeface="Arial" panose="020B0604020202020204" pitchFamily="34" charset="0"/>
                <a:cs typeface="Arial" panose="020B0604020202020204" pitchFamily="34" charset="0"/>
                <a:sym typeface="Helvetica Light" charset="0"/>
              </a:rPr>
              <a:t>Aluminum </a:t>
            </a:r>
            <a:r>
              <a:rPr lang="en-US" altLang="en-US" sz="2000" b="1" dirty="0" smtClean="0">
                <a:latin typeface="Arial" panose="020B0604020202020204" pitchFamily="34" charset="0"/>
                <a:cs typeface="Arial" panose="020B0604020202020204" pitchFamily="34" charset="0"/>
                <a:sym typeface="Helvetica Light" charset="0"/>
              </a:rPr>
              <a:t>7075 – </a:t>
            </a:r>
            <a:r>
              <a:rPr lang="en-US" altLang="en-US" sz="2000" b="1" dirty="0">
                <a:latin typeface="Arial" panose="020B0604020202020204" pitchFamily="34" charset="0"/>
                <a:cs typeface="Arial" panose="020B0604020202020204" pitchFamily="34" charset="0"/>
                <a:sym typeface="Helvetica Light" charset="0"/>
              </a:rPr>
              <a:t>Tool </a:t>
            </a:r>
            <a:r>
              <a:rPr lang="en-US" altLang="en-US" sz="2000" b="1" dirty="0" smtClean="0">
                <a:latin typeface="Arial" panose="020B0604020202020204" pitchFamily="34" charset="0"/>
                <a:cs typeface="Arial" panose="020B0604020202020204" pitchFamily="34" charset="0"/>
                <a:sym typeface="Helvetica Light" charset="0"/>
              </a:rPr>
              <a:t>Condition</a:t>
            </a:r>
            <a:endParaRPr lang="en-US" altLang="en-US" sz="2000" b="1" dirty="0">
              <a:latin typeface="Arial" panose="020B0604020202020204" pitchFamily="34" charset="0"/>
              <a:cs typeface="Arial" panose="020B0604020202020204" pitchFamily="34" charset="0"/>
              <a:sym typeface="Helvetica Light" charset="0"/>
            </a:endParaRPr>
          </a:p>
        </p:txBody>
      </p:sp>
      <p:pic>
        <p:nvPicPr>
          <p:cNvPr id="13" name="Picture 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6875813" y="3664430"/>
            <a:ext cx="3467594" cy="1789825"/>
          </a:xfrm>
          <a:prstGeom prst="rect">
            <a:avLst/>
          </a:prstGeom>
          <a:noFill/>
          <a:ln>
            <a:noFill/>
          </a:ln>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cap="flat" cmpd="sng">
                <a:solidFill>
                  <a:schemeClr val="tx1"/>
                </a:solidFill>
                <a:prstDash val="solid"/>
                <a:miter lim="800000"/>
                <a:headEnd/>
                <a:tailEnd/>
              </a14:hiddenLine>
            </a:ext>
          </a:extLst>
        </p:spPr>
      </p:pic>
      <p:pic>
        <p:nvPicPr>
          <p:cNvPr id="14"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6780464" y="1710509"/>
            <a:ext cx="3562943" cy="1899590"/>
          </a:xfrm>
          <a:prstGeom prst="rect">
            <a:avLst/>
          </a:prstGeom>
          <a:noFill/>
          <a:ln>
            <a:noFill/>
          </a:ln>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cap="flat" cmpd="sng">
                <a:solidFill>
                  <a:schemeClr val="tx1"/>
                </a:solidFill>
                <a:prstDash val="solid"/>
                <a:miter lim="800000"/>
                <a:headEnd/>
                <a:tailEnd/>
              </a14:hiddenLine>
            </a:ext>
          </a:extLst>
        </p:spPr>
      </p:pic>
      <p:pic>
        <p:nvPicPr>
          <p:cNvPr id="15" name="Picture 1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38653" y="3813912"/>
            <a:ext cx="3478376" cy="1719923"/>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0"/>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138652" y="1710509"/>
            <a:ext cx="3366663" cy="189959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 Box 11"/>
          <p:cNvSpPr txBox="1">
            <a:spLocks noChangeArrowheads="1"/>
          </p:cNvSpPr>
          <p:nvPr/>
        </p:nvSpPr>
        <p:spPr bwMode="auto">
          <a:xfrm>
            <a:off x="2978506" y="2664036"/>
            <a:ext cx="1393330" cy="461665"/>
          </a:xfrm>
          <a:prstGeom prst="rect">
            <a:avLst/>
          </a:prstGeom>
          <a:solidFill>
            <a:schemeClr val="bg1">
              <a:lumMod val="95000"/>
            </a:schemeClr>
          </a:solidFill>
          <a:ln/>
        </p:spPr>
        <p:style>
          <a:lnRef idx="2">
            <a:schemeClr val="accent6">
              <a:shade val="50000"/>
            </a:schemeClr>
          </a:lnRef>
          <a:fillRef idx="1">
            <a:schemeClr val="accent6"/>
          </a:fillRef>
          <a:effectRef idx="0">
            <a:schemeClr val="accent6"/>
          </a:effectRef>
          <a:fontRef idx="minor">
            <a:schemeClr val="lt1"/>
          </a:fontRef>
        </p:style>
        <p:txBody>
          <a:bodyPr wrap="none">
            <a:spAutoFit/>
          </a:bodyPr>
          <a:lstStyle/>
          <a:p>
            <a:pPr algn="ctr"/>
            <a:r>
              <a:rPr lang="en-US" altLang="en-US" sz="1200" b="1" dirty="0">
                <a:solidFill>
                  <a:sysClr val="windowText" lastClr="000000"/>
                </a:solidFill>
                <a:latin typeface="Arial" panose="020B0604020202020204" pitchFamily="34" charset="0"/>
                <a:cs typeface="Arial" panose="020B0604020202020204" pitchFamily="34" charset="0"/>
              </a:rPr>
              <a:t>Alusol AU 68</a:t>
            </a:r>
          </a:p>
          <a:p>
            <a:pPr algn="ctr"/>
            <a:r>
              <a:rPr lang="en-US" altLang="en-US" sz="1200" dirty="0" smtClean="0">
                <a:solidFill>
                  <a:sysClr val="windowText" lastClr="000000"/>
                </a:solidFill>
                <a:latin typeface="Arial" panose="020B0604020202020204" pitchFamily="34" charset="0"/>
                <a:cs typeface="Arial" panose="020B0604020202020204" pitchFamily="34" charset="0"/>
              </a:rPr>
              <a:t>Low built-up edge</a:t>
            </a:r>
            <a:endParaRPr lang="en-US" altLang="en-US" sz="1200" dirty="0">
              <a:solidFill>
                <a:sysClr val="windowText" lastClr="000000"/>
              </a:solidFill>
              <a:latin typeface="Arial" panose="020B0604020202020204" pitchFamily="34" charset="0"/>
              <a:cs typeface="Arial" panose="020B0604020202020204" pitchFamily="34" charset="0"/>
            </a:endParaRPr>
          </a:p>
        </p:txBody>
      </p:sp>
      <p:sp>
        <p:nvSpPr>
          <p:cNvPr id="18" name="Text Box 11"/>
          <p:cNvSpPr txBox="1">
            <a:spLocks noChangeArrowheads="1"/>
          </p:cNvSpPr>
          <p:nvPr/>
        </p:nvSpPr>
        <p:spPr bwMode="auto">
          <a:xfrm>
            <a:off x="2765306" y="4728008"/>
            <a:ext cx="1819729" cy="461665"/>
          </a:xfrm>
          <a:prstGeom prst="rect">
            <a:avLst/>
          </a:prstGeom>
          <a:solidFill>
            <a:schemeClr val="bg1">
              <a:lumMod val="95000"/>
            </a:schemeClr>
          </a:solidFill>
          <a:ln/>
        </p:spPr>
        <p:style>
          <a:lnRef idx="2">
            <a:schemeClr val="accent6">
              <a:shade val="50000"/>
            </a:schemeClr>
          </a:lnRef>
          <a:fillRef idx="1">
            <a:schemeClr val="accent6"/>
          </a:fillRef>
          <a:effectRef idx="0">
            <a:schemeClr val="accent6"/>
          </a:effectRef>
          <a:fontRef idx="minor">
            <a:schemeClr val="lt1"/>
          </a:fontRef>
        </p:style>
        <p:txBody>
          <a:bodyPr wrap="none">
            <a:spAutoFit/>
          </a:bodyPr>
          <a:lstStyle/>
          <a:p>
            <a:pPr algn="ctr"/>
            <a:r>
              <a:rPr lang="en-US" altLang="en-US" sz="1200" b="1" dirty="0" smtClean="0">
                <a:solidFill>
                  <a:sysClr val="windowText" lastClr="000000"/>
                </a:solidFill>
                <a:latin typeface="Arial" panose="020B0604020202020204" pitchFamily="34" charset="0"/>
                <a:cs typeface="Arial" panose="020B0604020202020204" pitchFamily="34" charset="0"/>
              </a:rPr>
              <a:t>Competitor B1</a:t>
            </a:r>
          </a:p>
          <a:p>
            <a:pPr algn="ctr"/>
            <a:r>
              <a:rPr lang="en-US" altLang="en-US" sz="1200" dirty="0" smtClean="0">
                <a:solidFill>
                  <a:sysClr val="windowText" lastClr="000000"/>
                </a:solidFill>
                <a:latin typeface="Arial" panose="020B0604020202020204" pitchFamily="34" charset="0"/>
                <a:cs typeface="Arial" panose="020B0604020202020204" pitchFamily="34" charset="0"/>
              </a:rPr>
              <a:t>Significant built-up edge</a:t>
            </a:r>
            <a:endParaRPr lang="en-US" altLang="en-US" sz="1200" dirty="0">
              <a:solidFill>
                <a:sysClr val="windowText" lastClr="000000"/>
              </a:solidFill>
              <a:latin typeface="Arial" panose="020B0604020202020204" pitchFamily="34" charset="0"/>
              <a:cs typeface="Arial" panose="020B0604020202020204" pitchFamily="34" charset="0"/>
            </a:endParaRPr>
          </a:p>
        </p:txBody>
      </p:sp>
      <p:sp>
        <p:nvSpPr>
          <p:cNvPr id="19" name="Text Box 11"/>
          <p:cNvSpPr txBox="1">
            <a:spLocks noChangeArrowheads="1"/>
          </p:cNvSpPr>
          <p:nvPr/>
        </p:nvSpPr>
        <p:spPr bwMode="auto">
          <a:xfrm>
            <a:off x="7565547" y="2865918"/>
            <a:ext cx="1819729" cy="461665"/>
          </a:xfrm>
          <a:prstGeom prst="rect">
            <a:avLst/>
          </a:prstGeom>
          <a:solidFill>
            <a:schemeClr val="bg1">
              <a:lumMod val="95000"/>
            </a:schemeClr>
          </a:solidFill>
          <a:ln/>
        </p:spPr>
        <p:style>
          <a:lnRef idx="2">
            <a:schemeClr val="accent6">
              <a:shade val="50000"/>
            </a:schemeClr>
          </a:lnRef>
          <a:fillRef idx="1">
            <a:schemeClr val="accent6"/>
          </a:fillRef>
          <a:effectRef idx="0">
            <a:schemeClr val="accent6"/>
          </a:effectRef>
          <a:fontRef idx="minor">
            <a:schemeClr val="lt1"/>
          </a:fontRef>
        </p:style>
        <p:txBody>
          <a:bodyPr wrap="none">
            <a:spAutoFit/>
          </a:bodyPr>
          <a:lstStyle/>
          <a:p>
            <a:pPr algn="ctr"/>
            <a:r>
              <a:rPr lang="en-US" altLang="en-US" sz="1200" b="1" dirty="0" smtClean="0">
                <a:solidFill>
                  <a:sysClr val="windowText" lastClr="000000"/>
                </a:solidFill>
                <a:latin typeface="Arial" panose="020B0604020202020204" pitchFamily="34" charset="0"/>
                <a:cs typeface="Arial" panose="020B0604020202020204" pitchFamily="34" charset="0"/>
              </a:rPr>
              <a:t>Competitor H</a:t>
            </a:r>
            <a:endParaRPr lang="en-US" altLang="en-US" sz="1200" b="1" dirty="0">
              <a:solidFill>
                <a:sysClr val="windowText" lastClr="000000"/>
              </a:solidFill>
              <a:latin typeface="Arial" panose="020B0604020202020204" pitchFamily="34" charset="0"/>
              <a:cs typeface="Arial" panose="020B0604020202020204" pitchFamily="34" charset="0"/>
            </a:endParaRPr>
          </a:p>
          <a:p>
            <a:pPr algn="ctr"/>
            <a:r>
              <a:rPr lang="en-US" altLang="en-US" sz="1200" dirty="0" smtClean="0">
                <a:solidFill>
                  <a:sysClr val="windowText" lastClr="000000"/>
                </a:solidFill>
                <a:latin typeface="Arial" panose="020B0604020202020204" pitchFamily="34" charset="0"/>
                <a:cs typeface="Arial" panose="020B0604020202020204" pitchFamily="34" charset="0"/>
              </a:rPr>
              <a:t>Significant built-up edge</a:t>
            </a:r>
            <a:endParaRPr lang="en-US" altLang="en-US" sz="1200" dirty="0">
              <a:solidFill>
                <a:sysClr val="windowText" lastClr="000000"/>
              </a:solidFill>
              <a:latin typeface="Arial" panose="020B0604020202020204" pitchFamily="34" charset="0"/>
              <a:cs typeface="Arial" panose="020B0604020202020204" pitchFamily="34" charset="0"/>
            </a:endParaRPr>
          </a:p>
        </p:txBody>
      </p:sp>
      <p:sp>
        <p:nvSpPr>
          <p:cNvPr id="30" name="Text Box 11"/>
          <p:cNvSpPr txBox="1">
            <a:spLocks noChangeArrowheads="1"/>
          </p:cNvSpPr>
          <p:nvPr/>
        </p:nvSpPr>
        <p:spPr bwMode="auto">
          <a:xfrm>
            <a:off x="7699745" y="4728007"/>
            <a:ext cx="1819729" cy="461665"/>
          </a:xfrm>
          <a:prstGeom prst="rect">
            <a:avLst/>
          </a:prstGeom>
          <a:solidFill>
            <a:schemeClr val="bg1">
              <a:lumMod val="95000"/>
            </a:schemeClr>
          </a:solidFill>
          <a:ln/>
        </p:spPr>
        <p:style>
          <a:lnRef idx="2">
            <a:schemeClr val="accent6">
              <a:shade val="50000"/>
            </a:schemeClr>
          </a:lnRef>
          <a:fillRef idx="1">
            <a:schemeClr val="accent6"/>
          </a:fillRef>
          <a:effectRef idx="0">
            <a:schemeClr val="accent6"/>
          </a:effectRef>
          <a:fontRef idx="minor">
            <a:schemeClr val="lt1"/>
          </a:fontRef>
        </p:style>
        <p:txBody>
          <a:bodyPr wrap="none">
            <a:spAutoFit/>
          </a:bodyPr>
          <a:lstStyle/>
          <a:p>
            <a:pPr algn="ctr"/>
            <a:r>
              <a:rPr lang="en-US" altLang="en-US" sz="1200" b="1" dirty="0" smtClean="0">
                <a:solidFill>
                  <a:sysClr val="windowText" lastClr="000000"/>
                </a:solidFill>
                <a:latin typeface="Arial" panose="020B0604020202020204" pitchFamily="34" charset="0"/>
                <a:cs typeface="Arial" panose="020B0604020202020204" pitchFamily="34" charset="0"/>
              </a:rPr>
              <a:t>Competitor Q</a:t>
            </a:r>
            <a:endParaRPr lang="en-US" altLang="en-US" sz="1200" b="1" dirty="0">
              <a:solidFill>
                <a:sysClr val="windowText" lastClr="000000"/>
              </a:solidFill>
              <a:latin typeface="Arial" panose="020B0604020202020204" pitchFamily="34" charset="0"/>
              <a:cs typeface="Arial" panose="020B0604020202020204" pitchFamily="34" charset="0"/>
            </a:endParaRPr>
          </a:p>
          <a:p>
            <a:pPr algn="ctr"/>
            <a:r>
              <a:rPr lang="en-US" altLang="en-US" sz="1200" dirty="0" smtClean="0">
                <a:solidFill>
                  <a:sysClr val="windowText" lastClr="000000"/>
                </a:solidFill>
                <a:latin typeface="Arial" panose="020B0604020202020204" pitchFamily="34" charset="0"/>
                <a:cs typeface="Arial" panose="020B0604020202020204" pitchFamily="34" charset="0"/>
              </a:rPr>
              <a:t>Significant built-up edge</a:t>
            </a:r>
            <a:endParaRPr lang="en-US" altLang="en-US" sz="1200" dirty="0">
              <a:solidFill>
                <a:sysClr val="windowText" lastClr="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159852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smtClean="0"/>
              <a:t>Coolant Usage &amp; Waste</a:t>
            </a:r>
            <a:endParaRPr lang="en-US" sz="3200" dirty="0"/>
          </a:p>
        </p:txBody>
      </p:sp>
      <p:sp>
        <p:nvSpPr>
          <p:cNvPr id="4" name="TextBox 3"/>
          <p:cNvSpPr txBox="1"/>
          <p:nvPr/>
        </p:nvSpPr>
        <p:spPr>
          <a:xfrm>
            <a:off x="4572001" y="1171545"/>
            <a:ext cx="4028667" cy="400110"/>
          </a:xfrm>
          <a:prstGeom prst="rect">
            <a:avLst/>
          </a:prstGeom>
          <a:noFill/>
        </p:spPr>
        <p:txBody>
          <a:bodyPr wrap="none" rtlCol="0">
            <a:spAutoFit/>
          </a:bodyPr>
          <a:lstStyle/>
          <a:p>
            <a:r>
              <a:rPr lang="en-US" altLang="en-US" sz="2000" b="1" dirty="0">
                <a:latin typeface="Arial" panose="020B0604020202020204" pitchFamily="34" charset="0"/>
                <a:cs typeface="Arial" panose="020B0604020202020204" pitchFamily="34" charset="0"/>
              </a:rPr>
              <a:t>Extremely low usage and </a:t>
            </a:r>
            <a:r>
              <a:rPr lang="en-US" altLang="en-US" sz="2000" b="1" dirty="0" smtClean="0">
                <a:latin typeface="Arial" panose="020B0604020202020204" pitchFamily="34" charset="0"/>
                <a:cs typeface="Arial" panose="020B0604020202020204" pitchFamily="34" charset="0"/>
              </a:rPr>
              <a:t>waste</a:t>
            </a:r>
            <a:endParaRPr lang="en-US" altLang="en-US" sz="2000" b="1" dirty="0">
              <a:latin typeface="Arial" panose="020B0604020202020204" pitchFamily="34" charset="0"/>
              <a:cs typeface="Arial" panose="020B0604020202020204" pitchFamily="34" charset="0"/>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791653480"/>
              </p:ext>
            </p:extLst>
          </p:nvPr>
        </p:nvGraphicFramePr>
        <p:xfrm>
          <a:off x="3099460" y="1580500"/>
          <a:ext cx="7943493" cy="3742532"/>
        </p:xfrm>
        <a:graphic>
          <a:graphicData uri="http://schemas.openxmlformats.org/presentationml/2006/ole">
            <mc:AlternateContent xmlns:mc="http://schemas.openxmlformats.org/markup-compatibility/2006">
              <mc:Choice xmlns:v="urn:schemas-microsoft-com:vml" Requires="v">
                <p:oleObj spid="_x0000_s11365" name="Worksheet" r:id="rId3" imgW="9296451" imgH="5838933" progId="Excel.Sheet.8">
                  <p:embed/>
                </p:oleObj>
              </mc:Choice>
              <mc:Fallback>
                <p:oleObj name="Worksheet" r:id="rId3" imgW="9296451" imgH="5838933" progId="Excel.Sheet.8">
                  <p:embed/>
                  <p:pic>
                    <p:nvPicPr>
                      <p:cNvPr id="0" name=""/>
                      <p:cNvPicPr>
                        <a:picLocks noChangeAspect="1" noChangeArrowheads="1"/>
                      </p:cNvPicPr>
                      <p:nvPr/>
                    </p:nvPicPr>
                    <p:blipFill>
                      <a:blip r:embed="rId4"/>
                      <a:srcRect/>
                      <a:stretch>
                        <a:fillRect/>
                      </a:stretch>
                    </p:blipFill>
                    <p:spPr bwMode="auto">
                      <a:xfrm>
                        <a:off x="3099460" y="1580500"/>
                        <a:ext cx="7943493" cy="3742532"/>
                      </a:xfrm>
                      <a:prstGeom prst="rect">
                        <a:avLst/>
                      </a:prstGeom>
                      <a:noFill/>
                      <a:ln>
                        <a:noFill/>
                      </a:ln>
                      <a:effectLst/>
                    </p:spPr>
                  </p:pic>
                </p:oleObj>
              </mc:Fallback>
            </mc:AlternateContent>
          </a:graphicData>
        </a:graphic>
      </p:graphicFrame>
      <p:sp>
        <p:nvSpPr>
          <p:cNvPr id="6" name="Text Box 12"/>
          <p:cNvSpPr txBox="1">
            <a:spLocks noChangeArrowheads="1"/>
          </p:cNvSpPr>
          <p:nvPr/>
        </p:nvSpPr>
        <p:spPr bwMode="auto">
          <a:xfrm>
            <a:off x="102040" y="2087027"/>
            <a:ext cx="2722035" cy="3139321"/>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dirty="0">
                <a:latin typeface="Arial" panose="020B0604020202020204" pitchFamily="34" charset="0"/>
                <a:cs typeface="Arial" panose="020B0604020202020204" pitchFamily="34" charset="0"/>
              </a:rPr>
              <a:t>Over </a:t>
            </a:r>
            <a:r>
              <a:rPr lang="en-US" altLang="en-US" b="1" dirty="0">
                <a:latin typeface="Arial" panose="020B0604020202020204" pitchFamily="34" charset="0"/>
                <a:cs typeface="Arial" panose="020B0604020202020204" pitchFamily="34" charset="0"/>
              </a:rPr>
              <a:t>30% usage reduction </a:t>
            </a:r>
            <a:r>
              <a:rPr lang="en-US" altLang="en-US" dirty="0" smtClean="0">
                <a:latin typeface="Arial" panose="020B0604020202020204" pitchFamily="34" charset="0"/>
                <a:cs typeface="Arial" panose="020B0604020202020204" pitchFamily="34" charset="0"/>
              </a:rPr>
              <a:t>vs. </a:t>
            </a:r>
            <a:r>
              <a:rPr lang="en-US" altLang="en-US" dirty="0">
                <a:latin typeface="Arial" panose="020B0604020202020204" pitchFamily="34" charset="0"/>
                <a:cs typeface="Arial" panose="020B0604020202020204" pitchFamily="34" charset="0"/>
              </a:rPr>
              <a:t>high performance semi-synthetic</a:t>
            </a:r>
          </a:p>
          <a:p>
            <a:pPr algn="ctr"/>
            <a:endParaRPr lang="en-US" altLang="en-US" dirty="0">
              <a:solidFill>
                <a:srgbClr val="0000FF"/>
              </a:solidFill>
            </a:endParaRPr>
          </a:p>
          <a:p>
            <a:pPr algn="ctr"/>
            <a:endParaRPr lang="en-US" altLang="en-US" dirty="0">
              <a:solidFill>
                <a:srgbClr val="0000FF"/>
              </a:solidFill>
            </a:endParaRPr>
          </a:p>
          <a:p>
            <a:pPr algn="ctr"/>
            <a:endParaRPr lang="en-US" altLang="en-US" dirty="0">
              <a:solidFill>
                <a:srgbClr val="0000FF"/>
              </a:solidFill>
            </a:endParaRPr>
          </a:p>
          <a:p>
            <a:pPr algn="ctr"/>
            <a:endParaRPr lang="en-US" altLang="en-US" dirty="0">
              <a:solidFill>
                <a:srgbClr val="0000FF"/>
              </a:solidFill>
            </a:endParaRPr>
          </a:p>
          <a:p>
            <a:pPr algn="ctr"/>
            <a:endParaRPr lang="en-US" altLang="en-US" dirty="0">
              <a:solidFill>
                <a:srgbClr val="0000FF"/>
              </a:solidFill>
            </a:endParaRPr>
          </a:p>
          <a:p>
            <a:pPr algn="ctr"/>
            <a:r>
              <a:rPr lang="en-US" altLang="en-US" dirty="0">
                <a:latin typeface="Arial" panose="020B0604020202020204" pitchFamily="34" charset="0"/>
                <a:cs typeface="Arial" panose="020B0604020202020204" pitchFamily="34" charset="0"/>
              </a:rPr>
              <a:t>Equates to much lower waste fluid</a:t>
            </a:r>
          </a:p>
        </p:txBody>
      </p:sp>
      <p:sp>
        <p:nvSpPr>
          <p:cNvPr id="7" name="AutoShape 13"/>
          <p:cNvSpPr>
            <a:spLocks noChangeArrowheads="1"/>
          </p:cNvSpPr>
          <p:nvPr/>
        </p:nvSpPr>
        <p:spPr bwMode="auto">
          <a:xfrm rot="5400000">
            <a:off x="806570" y="3677445"/>
            <a:ext cx="1144588" cy="4953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370968878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a:t>Biological </a:t>
            </a:r>
            <a:r>
              <a:rPr lang="en-US" sz="3200" dirty="0" smtClean="0"/>
              <a:t>Performance</a:t>
            </a:r>
            <a:endParaRPr lang="en-US" sz="3200" dirty="0"/>
          </a:p>
        </p:txBody>
      </p:sp>
      <p:graphicFrame>
        <p:nvGraphicFramePr>
          <p:cNvPr id="4" name="Object 3"/>
          <p:cNvGraphicFramePr>
            <a:graphicFrameLocks noChangeAspect="1"/>
          </p:cNvGraphicFramePr>
          <p:nvPr>
            <p:extLst>
              <p:ext uri="{D42A27DB-BD31-4B8C-83A1-F6EECF244321}">
                <p14:modId xmlns:p14="http://schemas.microsoft.com/office/powerpoint/2010/main" val="452165844"/>
              </p:ext>
            </p:extLst>
          </p:nvPr>
        </p:nvGraphicFramePr>
        <p:xfrm>
          <a:off x="1638795" y="1214438"/>
          <a:ext cx="9323422" cy="4085595"/>
        </p:xfrm>
        <a:graphic>
          <a:graphicData uri="http://schemas.openxmlformats.org/presentationml/2006/ole">
            <mc:AlternateContent xmlns:mc="http://schemas.openxmlformats.org/markup-compatibility/2006">
              <mc:Choice xmlns:v="urn:schemas-microsoft-com:vml" Requires="v">
                <p:oleObj spid="_x0000_s12389" name="Worksheet" r:id="rId3" imgW="5981633" imgH="3495625" progId="Excel.Sheet.8">
                  <p:embed/>
                </p:oleObj>
              </mc:Choice>
              <mc:Fallback>
                <p:oleObj name="Worksheet" r:id="rId3" imgW="5981633" imgH="3495625" progId="Excel.Sheet.8">
                  <p:embed/>
                  <p:pic>
                    <p:nvPicPr>
                      <p:cNvPr id="0" name=""/>
                      <p:cNvPicPr>
                        <a:picLocks noChangeAspect="1" noChangeArrowheads="1"/>
                      </p:cNvPicPr>
                      <p:nvPr/>
                    </p:nvPicPr>
                    <p:blipFill>
                      <a:blip r:embed="rId4"/>
                      <a:srcRect/>
                      <a:stretch>
                        <a:fillRect/>
                      </a:stretch>
                    </p:blipFill>
                    <p:spPr bwMode="auto">
                      <a:xfrm>
                        <a:off x="1638795" y="1214438"/>
                        <a:ext cx="9323422" cy="4085595"/>
                      </a:xfrm>
                      <a:prstGeom prst="rect">
                        <a:avLst/>
                      </a:prstGeom>
                      <a:noFill/>
                      <a:ln>
                        <a:noFill/>
                      </a:ln>
                      <a:effectLst/>
                      <a:extLst/>
                    </p:spPr>
                  </p:pic>
                </p:oleObj>
              </mc:Fallback>
            </mc:AlternateContent>
          </a:graphicData>
        </a:graphic>
      </p:graphicFrame>
      <p:sp>
        <p:nvSpPr>
          <p:cNvPr id="5" name="Text Box 6"/>
          <p:cNvSpPr txBox="1">
            <a:spLocks noChangeArrowheads="1"/>
          </p:cNvSpPr>
          <p:nvPr/>
        </p:nvSpPr>
        <p:spPr bwMode="auto">
          <a:xfrm>
            <a:off x="1219200" y="5596380"/>
            <a:ext cx="3986732" cy="307777"/>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400" dirty="0">
                <a:solidFill>
                  <a:schemeClr val="bg1"/>
                </a:solidFill>
                <a:latin typeface="Arial" panose="020B0604020202020204" pitchFamily="34" charset="0"/>
                <a:cs typeface="Arial" panose="020B0604020202020204" pitchFamily="34" charset="0"/>
              </a:rPr>
              <a:t>* Achieved without the use of secondary amines</a:t>
            </a:r>
          </a:p>
        </p:txBody>
      </p:sp>
      <p:sp>
        <p:nvSpPr>
          <p:cNvPr id="6" name="Text Box 7"/>
          <p:cNvSpPr txBox="1">
            <a:spLocks noChangeArrowheads="1"/>
          </p:cNvSpPr>
          <p:nvPr/>
        </p:nvSpPr>
        <p:spPr bwMode="auto">
          <a:xfrm>
            <a:off x="1270759" y="5904157"/>
            <a:ext cx="4020652" cy="307777"/>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chemeClr val="bg1"/>
                </a:solidFill>
                <a:latin typeface="Arial" panose="020B0604020202020204" pitchFamily="34" charset="0"/>
                <a:cs typeface="Arial" panose="020B0604020202020204" pitchFamily="34" charset="0"/>
              </a:rPr>
              <a:t>** </a:t>
            </a:r>
            <a:r>
              <a:rPr lang="en-US" altLang="en-US" sz="1400" dirty="0">
                <a:solidFill>
                  <a:schemeClr val="bg1"/>
                </a:solidFill>
                <a:latin typeface="Arial" panose="020B0604020202020204" pitchFamily="34" charset="0"/>
                <a:cs typeface="Arial" panose="020B0604020202020204" pitchFamily="34" charset="0"/>
              </a:rPr>
              <a:t>Failure defined as </a:t>
            </a:r>
            <a:r>
              <a:rPr lang="en-US" altLang="en-US" sz="1400" dirty="0" smtClean="0">
                <a:solidFill>
                  <a:schemeClr val="bg1"/>
                </a:solidFill>
                <a:latin typeface="Arial" panose="020B0604020202020204" pitchFamily="34" charset="0"/>
                <a:cs typeface="Arial" panose="020B0604020202020204" pitchFamily="34" charset="0"/>
              </a:rPr>
              <a:t>10</a:t>
            </a:r>
            <a:r>
              <a:rPr lang="en-US" altLang="en-US" sz="1400" baseline="30000" dirty="0">
                <a:solidFill>
                  <a:schemeClr val="bg1"/>
                </a:solidFill>
                <a:latin typeface="Arial" panose="020B0604020202020204" pitchFamily="34" charset="0"/>
                <a:cs typeface="Arial" panose="020B0604020202020204" pitchFamily="34" charset="0"/>
              </a:rPr>
              <a:t>5</a:t>
            </a:r>
            <a:r>
              <a:rPr lang="en-US" altLang="en-US" sz="1400" dirty="0" smtClean="0">
                <a:solidFill>
                  <a:schemeClr val="bg1"/>
                </a:solidFill>
                <a:latin typeface="Arial" panose="020B0604020202020204" pitchFamily="34" charset="0"/>
                <a:cs typeface="Arial" panose="020B0604020202020204" pitchFamily="34" charset="0"/>
              </a:rPr>
              <a:t> </a:t>
            </a:r>
            <a:r>
              <a:rPr lang="en-US" altLang="en-US" sz="1400" dirty="0">
                <a:solidFill>
                  <a:schemeClr val="bg1"/>
                </a:solidFill>
                <a:latin typeface="Arial" panose="020B0604020202020204" pitchFamily="34" charset="0"/>
                <a:cs typeface="Arial" panose="020B0604020202020204" pitchFamily="34" charset="0"/>
              </a:rPr>
              <a:t>bacteria and </a:t>
            </a:r>
            <a:r>
              <a:rPr lang="en-US" altLang="en-US" sz="1400" dirty="0" smtClean="0">
                <a:solidFill>
                  <a:schemeClr val="bg1"/>
                </a:solidFill>
                <a:latin typeface="Arial" panose="020B0604020202020204" pitchFamily="34" charset="0"/>
                <a:cs typeface="Arial" panose="020B0604020202020204" pitchFamily="34" charset="0"/>
              </a:rPr>
              <a:t>10</a:t>
            </a:r>
            <a:r>
              <a:rPr lang="en-US" altLang="en-US" sz="1400" baseline="30000" dirty="0" smtClean="0">
                <a:solidFill>
                  <a:schemeClr val="bg1"/>
                </a:solidFill>
                <a:latin typeface="Arial" panose="020B0604020202020204" pitchFamily="34" charset="0"/>
                <a:cs typeface="Arial" panose="020B0604020202020204" pitchFamily="34" charset="0"/>
              </a:rPr>
              <a:t>2</a:t>
            </a:r>
            <a:r>
              <a:rPr lang="en-US" altLang="en-US" sz="1400" dirty="0" smtClean="0">
                <a:solidFill>
                  <a:schemeClr val="bg1"/>
                </a:solidFill>
                <a:latin typeface="Arial" panose="020B0604020202020204" pitchFamily="34" charset="0"/>
                <a:cs typeface="Arial" panose="020B0604020202020204" pitchFamily="34" charset="0"/>
              </a:rPr>
              <a:t> </a:t>
            </a:r>
            <a:r>
              <a:rPr lang="en-US" altLang="en-US" sz="1400" dirty="0">
                <a:solidFill>
                  <a:schemeClr val="bg1"/>
                </a:solidFill>
                <a:latin typeface="Arial" panose="020B0604020202020204" pitchFamily="34" charset="0"/>
                <a:cs typeface="Arial" panose="020B0604020202020204" pitchFamily="34" charset="0"/>
              </a:rPr>
              <a:t>fungus</a:t>
            </a:r>
          </a:p>
        </p:txBody>
      </p:sp>
    </p:spTree>
    <p:extLst>
      <p:ext uri="{BB962C8B-B14F-4D97-AF65-F5344CB8AC3E}">
        <p14:creationId xmlns:p14="http://schemas.microsoft.com/office/powerpoint/2010/main" val="382479247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a:ext>
            </a:extLst>
          </a:blip>
          <a:stretch/>
        </p:blipFill>
        <p:spPr>
          <a:xfrm>
            <a:off x="1" y="3085796"/>
            <a:ext cx="8866129" cy="1527505"/>
          </a:xfrm>
          <a:prstGeom prst="rect">
            <a:avLst/>
          </a:prstGeom>
          <a:ln>
            <a:gradFill>
              <a:gsLst>
                <a:gs pos="0">
                  <a:srgbClr val="006600"/>
                </a:gs>
                <a:gs pos="85000">
                  <a:schemeClr val="accent1">
                    <a:tint val="44500"/>
                    <a:satMod val="160000"/>
                  </a:schemeClr>
                </a:gs>
                <a:gs pos="100000">
                  <a:srgbClr val="006600"/>
                </a:gs>
              </a:gsLst>
              <a:lin ang="5400000" scaled="0"/>
            </a:gradFill>
          </a:ln>
        </p:spPr>
      </p:pic>
      <p:sp>
        <p:nvSpPr>
          <p:cNvPr id="7" name="Flowchart: Data 6"/>
          <p:cNvSpPr/>
          <p:nvPr/>
        </p:nvSpPr>
        <p:spPr>
          <a:xfrm>
            <a:off x="8018163" y="2667000"/>
            <a:ext cx="4173837" cy="1981200"/>
          </a:xfrm>
          <a:prstGeom prst="flowChartInputOutput">
            <a:avLst/>
          </a:prstGeom>
          <a:solidFill>
            <a:schemeClr val="bg1"/>
          </a:solidFill>
          <a:ln w="9525" cap="flat" algn="ctr">
            <a:no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0512" y="3282310"/>
            <a:ext cx="11416688" cy="1061091"/>
          </a:xfrm>
        </p:spPr>
        <p:txBody>
          <a:bodyPr/>
          <a:lstStyle/>
          <a:p>
            <a:r>
              <a:rPr lang="en-US" sz="3200" dirty="0" err="1" smtClean="0">
                <a:solidFill>
                  <a:schemeClr val="bg1"/>
                </a:solidFill>
              </a:rPr>
              <a:t>Syntilo</a:t>
            </a:r>
            <a:r>
              <a:rPr lang="en-US" sz="3200" baseline="30000" dirty="0" smtClean="0">
                <a:solidFill>
                  <a:schemeClr val="bg1"/>
                </a:solidFill>
              </a:rPr>
              <a:t>®</a:t>
            </a:r>
            <a:r>
              <a:rPr lang="en-US" sz="3200" dirty="0" smtClean="0">
                <a:solidFill>
                  <a:schemeClr val="bg1"/>
                </a:solidFill>
              </a:rPr>
              <a:t> 9918 – Synthetic Coolant</a:t>
            </a:r>
            <a:endParaRPr lang="en-US" sz="3200" dirty="0">
              <a:solidFill>
                <a:schemeClr val="bg1"/>
              </a:solidFill>
            </a:endParaRPr>
          </a:p>
        </p:txBody>
      </p:sp>
    </p:spTree>
    <p:custDataLst>
      <p:tags r:id="rId1"/>
    </p:custDataLst>
    <p:extLst>
      <p:ext uri="{BB962C8B-B14F-4D97-AF65-F5344CB8AC3E}">
        <p14:creationId xmlns:p14="http://schemas.microsoft.com/office/powerpoint/2010/main" val="20858585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err="1" smtClean="0"/>
              <a:t>Syntilo</a:t>
            </a:r>
            <a:r>
              <a:rPr lang="en-US" sz="3200" baseline="30000" dirty="0" smtClean="0"/>
              <a:t>®</a:t>
            </a:r>
            <a:r>
              <a:rPr lang="en-US" sz="3200" dirty="0" smtClean="0"/>
              <a:t> 9918 – Features and Benefits</a:t>
            </a:r>
            <a:endParaRPr lang="en-US" sz="3200" dirty="0"/>
          </a:p>
        </p:txBody>
      </p:sp>
      <p:sp>
        <p:nvSpPr>
          <p:cNvPr id="3" name="Subtitle 2"/>
          <p:cNvSpPr>
            <a:spLocks noGrp="1"/>
          </p:cNvSpPr>
          <p:nvPr>
            <p:ph type="subTitle" idx="1"/>
          </p:nvPr>
        </p:nvSpPr>
        <p:spPr>
          <a:xfrm>
            <a:off x="681567" y="1801744"/>
            <a:ext cx="11032065" cy="4370457"/>
          </a:xfrm>
        </p:spPr>
        <p:txBody>
          <a:bodyPr/>
          <a:lstStyle/>
          <a:p>
            <a:pPr marL="274320" indent="-274320">
              <a:lnSpc>
                <a:spcPct val="100000"/>
              </a:lnSpc>
              <a:spcBef>
                <a:spcPts val="600"/>
              </a:spcBef>
              <a:spcAft>
                <a:spcPts val="600"/>
              </a:spcAft>
              <a:buClr>
                <a:srgbClr val="C00000"/>
              </a:buClr>
              <a:buFont typeface="Wingdings" panose="05000000000000000000" pitchFamily="2" charset="2"/>
              <a:buChar char="Ø"/>
            </a:pPr>
            <a:r>
              <a:rPr lang="en-US" sz="1600" dirty="0" smtClean="0">
                <a:solidFill>
                  <a:schemeClr val="tx1"/>
                </a:solidFill>
                <a:latin typeface="Arial" panose="020B0604020202020204" pitchFamily="34" charset="0"/>
                <a:cs typeface="Arial" panose="020B0604020202020204" pitchFamily="34" charset="0"/>
              </a:rPr>
              <a:t>It </a:t>
            </a:r>
            <a:r>
              <a:rPr lang="en-US" sz="1600" dirty="0">
                <a:solidFill>
                  <a:schemeClr val="tx1"/>
                </a:solidFill>
                <a:latin typeface="Arial" panose="020B0604020202020204" pitchFamily="34" charset="0"/>
                <a:cs typeface="Arial" panose="020B0604020202020204" pitchFamily="34" charset="0"/>
              </a:rPr>
              <a:t>provides pure machining performance in severe operations, such as </a:t>
            </a:r>
            <a:r>
              <a:rPr lang="en-US" sz="1600" dirty="0" smtClean="0">
                <a:solidFill>
                  <a:schemeClr val="tx1"/>
                </a:solidFill>
                <a:latin typeface="Arial" panose="020B0604020202020204" pitchFamily="34" charset="0"/>
                <a:cs typeface="Arial" panose="020B0604020202020204" pitchFamily="34" charset="0"/>
              </a:rPr>
              <a:t>threading</a:t>
            </a:r>
            <a:endParaRPr lang="en-US" sz="1600" dirty="0">
              <a:solidFill>
                <a:schemeClr val="tx1"/>
              </a:solidFill>
            </a:endParaRPr>
          </a:p>
          <a:p>
            <a:pPr marL="274320" indent="-274320">
              <a:lnSpc>
                <a:spcPct val="100000"/>
              </a:lnSpc>
              <a:spcBef>
                <a:spcPts val="600"/>
              </a:spcBef>
              <a:spcAft>
                <a:spcPts val="600"/>
              </a:spcAft>
              <a:buClr>
                <a:srgbClr val="C00000"/>
              </a:buClr>
              <a:buFont typeface="Wingdings" panose="05000000000000000000" pitchFamily="2" charset="2"/>
              <a:buChar char="Ø"/>
            </a:pPr>
            <a:r>
              <a:rPr lang="en-US" sz="1600" dirty="0">
                <a:solidFill>
                  <a:schemeClr val="tx1"/>
                </a:solidFill>
              </a:rPr>
              <a:t>Neutral pH protects aluminum and other aerospace alloys and promotes strong operator </a:t>
            </a:r>
            <a:r>
              <a:rPr lang="en-US" sz="1600" dirty="0" smtClean="0">
                <a:solidFill>
                  <a:schemeClr val="tx1"/>
                </a:solidFill>
              </a:rPr>
              <a:t>acceptance</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sz="1600" dirty="0">
                <a:solidFill>
                  <a:schemeClr val="tx1"/>
                </a:solidFill>
              </a:rPr>
              <a:t>It produces minimal mist and generates little fluid carry-out, resulting in longer turnover rates and low product usage</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sz="1600" dirty="0">
                <a:solidFill>
                  <a:schemeClr val="tx1"/>
                </a:solidFill>
              </a:rPr>
              <a:t>Low foaming in all water conditions</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sz="1600" dirty="0">
                <a:solidFill>
                  <a:schemeClr val="tx1"/>
                </a:solidFill>
              </a:rPr>
              <a:t>Inhibits microbial growth to extend fluid life in central systems and individual sumps</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sz="1600" dirty="0">
                <a:solidFill>
                  <a:schemeClr val="tx1"/>
                </a:solidFill>
              </a:rPr>
              <a:t>Stable fluid suitable for a wide range of water conditions</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sz="1600" dirty="0">
                <a:solidFill>
                  <a:schemeClr val="tx1"/>
                </a:solidFill>
              </a:rPr>
              <a:t>Rejects tramp oils to the surface of the fluid for easy skimming</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sz="1600" dirty="0">
                <a:solidFill>
                  <a:schemeClr val="tx1"/>
                </a:solidFill>
              </a:rPr>
              <a:t>Prevents bi-metallic corrosion and is safe to use in equipment with copper, brass or bronze components</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sz="1600" dirty="0">
                <a:solidFill>
                  <a:schemeClr val="tx1"/>
                </a:solidFill>
              </a:rPr>
              <a:t>Settles chips quickly to maintain a clean working </a:t>
            </a:r>
            <a:r>
              <a:rPr lang="en-US" sz="1600" dirty="0" smtClean="0">
                <a:solidFill>
                  <a:schemeClr val="tx1"/>
                </a:solidFill>
              </a:rPr>
              <a:t>environment</a:t>
            </a:r>
          </a:p>
        </p:txBody>
      </p:sp>
      <p:sp>
        <p:nvSpPr>
          <p:cNvPr id="4" name="TextBox 3"/>
          <p:cNvSpPr txBox="1"/>
          <p:nvPr/>
        </p:nvSpPr>
        <p:spPr>
          <a:xfrm>
            <a:off x="508000" y="1155413"/>
            <a:ext cx="11379200"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Oil-rejecting </a:t>
            </a:r>
            <a:r>
              <a:rPr lang="en-US" b="1" dirty="0">
                <a:latin typeface="Arial" panose="020B0604020202020204" pitchFamily="34" charset="0"/>
                <a:cs typeface="Arial" panose="020B0604020202020204" pitchFamily="34" charset="0"/>
              </a:rPr>
              <a:t>synthetic cutting and grinding fluid for </a:t>
            </a:r>
            <a:r>
              <a:rPr lang="en-US" b="1" u="sng" dirty="0">
                <a:latin typeface="Arial" panose="020B0604020202020204" pitchFamily="34" charset="0"/>
                <a:cs typeface="Arial" panose="020B0604020202020204" pitchFamily="34" charset="0"/>
              </a:rPr>
              <a:t>ferrous</a:t>
            </a:r>
            <a:r>
              <a:rPr lang="en-US" b="1" dirty="0">
                <a:latin typeface="Arial" panose="020B0604020202020204" pitchFamily="34" charset="0"/>
                <a:cs typeface="Arial" panose="020B0604020202020204" pitchFamily="34" charset="0"/>
              </a:rPr>
              <a:t> and </a:t>
            </a:r>
            <a:r>
              <a:rPr lang="en-US" b="1" u="sng" dirty="0">
                <a:latin typeface="Arial" panose="020B0604020202020204" pitchFamily="34" charset="0"/>
                <a:cs typeface="Arial" panose="020B0604020202020204" pitchFamily="34" charset="0"/>
              </a:rPr>
              <a:t>non-ferrous </a:t>
            </a:r>
            <a:r>
              <a:rPr lang="en-US" b="1" u="sng" dirty="0" smtClean="0">
                <a:latin typeface="Arial" panose="020B0604020202020204" pitchFamily="34" charset="0"/>
                <a:cs typeface="Arial" panose="020B0604020202020204" pitchFamily="34" charset="0"/>
              </a:rPr>
              <a:t>metals</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812147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a:ext>
            </a:extLst>
          </a:blip>
          <a:stretch/>
        </p:blipFill>
        <p:spPr>
          <a:xfrm>
            <a:off x="1" y="3085796"/>
            <a:ext cx="8866129" cy="1527505"/>
          </a:xfrm>
          <a:prstGeom prst="rect">
            <a:avLst/>
          </a:prstGeom>
          <a:ln>
            <a:gradFill>
              <a:gsLst>
                <a:gs pos="0">
                  <a:srgbClr val="006600"/>
                </a:gs>
                <a:gs pos="85000">
                  <a:schemeClr val="accent1">
                    <a:tint val="44500"/>
                    <a:satMod val="160000"/>
                  </a:schemeClr>
                </a:gs>
                <a:gs pos="100000">
                  <a:srgbClr val="006600"/>
                </a:gs>
              </a:gsLst>
              <a:lin ang="5400000" scaled="0"/>
            </a:gradFill>
          </a:ln>
        </p:spPr>
      </p:pic>
      <p:sp>
        <p:nvSpPr>
          <p:cNvPr id="7" name="Flowchart: Data 6"/>
          <p:cNvSpPr/>
          <p:nvPr/>
        </p:nvSpPr>
        <p:spPr>
          <a:xfrm>
            <a:off x="8018163" y="2667000"/>
            <a:ext cx="4173837" cy="1981200"/>
          </a:xfrm>
          <a:prstGeom prst="flowChartInputOutput">
            <a:avLst/>
          </a:prstGeom>
          <a:solidFill>
            <a:schemeClr val="bg1"/>
          </a:solidFill>
          <a:ln w="9525" cap="flat" algn="ctr">
            <a:no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0512" y="3282310"/>
            <a:ext cx="11416688" cy="1061091"/>
          </a:xfrm>
        </p:spPr>
        <p:txBody>
          <a:bodyPr/>
          <a:lstStyle/>
          <a:p>
            <a:r>
              <a:rPr lang="en-US" sz="3200" dirty="0" err="1" smtClean="0">
                <a:solidFill>
                  <a:schemeClr val="bg1"/>
                </a:solidFill>
              </a:rPr>
              <a:t>Variocut</a:t>
            </a:r>
            <a:r>
              <a:rPr lang="en-US" sz="3200" dirty="0" smtClean="0">
                <a:solidFill>
                  <a:schemeClr val="bg1"/>
                </a:solidFill>
              </a:rPr>
              <a:t>™ </a:t>
            </a:r>
            <a:r>
              <a:rPr lang="en-US" sz="3200" dirty="0" smtClean="0">
                <a:solidFill>
                  <a:schemeClr val="bg1"/>
                </a:solidFill>
              </a:rPr>
              <a:t>D 249 – Neat Cutting Oil</a:t>
            </a:r>
            <a:endParaRPr lang="en-US" sz="3200" dirty="0">
              <a:solidFill>
                <a:schemeClr val="bg1"/>
              </a:solidFill>
            </a:endParaRPr>
          </a:p>
        </p:txBody>
      </p:sp>
    </p:spTree>
    <p:custDataLst>
      <p:tags r:id="rId1"/>
    </p:custDataLst>
    <p:extLst>
      <p:ext uri="{BB962C8B-B14F-4D97-AF65-F5344CB8AC3E}">
        <p14:creationId xmlns:p14="http://schemas.microsoft.com/office/powerpoint/2010/main" val="33041325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err="1" smtClean="0"/>
              <a:t>Variocut</a:t>
            </a:r>
            <a:r>
              <a:rPr lang="en-US" sz="3200" dirty="0" smtClean="0"/>
              <a:t>™ </a:t>
            </a:r>
            <a:r>
              <a:rPr lang="en-US" sz="3200" dirty="0"/>
              <a:t>D </a:t>
            </a:r>
            <a:r>
              <a:rPr lang="en-US" sz="3200" dirty="0" smtClean="0"/>
              <a:t>249 – Features and Benefits</a:t>
            </a:r>
            <a:endParaRPr lang="en-US" sz="3200" dirty="0"/>
          </a:p>
        </p:txBody>
      </p:sp>
      <p:sp>
        <p:nvSpPr>
          <p:cNvPr id="3" name="Subtitle 2"/>
          <p:cNvSpPr>
            <a:spLocks noGrp="1"/>
          </p:cNvSpPr>
          <p:nvPr>
            <p:ph type="subTitle" idx="1"/>
          </p:nvPr>
        </p:nvSpPr>
        <p:spPr>
          <a:xfrm>
            <a:off x="584201" y="2329543"/>
            <a:ext cx="11032065" cy="3061854"/>
          </a:xfrm>
        </p:spPr>
        <p:txBody>
          <a:bodyPr/>
          <a:lstStyle/>
          <a:p>
            <a:pPr marL="274320" indent="-274320">
              <a:lnSpc>
                <a:spcPct val="100000"/>
              </a:lnSpc>
              <a:spcBef>
                <a:spcPts val="600"/>
              </a:spcBef>
              <a:spcAft>
                <a:spcPts val="600"/>
              </a:spcAft>
              <a:buClr>
                <a:srgbClr val="C00000"/>
              </a:buClr>
              <a:buFont typeface="Wingdings" panose="05000000000000000000" pitchFamily="2" charset="2"/>
              <a:buChar char="Ø"/>
            </a:pPr>
            <a:r>
              <a:rPr lang="en-US" sz="1600" dirty="0" smtClean="0">
                <a:solidFill>
                  <a:schemeClr val="tx1"/>
                </a:solidFill>
              </a:rPr>
              <a:t>Designed </a:t>
            </a:r>
            <a:r>
              <a:rPr lang="en-US" sz="1600" dirty="0">
                <a:solidFill>
                  <a:schemeClr val="tx1"/>
                </a:solidFill>
              </a:rPr>
              <a:t>for use on ferrous and stainless steel </a:t>
            </a:r>
            <a:r>
              <a:rPr lang="en-US" sz="1600" dirty="0" smtClean="0">
                <a:solidFill>
                  <a:schemeClr val="tx1"/>
                </a:solidFill>
              </a:rPr>
              <a:t>materials </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sz="1600" dirty="0" smtClean="0">
                <a:solidFill>
                  <a:schemeClr val="tx1"/>
                </a:solidFill>
              </a:rPr>
              <a:t>Advanced </a:t>
            </a:r>
            <a:r>
              <a:rPr lang="en-US" sz="1600" dirty="0">
                <a:solidFill>
                  <a:schemeClr val="tx1"/>
                </a:solidFill>
              </a:rPr>
              <a:t>additive technology and EP additives give high lubricity properties and lower production costs through extended tool life</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sz="1600" dirty="0">
                <a:solidFill>
                  <a:schemeClr val="tx1"/>
                </a:solidFill>
              </a:rPr>
              <a:t>Extremely high anti-weld properties prevent burnishing or tearing wall finish; frequently eliminates need for further finishing </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sz="1600" dirty="0">
                <a:solidFill>
                  <a:schemeClr val="tx1"/>
                </a:solidFill>
              </a:rPr>
              <a:t>Low viscosity and excellent wetting characteristics reduce drag out and result in lower product usage </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sz="1600" dirty="0">
                <a:solidFill>
                  <a:schemeClr val="tx1"/>
                </a:solidFill>
              </a:rPr>
              <a:t>Good filtering characteristics and high oxidation stability increase product lifetime </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sz="1600" dirty="0">
                <a:solidFill>
                  <a:schemeClr val="tx1"/>
                </a:solidFill>
              </a:rPr>
              <a:t>Our chlorine and heavy metal free formulation improves the environmental profile and reduces disposal </a:t>
            </a:r>
            <a:r>
              <a:rPr lang="en-US" sz="1600" dirty="0" smtClean="0">
                <a:solidFill>
                  <a:schemeClr val="tx1"/>
                </a:solidFill>
              </a:rPr>
              <a:t>costs</a:t>
            </a:r>
            <a:endParaRPr lang="en-US" sz="1600" dirty="0">
              <a:solidFill>
                <a:schemeClr val="tx1"/>
              </a:solidFill>
            </a:endParaRPr>
          </a:p>
        </p:txBody>
      </p:sp>
      <p:sp>
        <p:nvSpPr>
          <p:cNvPr id="4" name="TextBox 3"/>
          <p:cNvSpPr txBox="1"/>
          <p:nvPr/>
        </p:nvSpPr>
        <p:spPr>
          <a:xfrm>
            <a:off x="508001" y="1143001"/>
            <a:ext cx="10667999" cy="923330"/>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Heavy </a:t>
            </a:r>
            <a:r>
              <a:rPr lang="en-US" b="1" dirty="0">
                <a:latin typeface="Arial" panose="020B0604020202020204" pitchFamily="34" charset="0"/>
                <a:cs typeface="Arial" panose="020B0604020202020204" pitchFamily="34" charset="0"/>
              </a:rPr>
              <a:t>duty chlorine and heavy metal free neat cutting oil </a:t>
            </a:r>
            <a:r>
              <a:rPr lang="en-US" b="1" dirty="0" smtClean="0">
                <a:latin typeface="Arial" panose="020B0604020202020204" pitchFamily="34" charset="0"/>
                <a:cs typeface="Arial" panose="020B0604020202020204" pitchFamily="34" charset="0"/>
              </a:rPr>
              <a:t>formulated </a:t>
            </a:r>
            <a:r>
              <a:rPr lang="en-US" b="1" dirty="0">
                <a:latin typeface="Arial" panose="020B0604020202020204" pitchFamily="34" charset="0"/>
                <a:cs typeface="Arial" panose="020B0604020202020204" pitchFamily="34" charset="0"/>
              </a:rPr>
              <a:t>with a unique combination of extreme pressure additives, lubricity additives and base oil to optimize machining performance, improve tool life and enhance surface finish in severe machining applications</a:t>
            </a:r>
          </a:p>
        </p:txBody>
      </p:sp>
    </p:spTree>
    <p:extLst>
      <p:ext uri="{BB962C8B-B14F-4D97-AF65-F5344CB8AC3E}">
        <p14:creationId xmlns:p14="http://schemas.microsoft.com/office/powerpoint/2010/main" val="37709363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499533" y="333376"/>
            <a:ext cx="9863667" cy="733425"/>
          </a:xfrm>
        </p:spPr>
        <p:txBody>
          <a:bodyPr/>
          <a:lstStyle/>
          <a:p>
            <a:pPr algn="l"/>
            <a:r>
              <a:rPr lang="en-US" altLang="en-US" sz="3200" b="1" dirty="0" err="1" smtClean="0">
                <a:solidFill>
                  <a:srgbClr val="007B32"/>
                </a:solidFill>
                <a:latin typeface="Arial Narrow" panose="020B0606020202030204" pitchFamily="34" charset="0"/>
              </a:rPr>
              <a:t>Variocut</a:t>
            </a:r>
            <a:r>
              <a:rPr lang="en-US" altLang="en-US" sz="3200" b="1" dirty="0" smtClean="0">
                <a:solidFill>
                  <a:srgbClr val="007B32"/>
                </a:solidFill>
                <a:latin typeface="Arial Narrow" panose="020B0606020202030204" pitchFamily="34" charset="0"/>
              </a:rPr>
              <a:t>™ </a:t>
            </a:r>
            <a:r>
              <a:rPr lang="en-US" altLang="en-US" sz="3200" b="1" dirty="0">
                <a:solidFill>
                  <a:srgbClr val="007B32"/>
                </a:solidFill>
                <a:latin typeface="Arial Narrow" panose="020B0606020202030204" pitchFamily="34" charset="0"/>
              </a:rPr>
              <a:t>D </a:t>
            </a:r>
            <a:r>
              <a:rPr lang="en-US" altLang="en-US" sz="3200" b="1" dirty="0" smtClean="0">
                <a:solidFill>
                  <a:srgbClr val="007B32"/>
                </a:solidFill>
                <a:latin typeface="Arial Narrow" panose="020B0606020202030204" pitchFamily="34" charset="0"/>
              </a:rPr>
              <a:t>249 – Machining Performance</a:t>
            </a:r>
            <a:endParaRPr lang="en-US" altLang="en-US" sz="3200" b="1" dirty="0">
              <a:solidFill>
                <a:srgbClr val="007B32"/>
              </a:solidFill>
              <a:latin typeface="Arial Narrow" panose="020B0606020202030204" pitchFamily="34" charset="0"/>
            </a:endParaRPr>
          </a:p>
        </p:txBody>
      </p:sp>
      <p:pic>
        <p:nvPicPr>
          <p:cNvPr id="241668" name="Picture 4"/>
          <p:cNvPicPr>
            <a:picLocks noChangeAspect="1" noChangeArrowheads="1"/>
          </p:cNvPicPr>
          <p:nvPr/>
        </p:nvPicPr>
        <p:blipFill>
          <a:blip r:embed="rId2">
            <a:extLst>
              <a:ext uri="{28A0092B-C50C-407E-A947-70E740481C1C}">
                <a14:useLocalDpi xmlns:a14="http://schemas.microsoft.com/office/drawing/2010/main" val="0"/>
              </a:ext>
            </a:extLst>
          </a:blip>
          <a:srcRect l="13297" t="28943" r="10004" b="20074"/>
          <a:stretch>
            <a:fillRect/>
          </a:stretch>
        </p:blipFill>
        <p:spPr bwMode="auto">
          <a:xfrm>
            <a:off x="1033154" y="1176607"/>
            <a:ext cx="10029035" cy="3999116"/>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1669" name="Text Box 5"/>
          <p:cNvSpPr txBox="1">
            <a:spLocks noChangeArrowheads="1"/>
          </p:cNvSpPr>
          <p:nvPr/>
        </p:nvSpPr>
        <p:spPr bwMode="auto">
          <a:xfrm>
            <a:off x="7501247" y="5052612"/>
            <a:ext cx="1071127" cy="246221"/>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00" b="1" dirty="0">
                <a:latin typeface="Arial" panose="020B0604020202020204" pitchFamily="34" charset="0"/>
                <a:cs typeface="Arial" panose="020B0604020202020204" pitchFamily="34" charset="0"/>
              </a:rPr>
              <a:t>Variocut D 249</a:t>
            </a:r>
          </a:p>
        </p:txBody>
      </p:sp>
      <p:sp>
        <p:nvSpPr>
          <p:cNvPr id="241670" name="Text Box 6"/>
          <p:cNvSpPr txBox="1">
            <a:spLocks noChangeArrowheads="1"/>
          </p:cNvSpPr>
          <p:nvPr/>
        </p:nvSpPr>
        <p:spPr bwMode="auto">
          <a:xfrm>
            <a:off x="3519055" y="5087035"/>
            <a:ext cx="938077" cy="246221"/>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00" b="1" dirty="0">
                <a:latin typeface="Arial" panose="020B0604020202020204" pitchFamily="34" charset="0"/>
                <a:cs typeface="Arial" panose="020B0604020202020204" pitchFamily="34" charset="0"/>
              </a:rPr>
              <a:t>Prototype </a:t>
            </a:r>
            <a:r>
              <a:rPr lang="en-US" altLang="en-US" sz="1000" b="1" dirty="0" smtClean="0">
                <a:latin typeface="Arial" panose="020B0604020202020204" pitchFamily="34" charset="0"/>
                <a:cs typeface="Arial" panose="020B0604020202020204" pitchFamily="34" charset="0"/>
              </a:rPr>
              <a:t>1*</a:t>
            </a:r>
            <a:endParaRPr lang="en-US" altLang="en-US" sz="1000" b="1" dirty="0">
              <a:latin typeface="Arial" panose="020B0604020202020204" pitchFamily="34" charset="0"/>
              <a:cs typeface="Arial" panose="020B0604020202020204" pitchFamily="34" charset="0"/>
            </a:endParaRPr>
          </a:p>
        </p:txBody>
      </p:sp>
      <p:sp>
        <p:nvSpPr>
          <p:cNvPr id="241671" name="Text Box 7"/>
          <p:cNvSpPr txBox="1">
            <a:spLocks noChangeArrowheads="1"/>
          </p:cNvSpPr>
          <p:nvPr/>
        </p:nvSpPr>
        <p:spPr bwMode="auto">
          <a:xfrm>
            <a:off x="4775201" y="5087035"/>
            <a:ext cx="938077" cy="246221"/>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00" b="1" dirty="0">
                <a:latin typeface="Arial" panose="020B0604020202020204" pitchFamily="34" charset="0"/>
                <a:cs typeface="Arial" panose="020B0604020202020204" pitchFamily="34" charset="0"/>
              </a:rPr>
              <a:t>Prototype </a:t>
            </a:r>
            <a:r>
              <a:rPr lang="en-US" altLang="en-US" sz="1000" b="1" dirty="0" smtClean="0">
                <a:latin typeface="Arial" panose="020B0604020202020204" pitchFamily="34" charset="0"/>
                <a:cs typeface="Arial" panose="020B0604020202020204" pitchFamily="34" charset="0"/>
              </a:rPr>
              <a:t>2*</a:t>
            </a:r>
            <a:endParaRPr lang="en-US" altLang="en-US" sz="1000" b="1" dirty="0">
              <a:latin typeface="Arial" panose="020B0604020202020204" pitchFamily="34" charset="0"/>
              <a:cs typeface="Arial" panose="020B0604020202020204" pitchFamily="34" charset="0"/>
            </a:endParaRPr>
          </a:p>
        </p:txBody>
      </p:sp>
      <p:sp>
        <p:nvSpPr>
          <p:cNvPr id="241672" name="Text Box 8"/>
          <p:cNvSpPr txBox="1">
            <a:spLocks noChangeArrowheads="1"/>
          </p:cNvSpPr>
          <p:nvPr/>
        </p:nvSpPr>
        <p:spPr bwMode="auto">
          <a:xfrm>
            <a:off x="6299200" y="5082088"/>
            <a:ext cx="938077" cy="246221"/>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00" b="1" dirty="0">
                <a:latin typeface="Arial" panose="020B0604020202020204" pitchFamily="34" charset="0"/>
                <a:cs typeface="Arial" panose="020B0604020202020204" pitchFamily="34" charset="0"/>
              </a:rPr>
              <a:t>Prototype </a:t>
            </a:r>
            <a:r>
              <a:rPr lang="en-US" altLang="en-US" sz="1000" b="1" dirty="0" smtClean="0">
                <a:latin typeface="Arial" panose="020B0604020202020204" pitchFamily="34" charset="0"/>
                <a:cs typeface="Arial" panose="020B0604020202020204" pitchFamily="34" charset="0"/>
              </a:rPr>
              <a:t>3*</a:t>
            </a:r>
            <a:endParaRPr lang="en-US" altLang="en-US" sz="1000" b="1" dirty="0">
              <a:latin typeface="Arial" panose="020B0604020202020204" pitchFamily="34" charset="0"/>
              <a:cs typeface="Arial" panose="020B0604020202020204" pitchFamily="34" charset="0"/>
            </a:endParaRPr>
          </a:p>
        </p:txBody>
      </p:sp>
      <p:sp>
        <p:nvSpPr>
          <p:cNvPr id="8" name="Text Box 6"/>
          <p:cNvSpPr txBox="1">
            <a:spLocks noChangeArrowheads="1"/>
          </p:cNvSpPr>
          <p:nvPr/>
        </p:nvSpPr>
        <p:spPr bwMode="auto">
          <a:xfrm>
            <a:off x="2265293" y="5010091"/>
            <a:ext cx="931665" cy="40011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00" b="1" dirty="0" smtClean="0">
                <a:latin typeface="Arial" panose="020B0604020202020204" pitchFamily="34" charset="0"/>
                <a:cs typeface="Arial" panose="020B0604020202020204" pitchFamily="34" charset="0"/>
              </a:rPr>
              <a:t>Chlorinated </a:t>
            </a:r>
          </a:p>
          <a:p>
            <a:r>
              <a:rPr lang="en-US" altLang="en-US" sz="1000" b="1" dirty="0" smtClean="0">
                <a:latin typeface="Arial" panose="020B0604020202020204" pitchFamily="34" charset="0"/>
                <a:cs typeface="Arial" panose="020B0604020202020204" pitchFamily="34" charset="0"/>
              </a:rPr>
              <a:t>Neat Oil</a:t>
            </a:r>
            <a:endParaRPr lang="en-US" altLang="en-US" sz="1000" b="1" dirty="0">
              <a:latin typeface="Arial" panose="020B0604020202020204" pitchFamily="34" charset="0"/>
              <a:cs typeface="Arial" panose="020B0604020202020204" pitchFamily="34" charset="0"/>
            </a:endParaRPr>
          </a:p>
        </p:txBody>
      </p:sp>
      <p:sp>
        <p:nvSpPr>
          <p:cNvPr id="3" name="TextBox 2"/>
          <p:cNvSpPr txBox="1"/>
          <p:nvPr/>
        </p:nvSpPr>
        <p:spPr>
          <a:xfrm>
            <a:off x="909024" y="5900349"/>
            <a:ext cx="2452916" cy="276999"/>
          </a:xfrm>
          <a:prstGeom prst="rect">
            <a:avLst/>
          </a:prstGeom>
          <a:noFill/>
        </p:spPr>
        <p:txBody>
          <a:bodyPr wrap="none" rtlCol="0">
            <a:spAutoFit/>
          </a:bodyPr>
          <a:lstStyle/>
          <a:p>
            <a:r>
              <a:rPr lang="en-US" sz="1200" b="1" dirty="0" smtClean="0">
                <a:solidFill>
                  <a:schemeClr val="bg1"/>
                </a:solidFill>
                <a:latin typeface="Arial" panose="020B0604020202020204" pitchFamily="34" charset="0"/>
                <a:cs typeface="Arial" panose="020B0604020202020204" pitchFamily="34" charset="0"/>
              </a:rPr>
              <a:t>*Chlorine-free  Neat Cutting Oil</a:t>
            </a:r>
            <a:endParaRPr lang="en-US" sz="12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00848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a:ext>
            </a:extLst>
          </a:blip>
          <a:stretch/>
        </p:blipFill>
        <p:spPr>
          <a:xfrm>
            <a:off x="1" y="3085796"/>
            <a:ext cx="8866129" cy="1527505"/>
          </a:xfrm>
          <a:prstGeom prst="rect">
            <a:avLst/>
          </a:prstGeom>
          <a:ln>
            <a:gradFill>
              <a:gsLst>
                <a:gs pos="0">
                  <a:srgbClr val="006600"/>
                </a:gs>
                <a:gs pos="85000">
                  <a:schemeClr val="accent1">
                    <a:tint val="44500"/>
                    <a:satMod val="160000"/>
                  </a:schemeClr>
                </a:gs>
                <a:gs pos="100000">
                  <a:srgbClr val="006600"/>
                </a:gs>
              </a:gsLst>
              <a:lin ang="5400000" scaled="0"/>
            </a:gradFill>
          </a:ln>
        </p:spPr>
      </p:pic>
      <p:sp>
        <p:nvSpPr>
          <p:cNvPr id="7" name="Flowchart: Data 6"/>
          <p:cNvSpPr/>
          <p:nvPr/>
        </p:nvSpPr>
        <p:spPr>
          <a:xfrm>
            <a:off x="8018163" y="2667000"/>
            <a:ext cx="4173837" cy="1981200"/>
          </a:xfrm>
          <a:prstGeom prst="flowChartInputOutput">
            <a:avLst/>
          </a:prstGeom>
          <a:solidFill>
            <a:schemeClr val="bg1"/>
          </a:solidFill>
          <a:ln w="9525" cap="flat" algn="ctr">
            <a:no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0512" y="3282310"/>
            <a:ext cx="11416688" cy="1061091"/>
          </a:xfrm>
        </p:spPr>
        <p:txBody>
          <a:bodyPr/>
          <a:lstStyle/>
          <a:p>
            <a:pPr>
              <a:lnSpc>
                <a:spcPct val="100000"/>
              </a:lnSpc>
            </a:pPr>
            <a:r>
              <a:rPr lang="en-US" sz="3200" cap="none" dirty="0" err="1" smtClean="0">
                <a:solidFill>
                  <a:schemeClr val="bg1"/>
                </a:solidFill>
              </a:rPr>
              <a:t>Variocut</a:t>
            </a:r>
            <a:r>
              <a:rPr lang="en-US" sz="3200" cap="none" dirty="0" smtClean="0">
                <a:solidFill>
                  <a:schemeClr val="bg1"/>
                </a:solidFill>
              </a:rPr>
              <a:t>™ </a:t>
            </a:r>
            <a:r>
              <a:rPr lang="en-US" sz="3200" cap="none" dirty="0" smtClean="0">
                <a:solidFill>
                  <a:schemeClr val="bg1"/>
                </a:solidFill>
              </a:rPr>
              <a:t>G 600 HC – Grinding Oil</a:t>
            </a:r>
            <a:endParaRPr lang="en-US" sz="3200" cap="none" dirty="0">
              <a:solidFill>
                <a:schemeClr val="bg1"/>
              </a:solidFill>
            </a:endParaRPr>
          </a:p>
        </p:txBody>
      </p:sp>
    </p:spTree>
    <p:custDataLst>
      <p:tags r:id="rId1"/>
    </p:custDataLst>
    <p:extLst>
      <p:ext uri="{BB962C8B-B14F-4D97-AF65-F5344CB8AC3E}">
        <p14:creationId xmlns:p14="http://schemas.microsoft.com/office/powerpoint/2010/main" val="162380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nSpc>
                <a:spcPct val="100000"/>
              </a:lnSpc>
            </a:pPr>
            <a:r>
              <a:rPr lang="en-US" sz="3200" cap="none" dirty="0" err="1" smtClean="0"/>
              <a:t>Variocut</a:t>
            </a:r>
            <a:r>
              <a:rPr lang="en-US" sz="3200" cap="none" dirty="0" smtClean="0"/>
              <a:t>™ </a:t>
            </a:r>
            <a:r>
              <a:rPr lang="en-US" sz="3200" cap="none" dirty="0" smtClean="0"/>
              <a:t>G 600 HC – Features and Benefits</a:t>
            </a:r>
            <a:endParaRPr lang="en-US" sz="3200" cap="none" dirty="0"/>
          </a:p>
        </p:txBody>
      </p:sp>
      <p:sp>
        <p:nvSpPr>
          <p:cNvPr id="3" name="Text Placeholder 2"/>
          <p:cNvSpPr>
            <a:spLocks noGrp="1"/>
          </p:cNvSpPr>
          <p:nvPr>
            <p:ph type="body" sz="quarter" idx="4294967295"/>
          </p:nvPr>
        </p:nvSpPr>
        <p:spPr>
          <a:xfrm>
            <a:off x="550336" y="1981200"/>
            <a:ext cx="11032065" cy="4037012"/>
          </a:xfrm>
          <a:prstGeom prst="rect">
            <a:avLst/>
          </a:prstGeom>
        </p:spPr>
        <p:txBody>
          <a:bodyPr/>
          <a:lstStyle/>
          <a:p>
            <a:pPr marL="274320" indent="-274320">
              <a:spcBef>
                <a:spcPts val="600"/>
              </a:spcBef>
              <a:spcAft>
                <a:spcPts val="600"/>
              </a:spcAft>
              <a:buClr>
                <a:srgbClr val="C00000"/>
              </a:buClr>
              <a:buFont typeface="Wingdings" panose="05000000000000000000" pitchFamily="2" charset="2"/>
              <a:buChar char="Ø"/>
            </a:pPr>
            <a:r>
              <a:rPr lang="en-US" sz="1600" dirty="0">
                <a:latin typeface="Arial" panose="020B0604020202020204" pitchFamily="34" charset="0"/>
                <a:cs typeface="Arial" panose="020B0604020202020204" pitchFamily="34" charset="0"/>
              </a:rPr>
              <a:t>Low oil mist and foam characteristics, even at high pressures and flow rates, can lead to a reduction in oil consumption and increased production </a:t>
            </a:r>
            <a:r>
              <a:rPr lang="en-US" sz="1600" dirty="0" smtClean="0">
                <a:latin typeface="Arial" panose="020B0604020202020204" pitchFamily="34" charset="0"/>
                <a:cs typeface="Arial" panose="020B0604020202020204" pitchFamily="34" charset="0"/>
              </a:rPr>
              <a:t>rates</a:t>
            </a:r>
            <a:endParaRPr lang="en-US" sz="1600" dirty="0">
              <a:latin typeface="Arial" panose="020B0604020202020204" pitchFamily="34" charset="0"/>
              <a:cs typeface="Arial" panose="020B0604020202020204" pitchFamily="34" charset="0"/>
            </a:endParaRPr>
          </a:p>
          <a:p>
            <a:pPr marL="274320" indent="-274320">
              <a:spcBef>
                <a:spcPts val="600"/>
              </a:spcBef>
              <a:spcAft>
                <a:spcPts val="600"/>
              </a:spcAft>
              <a:buClr>
                <a:srgbClr val="C00000"/>
              </a:buClr>
              <a:buFont typeface="Wingdings" panose="05000000000000000000" pitchFamily="2" charset="2"/>
              <a:buChar char="Ø"/>
            </a:pPr>
            <a:r>
              <a:rPr lang="en-US" sz="1600" dirty="0">
                <a:latin typeface="Arial" panose="020B0604020202020204" pitchFamily="34" charset="0"/>
                <a:cs typeface="Arial" panose="020B0604020202020204" pitchFamily="34" charset="0"/>
              </a:rPr>
              <a:t>Superior additive technology helps to improve cutting and grinding efficiencies, increased tool life, surface finish and can lower overall operating </a:t>
            </a:r>
            <a:r>
              <a:rPr lang="en-US" sz="1600" dirty="0" smtClean="0">
                <a:latin typeface="Arial" panose="020B0604020202020204" pitchFamily="34" charset="0"/>
                <a:cs typeface="Arial" panose="020B0604020202020204" pitchFamily="34" charset="0"/>
              </a:rPr>
              <a:t>costs</a:t>
            </a:r>
            <a:endParaRPr lang="en-US" sz="1600" dirty="0">
              <a:latin typeface="Arial" panose="020B0604020202020204" pitchFamily="34" charset="0"/>
              <a:cs typeface="Arial" panose="020B0604020202020204" pitchFamily="34" charset="0"/>
            </a:endParaRPr>
          </a:p>
          <a:p>
            <a:pPr marL="274320" indent="-274320">
              <a:spcBef>
                <a:spcPts val="600"/>
              </a:spcBef>
              <a:spcAft>
                <a:spcPts val="600"/>
              </a:spcAft>
              <a:buClr>
                <a:srgbClr val="C00000"/>
              </a:buClr>
              <a:buFont typeface="Wingdings" panose="05000000000000000000" pitchFamily="2" charset="2"/>
              <a:buChar char="Ø"/>
            </a:pPr>
            <a:r>
              <a:rPr lang="en-US" sz="1600" dirty="0">
                <a:latin typeface="Arial" panose="020B0604020202020204" pitchFamily="34" charset="0"/>
                <a:cs typeface="Arial" panose="020B0604020202020204" pitchFamily="34" charset="0"/>
              </a:rPr>
              <a:t>Low viscosity and excellent wetting characteristics can reduce drag out and helps to reduce product </a:t>
            </a:r>
            <a:r>
              <a:rPr lang="en-US" sz="1600" dirty="0" smtClean="0">
                <a:latin typeface="Arial" panose="020B0604020202020204" pitchFamily="34" charset="0"/>
                <a:cs typeface="Arial" panose="020B0604020202020204" pitchFamily="34" charset="0"/>
              </a:rPr>
              <a:t>usage</a:t>
            </a:r>
            <a:endParaRPr lang="en-US" sz="1600" dirty="0">
              <a:latin typeface="Arial" panose="020B0604020202020204" pitchFamily="34" charset="0"/>
              <a:cs typeface="Arial" panose="020B0604020202020204" pitchFamily="34" charset="0"/>
            </a:endParaRPr>
          </a:p>
          <a:p>
            <a:pPr marL="274320" indent="-274320">
              <a:spcBef>
                <a:spcPts val="600"/>
              </a:spcBef>
              <a:spcAft>
                <a:spcPts val="600"/>
              </a:spcAft>
              <a:buClr>
                <a:srgbClr val="C00000"/>
              </a:buClr>
              <a:buFont typeface="Wingdings" panose="05000000000000000000" pitchFamily="2" charset="2"/>
              <a:buChar char="Ø"/>
            </a:pPr>
            <a:r>
              <a:rPr lang="en-US" sz="1600" dirty="0">
                <a:latin typeface="Arial" panose="020B0604020202020204" pitchFamily="34" charset="0"/>
                <a:cs typeface="Arial" panose="020B0604020202020204" pitchFamily="34" charset="0"/>
              </a:rPr>
              <a:t>Good filtering characteristics and high oxidation stability can increase product </a:t>
            </a:r>
            <a:r>
              <a:rPr lang="en-US" sz="1600" dirty="0" smtClean="0">
                <a:latin typeface="Arial" panose="020B0604020202020204" pitchFamily="34" charset="0"/>
                <a:cs typeface="Arial" panose="020B0604020202020204" pitchFamily="34" charset="0"/>
              </a:rPr>
              <a:t>lifetime</a:t>
            </a:r>
            <a:endParaRPr lang="en-US" sz="1600" dirty="0">
              <a:latin typeface="Arial" panose="020B0604020202020204" pitchFamily="34" charset="0"/>
              <a:cs typeface="Arial" panose="020B0604020202020204" pitchFamily="34" charset="0"/>
            </a:endParaRPr>
          </a:p>
          <a:p>
            <a:pPr marL="274320" indent="-274320">
              <a:spcBef>
                <a:spcPts val="600"/>
              </a:spcBef>
              <a:spcAft>
                <a:spcPts val="600"/>
              </a:spcAft>
              <a:buClr>
                <a:srgbClr val="C00000"/>
              </a:buClr>
              <a:buFont typeface="Wingdings" panose="05000000000000000000" pitchFamily="2" charset="2"/>
              <a:buChar char="Ø"/>
            </a:pPr>
            <a:r>
              <a:rPr lang="en-US" sz="1600" dirty="0">
                <a:latin typeface="Arial" panose="020B0604020202020204" pitchFamily="34" charset="0"/>
                <a:cs typeface="Arial" panose="020B0604020202020204" pitchFamily="34" charset="0"/>
              </a:rPr>
              <a:t>Multi-metal machining using our superior additive technology may provides opportunity for product </a:t>
            </a:r>
            <a:r>
              <a:rPr lang="en-US" sz="1600" dirty="0" smtClean="0">
                <a:latin typeface="Arial" panose="020B0604020202020204" pitchFamily="34" charset="0"/>
                <a:cs typeface="Arial" panose="020B0604020202020204" pitchFamily="34" charset="0"/>
              </a:rPr>
              <a:t>consolidation</a:t>
            </a:r>
            <a:endParaRPr lang="en-US" sz="1600" dirty="0">
              <a:latin typeface="Arial" panose="020B0604020202020204" pitchFamily="34" charset="0"/>
              <a:cs typeface="Arial" panose="020B0604020202020204" pitchFamily="34" charset="0"/>
            </a:endParaRPr>
          </a:p>
          <a:p>
            <a:pPr marL="274320" indent="-274320">
              <a:spcBef>
                <a:spcPts val="600"/>
              </a:spcBef>
              <a:spcAft>
                <a:spcPts val="600"/>
              </a:spcAft>
              <a:buClr>
                <a:srgbClr val="C00000"/>
              </a:buClr>
              <a:buFont typeface="Wingdings" panose="05000000000000000000" pitchFamily="2" charset="2"/>
              <a:buChar char="Ø"/>
            </a:pPr>
            <a:r>
              <a:rPr lang="en-US" sz="1600" dirty="0">
                <a:latin typeface="Arial" panose="020B0604020202020204" pitchFamily="34" charset="0"/>
                <a:cs typeface="Arial" panose="020B0604020202020204" pitchFamily="34" charset="0"/>
              </a:rPr>
              <a:t>Our chlorine and heavy-metal free formulation helps to improve the environmental profile and reduces disposal </a:t>
            </a:r>
            <a:r>
              <a:rPr lang="en-US" sz="1600" dirty="0" smtClean="0">
                <a:latin typeface="Arial" panose="020B0604020202020204" pitchFamily="34" charset="0"/>
                <a:cs typeface="Arial" panose="020B0604020202020204" pitchFamily="34" charset="0"/>
              </a:rPr>
              <a:t>costs</a:t>
            </a:r>
          </a:p>
          <a:p>
            <a:pPr marL="274320" indent="-274320">
              <a:spcBef>
                <a:spcPts val="600"/>
              </a:spcBef>
              <a:spcAft>
                <a:spcPts val="600"/>
              </a:spcAft>
              <a:buClr>
                <a:srgbClr val="C00000"/>
              </a:buClr>
              <a:buFont typeface="Wingdings" panose="05000000000000000000" pitchFamily="2" charset="2"/>
              <a:buChar char="Ø"/>
            </a:pPr>
            <a:r>
              <a:rPr lang="en-US" sz="1600" dirty="0" smtClean="0">
                <a:latin typeface="Arial" panose="020B0604020202020204" pitchFamily="34" charset="0"/>
                <a:cs typeface="Arial" panose="020B0604020202020204" pitchFamily="34" charset="0"/>
              </a:rPr>
              <a:t>Low </a:t>
            </a:r>
            <a:r>
              <a:rPr lang="en-US" sz="1600" dirty="0">
                <a:latin typeface="Arial" panose="020B0604020202020204" pitchFamily="34" charset="0"/>
                <a:cs typeface="Arial" panose="020B0604020202020204" pitchFamily="34" charset="0"/>
              </a:rPr>
              <a:t>odor, light color and low mist qualities result in high operator </a:t>
            </a:r>
            <a:r>
              <a:rPr lang="en-US" sz="1600" dirty="0" smtClean="0">
                <a:latin typeface="Arial" panose="020B0604020202020204" pitchFamily="34" charset="0"/>
                <a:cs typeface="Arial" panose="020B0604020202020204" pitchFamily="34" charset="0"/>
              </a:rPr>
              <a:t>acceptability</a:t>
            </a:r>
            <a:endParaRPr lang="en-US" sz="1600" dirty="0">
              <a:latin typeface="Arial" panose="020B0604020202020204" pitchFamily="34" charset="0"/>
              <a:cs typeface="Arial" panose="020B0604020202020204" pitchFamily="34" charset="0"/>
            </a:endParaRPr>
          </a:p>
        </p:txBody>
      </p:sp>
      <p:sp>
        <p:nvSpPr>
          <p:cNvPr id="5" name="TextBox 4"/>
          <p:cNvSpPr txBox="1"/>
          <p:nvPr/>
        </p:nvSpPr>
        <p:spPr>
          <a:xfrm>
            <a:off x="508000" y="1153210"/>
            <a:ext cx="11074400" cy="646331"/>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A </a:t>
            </a:r>
            <a:r>
              <a:rPr lang="en-US" b="1" dirty="0">
                <a:latin typeface="Arial" panose="020B0604020202020204" pitchFamily="34" charset="0"/>
                <a:cs typeface="Arial" panose="020B0604020202020204" pitchFamily="34" charset="0"/>
              </a:rPr>
              <a:t>chlorine and heavy-metal free neat cutting oil based on the latest generation of Extreme High Viscosity Index (EHVI) hydrocracked base </a:t>
            </a:r>
            <a:r>
              <a:rPr lang="en-US" b="1" dirty="0" smtClean="0">
                <a:latin typeface="Arial" panose="020B0604020202020204" pitchFamily="34" charset="0"/>
                <a:cs typeface="Arial" panose="020B0604020202020204" pitchFamily="34" charset="0"/>
              </a:rPr>
              <a:t>oils</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57355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dirty="0" err="1" smtClean="0"/>
              <a:t>Variocut</a:t>
            </a:r>
            <a:r>
              <a:rPr lang="en-US" sz="3200" dirty="0" smtClean="0"/>
              <a:t>™ </a:t>
            </a:r>
            <a:r>
              <a:rPr lang="en-US" sz="3200" dirty="0"/>
              <a:t>G 600 HC - OEM Approvals</a:t>
            </a:r>
          </a:p>
        </p:txBody>
      </p:sp>
      <p:sp>
        <p:nvSpPr>
          <p:cNvPr id="4" name="Rectangle 7"/>
          <p:cNvSpPr>
            <a:spLocks noChangeArrowheads="1"/>
          </p:cNvSpPr>
          <p:nvPr/>
        </p:nvSpPr>
        <p:spPr bwMode="auto">
          <a:xfrm>
            <a:off x="508001" y="1600201"/>
            <a:ext cx="9840383"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a:lstStyle>
            <a:lvl1pPr marL="274638" indent="-274638" algn="l">
              <a:spcBef>
                <a:spcPct val="50000"/>
              </a:spcBef>
              <a:buClr>
                <a:schemeClr val="accent2"/>
              </a:buClr>
              <a:buFont typeface="Univers 45 Light" pitchFamily="2" charset="0"/>
              <a:buChar char="•"/>
              <a:defRPr>
                <a:solidFill>
                  <a:schemeClr val="tx1"/>
                </a:solidFill>
                <a:latin typeface="Univers 45 Light" pitchFamily="2" charset="0"/>
                <a:cs typeface="Arial" charset="0"/>
              </a:defRPr>
            </a:lvl1pPr>
            <a:lvl2pPr marL="549275" indent="-273050" algn="l">
              <a:spcBef>
                <a:spcPct val="50000"/>
              </a:spcBef>
              <a:buClr>
                <a:schemeClr val="accent2"/>
              </a:buClr>
              <a:buFont typeface="Arial" charset="0"/>
              <a:buChar char="−"/>
              <a:defRPr>
                <a:solidFill>
                  <a:schemeClr val="tx1"/>
                </a:solidFill>
                <a:latin typeface="Univers 45 Light" pitchFamily="2" charset="0"/>
                <a:cs typeface="Arial" charset="0"/>
              </a:defRPr>
            </a:lvl2pPr>
            <a:lvl3pPr marL="808038" indent="-257175" algn="l">
              <a:spcBef>
                <a:spcPct val="50000"/>
              </a:spcBef>
              <a:buClr>
                <a:schemeClr val="accent2"/>
              </a:buClr>
              <a:buFont typeface="Arial" charset="0"/>
              <a:buChar char="−"/>
              <a:defRPr>
                <a:solidFill>
                  <a:schemeClr val="tx1"/>
                </a:solidFill>
                <a:latin typeface="Univers 45 Light" pitchFamily="2" charset="0"/>
                <a:cs typeface="Arial" charset="0"/>
              </a:defRPr>
            </a:lvl3pPr>
            <a:lvl4pPr marL="1082675" indent="-273050" algn="l">
              <a:spcBef>
                <a:spcPct val="50000"/>
              </a:spcBef>
              <a:buClr>
                <a:schemeClr val="accent2"/>
              </a:buClr>
              <a:buFont typeface="Arial" charset="0"/>
              <a:buChar char="−"/>
              <a:defRPr>
                <a:solidFill>
                  <a:schemeClr val="tx1"/>
                </a:solidFill>
                <a:latin typeface="Univers 45 Light" pitchFamily="2" charset="0"/>
                <a:cs typeface="Arial" charset="0"/>
              </a:defRPr>
            </a:lvl4pPr>
            <a:lvl5pPr marL="1355725" indent="-271463" algn="l">
              <a:spcBef>
                <a:spcPct val="50000"/>
              </a:spcBef>
              <a:buClr>
                <a:schemeClr val="accent2"/>
              </a:buClr>
              <a:buFont typeface="Arial" charset="0"/>
              <a:buChar char="−"/>
              <a:defRPr>
                <a:solidFill>
                  <a:schemeClr val="tx1"/>
                </a:solidFill>
                <a:latin typeface="Univers 45 Light" pitchFamily="2" charset="0"/>
                <a:cs typeface="Arial" charset="0"/>
              </a:defRPr>
            </a:lvl5pPr>
            <a:lvl6pPr marL="1812925" indent="-271463" fontAlgn="base">
              <a:spcBef>
                <a:spcPct val="50000"/>
              </a:spcBef>
              <a:spcAft>
                <a:spcPct val="0"/>
              </a:spcAft>
              <a:buClr>
                <a:schemeClr val="accent2"/>
              </a:buClr>
              <a:buFont typeface="Arial" charset="0"/>
              <a:buChar char="−"/>
              <a:defRPr>
                <a:solidFill>
                  <a:schemeClr val="tx1"/>
                </a:solidFill>
                <a:latin typeface="Univers 45 Light" pitchFamily="2" charset="0"/>
                <a:cs typeface="Arial" charset="0"/>
              </a:defRPr>
            </a:lvl6pPr>
            <a:lvl7pPr marL="2270125" indent="-271463" fontAlgn="base">
              <a:spcBef>
                <a:spcPct val="50000"/>
              </a:spcBef>
              <a:spcAft>
                <a:spcPct val="0"/>
              </a:spcAft>
              <a:buClr>
                <a:schemeClr val="accent2"/>
              </a:buClr>
              <a:buFont typeface="Arial" charset="0"/>
              <a:buChar char="−"/>
              <a:defRPr>
                <a:solidFill>
                  <a:schemeClr val="tx1"/>
                </a:solidFill>
                <a:latin typeface="Univers 45 Light" pitchFamily="2" charset="0"/>
                <a:cs typeface="Arial" charset="0"/>
              </a:defRPr>
            </a:lvl7pPr>
            <a:lvl8pPr marL="2727325" indent="-271463" fontAlgn="base">
              <a:spcBef>
                <a:spcPct val="50000"/>
              </a:spcBef>
              <a:spcAft>
                <a:spcPct val="0"/>
              </a:spcAft>
              <a:buClr>
                <a:schemeClr val="accent2"/>
              </a:buClr>
              <a:buFont typeface="Arial" charset="0"/>
              <a:buChar char="−"/>
              <a:defRPr>
                <a:solidFill>
                  <a:schemeClr val="tx1"/>
                </a:solidFill>
                <a:latin typeface="Univers 45 Light" pitchFamily="2" charset="0"/>
                <a:cs typeface="Arial" charset="0"/>
              </a:defRPr>
            </a:lvl8pPr>
            <a:lvl9pPr marL="3184525" indent="-271463" fontAlgn="base">
              <a:spcBef>
                <a:spcPct val="50000"/>
              </a:spcBef>
              <a:spcAft>
                <a:spcPct val="0"/>
              </a:spcAft>
              <a:buClr>
                <a:schemeClr val="accent2"/>
              </a:buClr>
              <a:buFont typeface="Arial" charset="0"/>
              <a:buChar char="−"/>
              <a:defRPr>
                <a:solidFill>
                  <a:schemeClr val="tx1"/>
                </a:solidFill>
                <a:latin typeface="Univers 45 Light" pitchFamily="2" charset="0"/>
                <a:cs typeface="Arial" charset="0"/>
              </a:defRPr>
            </a:lvl9pPr>
          </a:lstStyle>
          <a:p>
            <a:pPr>
              <a:spcBef>
                <a:spcPts val="600"/>
              </a:spcBef>
              <a:spcAft>
                <a:spcPts val="600"/>
              </a:spcAft>
              <a:buClr>
                <a:srgbClr val="C00000"/>
              </a:buClr>
              <a:buFont typeface="Wingdings" panose="05000000000000000000" pitchFamily="2" charset="2"/>
              <a:buChar char="Ø"/>
            </a:pPr>
            <a:r>
              <a:rPr lang="nl-NL" altLang="en-US" dirty="0">
                <a:solidFill>
                  <a:prstClr val="black"/>
                </a:solidFill>
                <a:latin typeface="Arial" panose="020B0604020202020204" pitchFamily="34" charset="0"/>
                <a:cs typeface="Arial" panose="020B0604020202020204" pitchFamily="34" charset="0"/>
              </a:rPr>
              <a:t>Kapp </a:t>
            </a:r>
          </a:p>
          <a:p>
            <a:pPr>
              <a:spcBef>
                <a:spcPts val="600"/>
              </a:spcBef>
              <a:spcAft>
                <a:spcPts val="600"/>
              </a:spcAft>
              <a:buClr>
                <a:srgbClr val="C00000"/>
              </a:buClr>
              <a:buFont typeface="Wingdings" panose="05000000000000000000" pitchFamily="2" charset="2"/>
              <a:buChar char="Ø"/>
            </a:pPr>
            <a:r>
              <a:rPr lang="nl-NL" altLang="en-US" dirty="0">
                <a:solidFill>
                  <a:prstClr val="black"/>
                </a:solidFill>
                <a:latin typeface="Arial" panose="020B0604020202020204" pitchFamily="34" charset="0"/>
                <a:cs typeface="Arial" panose="020B0604020202020204" pitchFamily="34" charset="0"/>
              </a:rPr>
              <a:t>Niles</a:t>
            </a:r>
          </a:p>
          <a:p>
            <a:pPr>
              <a:spcBef>
                <a:spcPts val="600"/>
              </a:spcBef>
              <a:spcAft>
                <a:spcPts val="600"/>
              </a:spcAft>
              <a:buClr>
                <a:srgbClr val="C00000"/>
              </a:buClr>
              <a:buFont typeface="Wingdings" panose="05000000000000000000" pitchFamily="2" charset="2"/>
              <a:buChar char="Ø"/>
            </a:pPr>
            <a:r>
              <a:rPr lang="nl-NL" altLang="en-US" dirty="0">
                <a:solidFill>
                  <a:prstClr val="black"/>
                </a:solidFill>
                <a:latin typeface="Arial" panose="020B0604020202020204" pitchFamily="34" charset="0"/>
                <a:cs typeface="Arial" panose="020B0604020202020204" pitchFamily="34" charset="0"/>
              </a:rPr>
              <a:t>Gleason Pfauter</a:t>
            </a:r>
          </a:p>
          <a:p>
            <a:pPr>
              <a:spcBef>
                <a:spcPts val="600"/>
              </a:spcBef>
              <a:spcAft>
                <a:spcPts val="600"/>
              </a:spcAft>
              <a:buClr>
                <a:srgbClr val="C00000"/>
              </a:buClr>
              <a:buFont typeface="Wingdings" panose="05000000000000000000" pitchFamily="2" charset="2"/>
              <a:buChar char="Ø"/>
            </a:pPr>
            <a:r>
              <a:rPr lang="nl-NL" altLang="en-US" dirty="0">
                <a:solidFill>
                  <a:prstClr val="black"/>
                </a:solidFill>
                <a:latin typeface="Arial" panose="020B0604020202020204" pitchFamily="34" charset="0"/>
                <a:cs typeface="Arial" panose="020B0604020202020204" pitchFamily="34" charset="0"/>
              </a:rPr>
              <a:t>Junker</a:t>
            </a:r>
          </a:p>
          <a:p>
            <a:pPr>
              <a:spcBef>
                <a:spcPts val="600"/>
              </a:spcBef>
              <a:spcAft>
                <a:spcPts val="600"/>
              </a:spcAft>
              <a:buClr>
                <a:srgbClr val="C00000"/>
              </a:buClr>
              <a:buFont typeface="Wingdings" panose="05000000000000000000" pitchFamily="2" charset="2"/>
              <a:buChar char="Ø"/>
            </a:pPr>
            <a:r>
              <a:rPr lang="en-US" altLang="en-US" dirty="0">
                <a:solidFill>
                  <a:prstClr val="black"/>
                </a:solidFill>
                <a:latin typeface="Arial" panose="020B0604020202020204" pitchFamily="34" charset="0"/>
                <a:cs typeface="Arial" panose="020B0604020202020204" pitchFamily="34" charset="0"/>
              </a:rPr>
              <a:t>Liebherr-Verzahntechnik </a:t>
            </a:r>
            <a:endParaRPr lang="nl-NL" altLang="en-US" dirty="0">
              <a:solidFill>
                <a:prstClr val="black"/>
              </a:solidFill>
              <a:latin typeface="Arial" panose="020B0604020202020204" pitchFamily="34" charset="0"/>
              <a:cs typeface="Arial" panose="020B0604020202020204" pitchFamily="34" charset="0"/>
            </a:endParaRPr>
          </a:p>
          <a:p>
            <a:pPr>
              <a:spcBef>
                <a:spcPts val="600"/>
              </a:spcBef>
              <a:spcAft>
                <a:spcPts val="600"/>
              </a:spcAft>
              <a:buClr>
                <a:srgbClr val="C00000"/>
              </a:buClr>
              <a:buFont typeface="Wingdings" panose="05000000000000000000" pitchFamily="2" charset="2"/>
              <a:buChar char="Ø"/>
            </a:pPr>
            <a:r>
              <a:rPr lang="nl-NL" altLang="en-US" dirty="0">
                <a:solidFill>
                  <a:prstClr val="black"/>
                </a:solidFill>
                <a:latin typeface="Arial" panose="020B0604020202020204" pitchFamily="34" charset="0"/>
                <a:cs typeface="Arial" panose="020B0604020202020204" pitchFamily="34" charset="0"/>
              </a:rPr>
              <a:t>Hofler</a:t>
            </a:r>
          </a:p>
          <a:p>
            <a:pPr>
              <a:spcBef>
                <a:spcPts val="600"/>
              </a:spcBef>
              <a:spcAft>
                <a:spcPts val="600"/>
              </a:spcAft>
              <a:buClr>
                <a:srgbClr val="C00000"/>
              </a:buClr>
              <a:buFont typeface="Wingdings" panose="05000000000000000000" pitchFamily="2" charset="2"/>
              <a:buChar char="Ø"/>
            </a:pPr>
            <a:r>
              <a:rPr lang="nl-NL" altLang="en-US" dirty="0">
                <a:solidFill>
                  <a:prstClr val="black"/>
                </a:solidFill>
                <a:latin typeface="Arial" panose="020B0604020202020204" pitchFamily="34" charset="0"/>
                <a:cs typeface="Arial" panose="020B0604020202020204" pitchFamily="34" charset="0"/>
              </a:rPr>
              <a:t>Transor Filter</a:t>
            </a:r>
          </a:p>
          <a:p>
            <a:pPr>
              <a:spcBef>
                <a:spcPts val="600"/>
              </a:spcBef>
              <a:spcAft>
                <a:spcPts val="600"/>
              </a:spcAft>
              <a:buClr>
                <a:srgbClr val="C00000"/>
              </a:buClr>
              <a:buFont typeface="Wingdings" panose="05000000000000000000" pitchFamily="2" charset="2"/>
              <a:buChar char="Ø"/>
            </a:pPr>
            <a:r>
              <a:rPr lang="nl-NL" altLang="en-US" dirty="0" smtClean="0">
                <a:solidFill>
                  <a:prstClr val="black"/>
                </a:solidFill>
                <a:latin typeface="Arial" panose="020B0604020202020204" pitchFamily="34" charset="0"/>
                <a:cs typeface="Arial" panose="020B0604020202020204" pitchFamily="34" charset="0"/>
              </a:rPr>
              <a:t>Klingelnberg</a:t>
            </a:r>
            <a:endParaRPr lang="nl-NL" altLang="en-US"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13616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a:ext>
            </a:extLst>
          </a:blip>
          <a:stretch/>
        </p:blipFill>
        <p:spPr>
          <a:xfrm>
            <a:off x="1" y="3085796"/>
            <a:ext cx="8866129" cy="1527505"/>
          </a:xfrm>
          <a:prstGeom prst="rect">
            <a:avLst/>
          </a:prstGeom>
          <a:ln>
            <a:gradFill>
              <a:gsLst>
                <a:gs pos="0">
                  <a:srgbClr val="006600"/>
                </a:gs>
                <a:gs pos="85000">
                  <a:schemeClr val="accent1">
                    <a:tint val="44500"/>
                    <a:satMod val="160000"/>
                  </a:schemeClr>
                </a:gs>
                <a:gs pos="100000">
                  <a:srgbClr val="006600"/>
                </a:gs>
              </a:gsLst>
              <a:lin ang="5400000" scaled="0"/>
            </a:gradFill>
          </a:ln>
        </p:spPr>
      </p:pic>
      <p:sp>
        <p:nvSpPr>
          <p:cNvPr id="7" name="Flowchart: Data 6"/>
          <p:cNvSpPr/>
          <p:nvPr/>
        </p:nvSpPr>
        <p:spPr>
          <a:xfrm>
            <a:off x="8018163" y="2667000"/>
            <a:ext cx="4173837" cy="1981200"/>
          </a:xfrm>
          <a:prstGeom prst="flowChartInputOutput">
            <a:avLst/>
          </a:prstGeom>
          <a:solidFill>
            <a:schemeClr val="bg1"/>
          </a:solidFill>
          <a:ln w="9525" cap="flat" algn="ctr">
            <a:no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0512" y="3282310"/>
            <a:ext cx="11416688" cy="1061091"/>
          </a:xfrm>
        </p:spPr>
        <p:txBody>
          <a:bodyPr/>
          <a:lstStyle/>
          <a:p>
            <a:pPr>
              <a:lnSpc>
                <a:spcPct val="100000"/>
              </a:lnSpc>
            </a:pPr>
            <a:r>
              <a:rPr lang="en-US" sz="3200" dirty="0">
                <a:solidFill>
                  <a:schemeClr val="bg1"/>
                </a:solidFill>
              </a:rPr>
              <a:t>Performance </a:t>
            </a:r>
            <a:r>
              <a:rPr lang="en-US" sz="3200" dirty="0" smtClean="0">
                <a:solidFill>
                  <a:schemeClr val="bg1"/>
                </a:solidFill>
              </a:rPr>
              <a:t>Bio™ </a:t>
            </a:r>
            <a:r>
              <a:rPr lang="en-US" sz="3200" dirty="0">
                <a:solidFill>
                  <a:schemeClr val="bg1"/>
                </a:solidFill>
              </a:rPr>
              <a:t>NC Series</a:t>
            </a:r>
          </a:p>
        </p:txBody>
      </p:sp>
    </p:spTree>
    <p:custDataLst>
      <p:tags r:id="rId1"/>
    </p:custDataLst>
    <p:extLst>
      <p:ext uri="{BB962C8B-B14F-4D97-AF65-F5344CB8AC3E}">
        <p14:creationId xmlns:p14="http://schemas.microsoft.com/office/powerpoint/2010/main" val="20810521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a:t>Product </a:t>
            </a:r>
            <a:r>
              <a:rPr lang="en-US" sz="3200" dirty="0" smtClean="0"/>
              <a:t>Offer</a:t>
            </a:r>
            <a:endParaRPr lang="en-US" sz="3200" dirty="0"/>
          </a:p>
        </p:txBody>
      </p:sp>
      <p:sp>
        <p:nvSpPr>
          <p:cNvPr id="3" name="Subtitle 2"/>
          <p:cNvSpPr>
            <a:spLocks noGrp="1"/>
          </p:cNvSpPr>
          <p:nvPr>
            <p:ph type="subTitle" idx="1"/>
          </p:nvPr>
        </p:nvSpPr>
        <p:spPr>
          <a:xfrm>
            <a:off x="977681" y="2057401"/>
            <a:ext cx="10803465" cy="2743713"/>
          </a:xfrm>
        </p:spPr>
        <p:txBody>
          <a:bodyPr/>
          <a:lstStyle/>
          <a:p>
            <a:pPr marL="274320" indent="-274320">
              <a:lnSpc>
                <a:spcPct val="100000"/>
              </a:lnSpc>
              <a:spcBef>
                <a:spcPts val="600"/>
              </a:spcBef>
              <a:spcAft>
                <a:spcPts val="600"/>
              </a:spcAft>
              <a:buClr>
                <a:srgbClr val="C00000"/>
              </a:buClr>
            </a:pPr>
            <a:r>
              <a:rPr lang="en-US" b="1" dirty="0">
                <a:solidFill>
                  <a:schemeClr val="tx1"/>
                </a:solidFill>
              </a:rPr>
              <a:t>Plant-Based Neat Cutting </a:t>
            </a:r>
            <a:r>
              <a:rPr lang="en-US" b="1" dirty="0" smtClean="0">
                <a:solidFill>
                  <a:schemeClr val="tx1"/>
                </a:solidFill>
              </a:rPr>
              <a:t>Oils</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sz="1600" dirty="0" smtClean="0">
                <a:solidFill>
                  <a:schemeClr val="tx1"/>
                </a:solidFill>
              </a:rPr>
              <a:t>Performance Bio NC Plus (40 cSt)</a:t>
            </a:r>
            <a:endParaRPr lang="en-US" sz="1600" dirty="0">
              <a:solidFill>
                <a:schemeClr val="tx1"/>
              </a:solidFill>
            </a:endParaRPr>
          </a:p>
          <a:p>
            <a:pPr marL="274320" indent="-274320">
              <a:lnSpc>
                <a:spcPct val="100000"/>
              </a:lnSpc>
              <a:spcBef>
                <a:spcPts val="600"/>
              </a:spcBef>
              <a:spcAft>
                <a:spcPts val="600"/>
              </a:spcAft>
              <a:buClr>
                <a:srgbClr val="C00000"/>
              </a:buClr>
              <a:buFont typeface="Wingdings" panose="05000000000000000000" pitchFamily="2" charset="2"/>
              <a:buChar char="Ø"/>
            </a:pPr>
            <a:r>
              <a:rPr lang="en-US" sz="1600" dirty="0" smtClean="0">
                <a:solidFill>
                  <a:schemeClr val="tx1"/>
                </a:solidFill>
              </a:rPr>
              <a:t>Performance </a:t>
            </a:r>
            <a:r>
              <a:rPr lang="en-US" sz="1600" dirty="0">
                <a:solidFill>
                  <a:schemeClr val="tx1"/>
                </a:solidFill>
              </a:rPr>
              <a:t>Bio NC Lite (25 cSt)</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sz="1600" dirty="0">
                <a:solidFill>
                  <a:schemeClr val="tx1"/>
                </a:solidFill>
              </a:rPr>
              <a:t>Performance Bio NC Ultra Lite (15 cSt)</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sz="1600" dirty="0">
                <a:solidFill>
                  <a:schemeClr val="tx1"/>
                </a:solidFill>
              </a:rPr>
              <a:t>Performance Bio NC Ultra </a:t>
            </a:r>
            <a:r>
              <a:rPr lang="en-US" sz="1600" dirty="0" smtClean="0">
                <a:solidFill>
                  <a:schemeClr val="tx1"/>
                </a:solidFill>
              </a:rPr>
              <a:t>Lite EP </a:t>
            </a:r>
            <a:r>
              <a:rPr lang="en-US" sz="1600" dirty="0">
                <a:solidFill>
                  <a:schemeClr val="tx1"/>
                </a:solidFill>
              </a:rPr>
              <a:t>(</a:t>
            </a:r>
            <a:r>
              <a:rPr lang="en-US" sz="1600" dirty="0" smtClean="0">
                <a:solidFill>
                  <a:schemeClr val="tx1"/>
                </a:solidFill>
              </a:rPr>
              <a:t>16 </a:t>
            </a:r>
            <a:r>
              <a:rPr lang="en-US" sz="1600" dirty="0">
                <a:solidFill>
                  <a:schemeClr val="tx1"/>
                </a:solidFill>
              </a:rPr>
              <a:t>cSt)</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sz="1600" dirty="0" smtClean="0">
                <a:solidFill>
                  <a:schemeClr val="tx1"/>
                </a:solidFill>
              </a:rPr>
              <a:t>Performance </a:t>
            </a:r>
            <a:r>
              <a:rPr lang="en-US" sz="1600" dirty="0">
                <a:solidFill>
                  <a:schemeClr val="tx1"/>
                </a:solidFill>
              </a:rPr>
              <a:t>Bio NC Super Lite (8 cSt</a:t>
            </a:r>
            <a:r>
              <a:rPr lang="en-US" sz="1600" dirty="0" smtClean="0">
                <a:solidFill>
                  <a:schemeClr val="tx1"/>
                </a:solidFill>
              </a:rPr>
              <a:t>)</a:t>
            </a:r>
            <a:endParaRPr lang="en-US" sz="1600" dirty="0">
              <a:solidFill>
                <a:schemeClr val="tx1"/>
              </a:solidFill>
            </a:endParaRPr>
          </a:p>
        </p:txBody>
      </p:sp>
      <p:sp>
        <p:nvSpPr>
          <p:cNvPr id="4" name="TextBox 3"/>
          <p:cNvSpPr txBox="1"/>
          <p:nvPr/>
        </p:nvSpPr>
        <p:spPr>
          <a:xfrm>
            <a:off x="2961588" y="1295400"/>
            <a:ext cx="6835653" cy="400110"/>
          </a:xfrm>
          <a:prstGeom prst="rect">
            <a:avLst/>
          </a:prstGeom>
          <a:noFill/>
        </p:spPr>
        <p:txBody>
          <a:bodyPr wrap="none" rtlCol="0">
            <a:spAutoFit/>
          </a:bodyPr>
          <a:lstStyle/>
          <a:p>
            <a:pPr algn="ctr"/>
            <a:r>
              <a:rPr lang="en-US" sz="2000" b="1" dirty="0">
                <a:latin typeface="Arial" panose="020B0604020202020204" pitchFamily="34" charset="0"/>
                <a:cs typeface="Arial" panose="020B0604020202020204" pitchFamily="34" charset="0"/>
              </a:rPr>
              <a:t>A wide range of viscosity choices to fit </a:t>
            </a:r>
            <a:r>
              <a:rPr lang="en-US" sz="2000" b="1" dirty="0" smtClean="0">
                <a:latin typeface="Arial" panose="020B0604020202020204" pitchFamily="34" charset="0"/>
                <a:cs typeface="Arial" panose="020B0604020202020204" pitchFamily="34" charset="0"/>
              </a:rPr>
              <a:t>any application</a:t>
            </a:r>
            <a:endParaRPr 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630291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a:t>Benefits of </a:t>
            </a:r>
            <a:r>
              <a:rPr lang="en-US" sz="3200" dirty="0" smtClean="0"/>
              <a:t>Switching - Responsibility</a:t>
            </a:r>
            <a:endParaRPr lang="en-US" sz="3200" dirty="0"/>
          </a:p>
        </p:txBody>
      </p:sp>
      <p:graphicFrame>
        <p:nvGraphicFramePr>
          <p:cNvPr id="4" name="Table 3"/>
          <p:cNvGraphicFramePr>
            <a:graphicFrameLocks noGrp="1"/>
          </p:cNvGraphicFramePr>
          <p:nvPr>
            <p:extLst>
              <p:ext uri="{D42A27DB-BD31-4B8C-83A1-F6EECF244321}">
                <p14:modId xmlns:p14="http://schemas.microsoft.com/office/powerpoint/2010/main" val="1783731357"/>
              </p:ext>
            </p:extLst>
          </p:nvPr>
        </p:nvGraphicFramePr>
        <p:xfrm>
          <a:off x="1543792" y="1234058"/>
          <a:ext cx="8965871" cy="4109840"/>
        </p:xfrm>
        <a:graphic>
          <a:graphicData uri="http://schemas.openxmlformats.org/drawingml/2006/table">
            <a:tbl>
              <a:tblPr firstRow="1" bandRow="1">
                <a:tableStyleId>{F5AB1C69-6EDB-4FF4-983F-18BD219EF322}</a:tableStyleId>
              </a:tblPr>
              <a:tblGrid>
                <a:gridCol w="2490520"/>
                <a:gridCol w="6475351"/>
              </a:tblGrid>
              <a:tr h="293560">
                <a:tc>
                  <a:txBody>
                    <a:bodyPr/>
                    <a:lstStyle/>
                    <a:p>
                      <a:r>
                        <a:rPr lang="en-US" sz="1200" dirty="0" smtClean="0">
                          <a:latin typeface="Arial" panose="020B0604020202020204" pitchFamily="34" charset="0"/>
                          <a:cs typeface="Arial" panose="020B0604020202020204" pitchFamily="34" charset="0"/>
                        </a:rPr>
                        <a:t>Characteristic</a:t>
                      </a:r>
                      <a:endParaRPr lang="en-US" sz="1200" dirty="0">
                        <a:latin typeface="Arial" panose="020B0604020202020204" pitchFamily="34" charset="0"/>
                        <a:cs typeface="Arial" panose="020B0604020202020204" pitchFamily="34" charset="0"/>
                      </a:endParaRPr>
                    </a:p>
                  </a:txBody>
                  <a:tcPr marL="121920" marR="121920">
                    <a:solidFill>
                      <a:srgbClr val="007B32"/>
                    </a:solidFill>
                  </a:tcPr>
                </a:tc>
                <a:tc>
                  <a:txBody>
                    <a:bodyPr/>
                    <a:lstStyle/>
                    <a:p>
                      <a:r>
                        <a:rPr lang="en-US" sz="1200" dirty="0" smtClean="0">
                          <a:latin typeface="Arial" panose="020B0604020202020204" pitchFamily="34" charset="0"/>
                          <a:cs typeface="Arial" panose="020B0604020202020204" pitchFamily="34" charset="0"/>
                        </a:rPr>
                        <a:t>Value To You</a:t>
                      </a:r>
                      <a:endParaRPr lang="en-US" sz="1200" dirty="0">
                        <a:latin typeface="Arial" panose="020B0604020202020204" pitchFamily="34" charset="0"/>
                        <a:cs typeface="Arial" panose="020B0604020202020204" pitchFamily="34" charset="0"/>
                      </a:endParaRPr>
                    </a:p>
                  </a:txBody>
                  <a:tcPr marL="121920" marR="121920">
                    <a:solidFill>
                      <a:srgbClr val="007B32"/>
                    </a:solidFill>
                  </a:tcPr>
                </a:tc>
              </a:tr>
              <a:tr h="1012782">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100" b="1" dirty="0" smtClean="0">
                          <a:effectLst/>
                          <a:latin typeface="Arial" panose="020B0604020202020204" pitchFamily="34" charset="0"/>
                          <a:ea typeface="Times New Roman"/>
                          <a:cs typeface="Arial" panose="020B0604020202020204" pitchFamily="34" charset="0"/>
                        </a:rPr>
                        <a:t>Plant-based Oil</a:t>
                      </a:r>
                      <a:endParaRPr lang="en-US" sz="1100" dirty="0" smtClean="0">
                        <a:effectLst/>
                        <a:latin typeface="Arial" panose="020B0604020202020204" pitchFamily="34" charset="0"/>
                        <a:ea typeface="Times New Roman"/>
                        <a:cs typeface="Arial" panose="020B0604020202020204" pitchFamily="34" charset="0"/>
                      </a:endParaRPr>
                    </a:p>
                  </a:txBody>
                  <a:tcPr marL="121920" marR="121920"/>
                </a:tc>
                <a:tc>
                  <a:txBody>
                    <a:bodyPr/>
                    <a:lstStyle/>
                    <a:p>
                      <a:pPr marL="285750" indent="-285750">
                        <a:spcBef>
                          <a:spcPts val="600"/>
                        </a:spcBef>
                        <a:spcAft>
                          <a:spcPts val="0"/>
                        </a:spcAft>
                        <a:buClr>
                          <a:srgbClr val="C00000"/>
                        </a:buClr>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Made from North American seed crops</a:t>
                      </a:r>
                    </a:p>
                    <a:p>
                      <a:pPr marL="285750" indent="-285750">
                        <a:spcBef>
                          <a:spcPts val="600"/>
                        </a:spcBef>
                        <a:spcAft>
                          <a:spcPts val="0"/>
                        </a:spcAft>
                        <a:buClr>
                          <a:srgbClr val="C00000"/>
                        </a:buClr>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Aids our farm economy</a:t>
                      </a:r>
                    </a:p>
                    <a:p>
                      <a:pPr marL="285750" indent="-285750">
                        <a:spcBef>
                          <a:spcPts val="600"/>
                        </a:spcBef>
                        <a:spcAft>
                          <a:spcPts val="0"/>
                        </a:spcAft>
                        <a:buClr>
                          <a:srgbClr val="C00000"/>
                        </a:buClr>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Reduces your carbon footprint</a:t>
                      </a:r>
                    </a:p>
                    <a:p>
                      <a:pPr marL="285750" indent="-285750">
                        <a:spcBef>
                          <a:spcPts val="600"/>
                        </a:spcBef>
                        <a:spcAft>
                          <a:spcPts val="0"/>
                        </a:spcAft>
                        <a:buClr>
                          <a:srgbClr val="C00000"/>
                        </a:buClr>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Supports many ISO 14001 initiatives</a:t>
                      </a:r>
                    </a:p>
                  </a:txBody>
                  <a:tcPr marL="121920" marR="121920"/>
                </a:tc>
              </a:tr>
              <a:tr h="763256">
                <a:tc>
                  <a:txBody>
                    <a:bodyPr/>
                    <a:lstStyle/>
                    <a:p>
                      <a:r>
                        <a:rPr lang="en-US" sz="1100" b="1" dirty="0" smtClean="0">
                          <a:latin typeface="Arial" panose="020B0604020202020204" pitchFamily="34" charset="0"/>
                          <a:cs typeface="Arial" panose="020B0604020202020204" pitchFamily="34" charset="0"/>
                        </a:rPr>
                        <a:t>High Flash Points</a:t>
                      </a:r>
                    </a:p>
                  </a:txBody>
                  <a:tcPr marL="121920" marR="121920"/>
                </a:tc>
                <a:tc>
                  <a:txBody>
                    <a:bodyPr/>
                    <a:lstStyle/>
                    <a:p>
                      <a:pPr marL="285750" indent="-285750">
                        <a:spcBef>
                          <a:spcPts val="600"/>
                        </a:spcBef>
                        <a:spcAft>
                          <a:spcPts val="0"/>
                        </a:spcAft>
                        <a:buClr>
                          <a:srgbClr val="C00000"/>
                        </a:buClr>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Much higher as compared to mineral oils</a:t>
                      </a:r>
                    </a:p>
                    <a:p>
                      <a:pPr marL="285750" indent="-285750">
                        <a:spcBef>
                          <a:spcPts val="600"/>
                        </a:spcBef>
                        <a:spcAft>
                          <a:spcPts val="0"/>
                        </a:spcAft>
                        <a:buClr>
                          <a:srgbClr val="C00000"/>
                        </a:buClr>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Provides a greater safety margin</a:t>
                      </a:r>
                    </a:p>
                    <a:p>
                      <a:pPr marL="285750" indent="-285750">
                        <a:spcBef>
                          <a:spcPts val="600"/>
                        </a:spcBef>
                        <a:spcAft>
                          <a:spcPts val="0"/>
                        </a:spcAft>
                        <a:buClr>
                          <a:srgbClr val="C00000"/>
                        </a:buClr>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Reduces the risk of fires</a:t>
                      </a:r>
                    </a:p>
                  </a:txBody>
                  <a:tcPr marL="121920" marR="121920"/>
                </a:tc>
              </a:tr>
              <a:tr h="763256">
                <a:tc>
                  <a:txBody>
                    <a:bodyPr/>
                    <a:lstStyle/>
                    <a:p>
                      <a:r>
                        <a:rPr lang="en-US" sz="1100" b="1" dirty="0" smtClean="0">
                          <a:latin typeface="Arial" panose="020B0604020202020204" pitchFamily="34" charset="0"/>
                          <a:cs typeface="Arial" panose="020B0604020202020204" pitchFamily="34" charset="0"/>
                        </a:rPr>
                        <a:t>Low Mist and Odor</a:t>
                      </a:r>
                    </a:p>
                  </a:txBody>
                  <a:tcPr marL="121920" marR="121920"/>
                </a:tc>
                <a:tc>
                  <a:txBody>
                    <a:bodyPr/>
                    <a:lstStyle/>
                    <a:p>
                      <a:pPr marL="285750" indent="-285750">
                        <a:spcBef>
                          <a:spcPts val="600"/>
                        </a:spcBef>
                        <a:spcAft>
                          <a:spcPts val="0"/>
                        </a:spcAft>
                        <a:buClr>
                          <a:srgbClr val="C00000"/>
                        </a:buClr>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Mist/smoke is reduced by up to 4X over mineral oils</a:t>
                      </a:r>
                    </a:p>
                    <a:p>
                      <a:pPr marL="285750" indent="-285750">
                        <a:spcBef>
                          <a:spcPts val="600"/>
                        </a:spcBef>
                        <a:spcAft>
                          <a:spcPts val="0"/>
                        </a:spcAft>
                        <a:buClr>
                          <a:srgbClr val="C00000"/>
                        </a:buClr>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Safer working conditions for operators</a:t>
                      </a:r>
                    </a:p>
                    <a:p>
                      <a:pPr marL="285750" indent="-285750">
                        <a:spcBef>
                          <a:spcPts val="600"/>
                        </a:spcBef>
                        <a:spcAft>
                          <a:spcPts val="0"/>
                        </a:spcAft>
                        <a:buClr>
                          <a:srgbClr val="C00000"/>
                        </a:buClr>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Odor is almost undetectable / great operator acceptance</a:t>
                      </a:r>
                    </a:p>
                  </a:txBody>
                  <a:tcPr marL="121920" marR="121920"/>
                </a:tc>
              </a:tr>
              <a:tr h="513730">
                <a:tc>
                  <a:txBody>
                    <a:bodyPr/>
                    <a:lstStyle/>
                    <a:p>
                      <a:r>
                        <a:rPr lang="en-US" sz="1100" b="1" dirty="0" smtClean="0">
                          <a:latin typeface="Arial" panose="020B0604020202020204" pitchFamily="34" charset="0"/>
                          <a:cs typeface="Arial" panose="020B0604020202020204" pitchFamily="34" charset="0"/>
                        </a:rPr>
                        <a:t>Low VOCs</a:t>
                      </a:r>
                    </a:p>
                  </a:txBody>
                  <a:tcPr marL="121920" marR="121920"/>
                </a:tc>
                <a:tc>
                  <a:txBody>
                    <a:bodyPr/>
                    <a:lstStyle/>
                    <a:p>
                      <a:pPr marL="285750" indent="-285750">
                        <a:spcBef>
                          <a:spcPts val="600"/>
                        </a:spcBef>
                        <a:spcAft>
                          <a:spcPts val="0"/>
                        </a:spcAft>
                        <a:buClr>
                          <a:srgbClr val="C00000"/>
                        </a:buClr>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Low volatility means an improved working environment</a:t>
                      </a:r>
                    </a:p>
                    <a:p>
                      <a:pPr marL="285750" indent="-285750">
                        <a:spcBef>
                          <a:spcPts val="600"/>
                        </a:spcBef>
                        <a:spcAft>
                          <a:spcPts val="0"/>
                        </a:spcAft>
                        <a:buClr>
                          <a:srgbClr val="C00000"/>
                        </a:buClr>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Ability to meet strict regulations</a:t>
                      </a:r>
                    </a:p>
                  </a:txBody>
                  <a:tcPr marL="121920" marR="121920"/>
                </a:tc>
              </a:tr>
              <a:tr h="763256">
                <a:tc>
                  <a:txBody>
                    <a:bodyPr/>
                    <a:lstStyle/>
                    <a:p>
                      <a:r>
                        <a:rPr lang="en-US" sz="1100" b="1" dirty="0" smtClean="0">
                          <a:latin typeface="Arial" panose="020B0604020202020204" pitchFamily="34" charset="0"/>
                          <a:cs typeface="Arial" panose="020B0604020202020204" pitchFamily="34" charset="0"/>
                        </a:rPr>
                        <a:t>Long Life / Recyclable</a:t>
                      </a:r>
                    </a:p>
                  </a:txBody>
                  <a:tcPr marL="121920" marR="121920"/>
                </a:tc>
                <a:tc>
                  <a:txBody>
                    <a:bodyPr/>
                    <a:lstStyle/>
                    <a:p>
                      <a:pPr marL="285750" indent="-285750">
                        <a:spcBef>
                          <a:spcPts val="600"/>
                        </a:spcBef>
                        <a:spcAft>
                          <a:spcPts val="0"/>
                        </a:spcAft>
                        <a:buClr>
                          <a:srgbClr val="C00000"/>
                        </a:buClr>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Formulated for long life allowing for recycling</a:t>
                      </a:r>
                    </a:p>
                    <a:p>
                      <a:pPr marL="285750" indent="-285750">
                        <a:spcBef>
                          <a:spcPts val="600"/>
                        </a:spcBef>
                        <a:spcAft>
                          <a:spcPts val="0"/>
                        </a:spcAft>
                        <a:buClr>
                          <a:srgbClr val="C00000"/>
                        </a:buClr>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Reduction of total usage</a:t>
                      </a:r>
                    </a:p>
                    <a:p>
                      <a:pPr marL="285750" indent="-285750">
                        <a:spcBef>
                          <a:spcPts val="600"/>
                        </a:spcBef>
                        <a:spcAft>
                          <a:spcPts val="0"/>
                        </a:spcAft>
                        <a:buClr>
                          <a:srgbClr val="C00000"/>
                        </a:buClr>
                        <a:buFont typeface="Wingdings" panose="05000000000000000000" pitchFamily="2" charset="2"/>
                        <a:buChar char="Ø"/>
                      </a:pPr>
                      <a:r>
                        <a:rPr lang="en-US" sz="1100" dirty="0" smtClean="0">
                          <a:latin typeface="Arial" panose="020B0604020202020204" pitchFamily="34" charset="0"/>
                          <a:cs typeface="Arial" panose="020B0604020202020204" pitchFamily="34" charset="0"/>
                        </a:rPr>
                        <a:t>Supports “green” agendas</a:t>
                      </a:r>
                    </a:p>
                  </a:txBody>
                  <a:tcPr marL="121920" marR="121920"/>
                </a:tc>
              </a:tr>
            </a:tbl>
          </a:graphicData>
        </a:graphic>
      </p:graphicFrame>
    </p:spTree>
    <p:extLst>
      <p:ext uri="{BB962C8B-B14F-4D97-AF65-F5344CB8AC3E}">
        <p14:creationId xmlns:p14="http://schemas.microsoft.com/office/powerpoint/2010/main" val="218096275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a:t>Benefits of </a:t>
            </a:r>
            <a:r>
              <a:rPr lang="en-US" sz="3200" dirty="0" smtClean="0"/>
              <a:t>Switching - Performance</a:t>
            </a:r>
            <a:endParaRPr lang="en-US" sz="3200" dirty="0"/>
          </a:p>
        </p:txBody>
      </p:sp>
      <p:graphicFrame>
        <p:nvGraphicFramePr>
          <p:cNvPr id="4" name="Table 3"/>
          <p:cNvGraphicFramePr>
            <a:graphicFrameLocks noGrp="1"/>
          </p:cNvGraphicFramePr>
          <p:nvPr>
            <p:extLst>
              <p:ext uri="{D42A27DB-BD31-4B8C-83A1-F6EECF244321}">
                <p14:modId xmlns:p14="http://schemas.microsoft.com/office/powerpoint/2010/main" val="1744628007"/>
              </p:ext>
            </p:extLst>
          </p:nvPr>
        </p:nvGraphicFramePr>
        <p:xfrm>
          <a:off x="870858" y="1494312"/>
          <a:ext cx="9615055" cy="3632200"/>
        </p:xfrm>
        <a:graphic>
          <a:graphicData uri="http://schemas.openxmlformats.org/drawingml/2006/table">
            <a:tbl>
              <a:tblPr firstRow="1" bandRow="1">
                <a:tableStyleId>{F5AB1C69-6EDB-4FF4-983F-18BD219EF322}</a:tableStyleId>
              </a:tblPr>
              <a:tblGrid>
                <a:gridCol w="2670849"/>
                <a:gridCol w="6944206"/>
              </a:tblGrid>
              <a:tr h="370840">
                <a:tc>
                  <a:txBody>
                    <a:bodyPr/>
                    <a:lstStyle/>
                    <a:p>
                      <a:r>
                        <a:rPr lang="en-US" sz="1600" dirty="0" smtClean="0">
                          <a:latin typeface="Arial" panose="020B0604020202020204" pitchFamily="34" charset="0"/>
                          <a:cs typeface="Arial" panose="020B0604020202020204" pitchFamily="34" charset="0"/>
                        </a:rPr>
                        <a:t>Characteristic</a:t>
                      </a:r>
                      <a:endParaRPr lang="en-US" sz="1600" dirty="0">
                        <a:latin typeface="Arial" panose="020B0604020202020204" pitchFamily="34" charset="0"/>
                        <a:cs typeface="Arial" panose="020B0604020202020204" pitchFamily="34" charset="0"/>
                      </a:endParaRPr>
                    </a:p>
                  </a:txBody>
                  <a:tcPr marL="121920" marR="121920">
                    <a:solidFill>
                      <a:srgbClr val="007B32"/>
                    </a:solidFill>
                  </a:tcPr>
                </a:tc>
                <a:tc>
                  <a:txBody>
                    <a:bodyPr/>
                    <a:lstStyle/>
                    <a:p>
                      <a:r>
                        <a:rPr lang="en-US" sz="1600" dirty="0" smtClean="0">
                          <a:latin typeface="Arial" panose="020B0604020202020204" pitchFamily="34" charset="0"/>
                          <a:cs typeface="Arial" panose="020B0604020202020204" pitchFamily="34" charset="0"/>
                        </a:rPr>
                        <a:t>Value To You</a:t>
                      </a:r>
                      <a:endParaRPr lang="en-US" sz="1600" dirty="0">
                        <a:latin typeface="Arial" panose="020B0604020202020204" pitchFamily="34" charset="0"/>
                        <a:cs typeface="Arial" panose="020B0604020202020204" pitchFamily="34" charset="0"/>
                      </a:endParaRPr>
                    </a:p>
                  </a:txBody>
                  <a:tcPr marL="121920" marR="121920">
                    <a:solidFill>
                      <a:srgbClr val="007B32"/>
                    </a:solidFill>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dirty="0" smtClean="0">
                          <a:effectLst/>
                          <a:latin typeface="Arial" panose="020B0604020202020204" pitchFamily="34" charset="0"/>
                          <a:ea typeface="Times New Roman"/>
                          <a:cs typeface="Arial" panose="020B0604020202020204" pitchFamily="34" charset="0"/>
                        </a:rPr>
                        <a:t>Tool Life</a:t>
                      </a:r>
                    </a:p>
                  </a:txBody>
                  <a:tcPr marL="121920" marR="121920"/>
                </a:tc>
                <a:tc>
                  <a:txBody>
                    <a:bodyPr/>
                    <a:lstStyle/>
                    <a:p>
                      <a:pPr marL="285750" indent="-285750">
                        <a:spcBef>
                          <a:spcPts val="600"/>
                        </a:spcBef>
                        <a:spcAft>
                          <a:spcPts val="0"/>
                        </a:spcAft>
                        <a:buClr>
                          <a:srgbClr val="C00000"/>
                        </a:buClr>
                        <a:buFont typeface="Wingdings" panose="05000000000000000000" pitchFamily="2" charset="2"/>
                        <a:buChar char="Ø"/>
                      </a:pPr>
                      <a:r>
                        <a:rPr lang="en-US" sz="1400" dirty="0" smtClean="0">
                          <a:latin typeface="Arial" panose="020B0604020202020204" pitchFamily="34" charset="0"/>
                          <a:cs typeface="Arial" panose="020B0604020202020204" pitchFamily="34" charset="0"/>
                        </a:rPr>
                        <a:t>Exceptional lubricity can extend tool life</a:t>
                      </a:r>
                    </a:p>
                    <a:p>
                      <a:pPr marL="285750" indent="-285750">
                        <a:spcBef>
                          <a:spcPts val="600"/>
                        </a:spcBef>
                        <a:spcAft>
                          <a:spcPts val="0"/>
                        </a:spcAft>
                        <a:buClr>
                          <a:srgbClr val="C00000"/>
                        </a:buClr>
                        <a:buFont typeface="Wingdings" panose="05000000000000000000" pitchFamily="2" charset="2"/>
                        <a:buChar char="Ø"/>
                      </a:pPr>
                      <a:r>
                        <a:rPr lang="en-US" sz="1400" dirty="0" smtClean="0">
                          <a:latin typeface="Arial" panose="020B0604020202020204" pitchFamily="34" charset="0"/>
                          <a:cs typeface="Arial" panose="020B0604020202020204" pitchFamily="34" charset="0"/>
                        </a:rPr>
                        <a:t>Significant tooling savings</a:t>
                      </a:r>
                    </a:p>
                  </a:txBody>
                  <a:tcPr marL="121920" marR="121920"/>
                </a:tc>
              </a:tr>
              <a:tr h="370840">
                <a:tc>
                  <a:txBody>
                    <a:bodyPr/>
                    <a:lstStyle/>
                    <a:p>
                      <a:r>
                        <a:rPr lang="en-US" sz="1400" b="1" dirty="0" smtClean="0">
                          <a:latin typeface="Arial" panose="020B0604020202020204" pitchFamily="34" charset="0"/>
                          <a:cs typeface="Arial" panose="020B0604020202020204" pitchFamily="34" charset="0"/>
                        </a:rPr>
                        <a:t>Cycle Time</a:t>
                      </a:r>
                    </a:p>
                  </a:txBody>
                  <a:tcPr marL="121920" marR="121920"/>
                </a:tc>
                <a:tc>
                  <a:txBody>
                    <a:bodyPr/>
                    <a:lstStyle/>
                    <a:p>
                      <a:pPr marL="285750" indent="-285750">
                        <a:spcBef>
                          <a:spcPts val="600"/>
                        </a:spcBef>
                        <a:spcAft>
                          <a:spcPts val="0"/>
                        </a:spcAft>
                        <a:buClr>
                          <a:srgbClr val="C00000"/>
                        </a:buClr>
                        <a:buFont typeface="Wingdings" panose="05000000000000000000" pitchFamily="2" charset="2"/>
                        <a:buChar char="Ø"/>
                      </a:pPr>
                      <a:r>
                        <a:rPr lang="en-US" sz="1400" dirty="0" smtClean="0">
                          <a:latin typeface="Arial" panose="020B0604020202020204" pitchFamily="34" charset="0"/>
                          <a:cs typeface="Arial" panose="020B0604020202020204" pitchFamily="34" charset="0"/>
                        </a:rPr>
                        <a:t>Feed rates can often be increased</a:t>
                      </a:r>
                    </a:p>
                    <a:p>
                      <a:pPr marL="285750" indent="-285750">
                        <a:spcBef>
                          <a:spcPts val="600"/>
                        </a:spcBef>
                        <a:spcAft>
                          <a:spcPts val="0"/>
                        </a:spcAft>
                        <a:buClr>
                          <a:srgbClr val="C00000"/>
                        </a:buClr>
                        <a:buFont typeface="Wingdings" panose="05000000000000000000" pitchFamily="2" charset="2"/>
                        <a:buChar char="Ø"/>
                      </a:pPr>
                      <a:r>
                        <a:rPr lang="en-US" sz="1400" dirty="0" smtClean="0">
                          <a:latin typeface="Arial" panose="020B0604020202020204" pitchFamily="34" charset="0"/>
                          <a:cs typeface="Arial" panose="020B0604020202020204" pitchFamily="34" charset="0"/>
                        </a:rPr>
                        <a:t>Cycle time is reduced</a:t>
                      </a:r>
                    </a:p>
                    <a:p>
                      <a:pPr marL="285750" indent="-285750">
                        <a:spcBef>
                          <a:spcPts val="600"/>
                        </a:spcBef>
                        <a:spcAft>
                          <a:spcPts val="0"/>
                        </a:spcAft>
                        <a:buClr>
                          <a:srgbClr val="C00000"/>
                        </a:buClr>
                        <a:buFont typeface="Wingdings" panose="05000000000000000000" pitchFamily="2" charset="2"/>
                        <a:buChar char="Ø"/>
                      </a:pPr>
                      <a:r>
                        <a:rPr lang="en-US" sz="1400" dirty="0" smtClean="0">
                          <a:latin typeface="Arial" panose="020B0604020202020204" pitchFamily="34" charset="0"/>
                          <a:cs typeface="Arial" panose="020B0604020202020204" pitchFamily="34" charset="0"/>
                        </a:rPr>
                        <a:t>Production through-put is increased</a:t>
                      </a:r>
                    </a:p>
                  </a:txBody>
                  <a:tcPr marL="121920" marR="121920"/>
                </a:tc>
              </a:tr>
              <a:tr h="370840">
                <a:tc>
                  <a:txBody>
                    <a:bodyPr/>
                    <a:lstStyle/>
                    <a:p>
                      <a:r>
                        <a:rPr lang="en-US" sz="1400" b="1" dirty="0" smtClean="0">
                          <a:latin typeface="Arial" panose="020B0604020202020204" pitchFamily="34" charset="0"/>
                          <a:cs typeface="Arial" panose="020B0604020202020204" pitchFamily="34" charset="0"/>
                        </a:rPr>
                        <a:t>Surface Finish</a:t>
                      </a:r>
                    </a:p>
                  </a:txBody>
                  <a:tcPr marL="121920" marR="121920"/>
                </a:tc>
                <a:tc>
                  <a:txBody>
                    <a:bodyPr/>
                    <a:lstStyle/>
                    <a:p>
                      <a:pPr marL="285750" indent="-285750">
                        <a:spcBef>
                          <a:spcPts val="600"/>
                        </a:spcBef>
                        <a:spcAft>
                          <a:spcPts val="0"/>
                        </a:spcAft>
                        <a:buClr>
                          <a:srgbClr val="C00000"/>
                        </a:buClr>
                        <a:buFont typeface="Wingdings" panose="05000000000000000000" pitchFamily="2" charset="2"/>
                        <a:buChar char="Ø"/>
                      </a:pPr>
                      <a:r>
                        <a:rPr lang="en-US" sz="1400" dirty="0" smtClean="0">
                          <a:latin typeface="Arial" panose="020B0604020202020204" pitchFamily="34" charset="0"/>
                          <a:cs typeface="Arial" panose="020B0604020202020204" pitchFamily="34" charset="0"/>
                        </a:rPr>
                        <a:t>Natural lubricity along with select additives provides excellent surface finish</a:t>
                      </a:r>
                    </a:p>
                    <a:p>
                      <a:pPr marL="285750" indent="-285750">
                        <a:spcBef>
                          <a:spcPts val="600"/>
                        </a:spcBef>
                        <a:spcAft>
                          <a:spcPts val="0"/>
                        </a:spcAft>
                        <a:buClr>
                          <a:srgbClr val="C00000"/>
                        </a:buClr>
                        <a:buFont typeface="Wingdings" panose="05000000000000000000" pitchFamily="2" charset="2"/>
                        <a:buChar char="Ø"/>
                      </a:pPr>
                      <a:r>
                        <a:rPr lang="en-US" sz="1400" dirty="0" smtClean="0">
                          <a:latin typeface="Arial" panose="020B0604020202020204" pitchFamily="34" charset="0"/>
                          <a:cs typeface="Arial" panose="020B0604020202020204" pitchFamily="34" charset="0"/>
                        </a:rPr>
                        <a:t>Part quality is improved</a:t>
                      </a:r>
                    </a:p>
                  </a:txBody>
                  <a:tcPr marL="121920" marR="121920"/>
                </a:tc>
              </a:tr>
              <a:tr h="370840">
                <a:tc>
                  <a:txBody>
                    <a:bodyPr/>
                    <a:lstStyle/>
                    <a:p>
                      <a:r>
                        <a:rPr lang="en-US" sz="1400" b="1" dirty="0" smtClean="0">
                          <a:latin typeface="Arial" panose="020B0604020202020204" pitchFamily="34" charset="0"/>
                          <a:cs typeface="Arial" panose="020B0604020202020204" pitchFamily="34" charset="0"/>
                        </a:rPr>
                        <a:t>Versatility</a:t>
                      </a:r>
                    </a:p>
                  </a:txBody>
                  <a:tcPr marL="121920" marR="121920"/>
                </a:tc>
                <a:tc>
                  <a:txBody>
                    <a:bodyPr/>
                    <a:lstStyle/>
                    <a:p>
                      <a:pPr marL="285750" indent="-285750">
                        <a:spcBef>
                          <a:spcPts val="600"/>
                        </a:spcBef>
                        <a:spcAft>
                          <a:spcPts val="0"/>
                        </a:spcAft>
                        <a:buClr>
                          <a:srgbClr val="C00000"/>
                        </a:buClr>
                        <a:buFont typeface="Wingdings" panose="05000000000000000000" pitchFamily="2" charset="2"/>
                        <a:buChar char="Ø"/>
                      </a:pPr>
                      <a:r>
                        <a:rPr lang="en-US" sz="1400" dirty="0" smtClean="0">
                          <a:latin typeface="Arial" panose="020B0604020202020204" pitchFamily="34" charset="0"/>
                          <a:cs typeface="Arial" panose="020B0604020202020204" pitchFamily="34" charset="0"/>
                        </a:rPr>
                        <a:t>Compatible with all metals</a:t>
                      </a:r>
                    </a:p>
                    <a:p>
                      <a:pPr marL="285750" indent="-285750">
                        <a:spcBef>
                          <a:spcPts val="600"/>
                        </a:spcBef>
                        <a:spcAft>
                          <a:spcPts val="0"/>
                        </a:spcAft>
                        <a:buClr>
                          <a:srgbClr val="C00000"/>
                        </a:buClr>
                        <a:buFont typeface="Wingdings" panose="05000000000000000000" pitchFamily="2" charset="2"/>
                        <a:buChar char="Ø"/>
                      </a:pPr>
                      <a:r>
                        <a:rPr lang="en-US" sz="1400" dirty="0" smtClean="0">
                          <a:latin typeface="Arial" panose="020B0604020202020204" pitchFamily="34" charset="0"/>
                          <a:cs typeface="Arial" panose="020B0604020202020204" pitchFamily="34" charset="0"/>
                        </a:rPr>
                        <a:t>Suitable for a wide range of machining operations</a:t>
                      </a:r>
                    </a:p>
                  </a:txBody>
                  <a:tcPr marL="121920" marR="121920"/>
                </a:tc>
              </a:tr>
              <a:tr h="370840">
                <a:tc>
                  <a:txBody>
                    <a:bodyPr/>
                    <a:lstStyle/>
                    <a:p>
                      <a:r>
                        <a:rPr lang="en-US" sz="1400" b="1" dirty="0" smtClean="0">
                          <a:latin typeface="Arial" panose="020B0604020202020204" pitchFamily="34" charset="0"/>
                          <a:cs typeface="Arial" panose="020B0604020202020204" pitchFamily="34" charset="0"/>
                        </a:rPr>
                        <a:t>Cleanability</a:t>
                      </a:r>
                    </a:p>
                  </a:txBody>
                  <a:tcPr marL="121920" marR="121920"/>
                </a:tc>
                <a:tc>
                  <a:txBody>
                    <a:bodyPr/>
                    <a:lstStyle/>
                    <a:p>
                      <a:pPr marL="285750" indent="-285750">
                        <a:spcBef>
                          <a:spcPts val="600"/>
                        </a:spcBef>
                        <a:spcAft>
                          <a:spcPts val="0"/>
                        </a:spcAft>
                        <a:buClr>
                          <a:srgbClr val="C00000"/>
                        </a:buClr>
                        <a:buFont typeface="Wingdings" panose="05000000000000000000" pitchFamily="2" charset="2"/>
                        <a:buChar char="Ø"/>
                      </a:pPr>
                      <a:r>
                        <a:rPr lang="en-US" sz="1400" dirty="0" smtClean="0">
                          <a:latin typeface="Arial" panose="020B0604020202020204" pitchFamily="34" charset="0"/>
                          <a:cs typeface="Arial" panose="020B0604020202020204" pitchFamily="34" charset="0"/>
                        </a:rPr>
                        <a:t>Easily removed with mild alkaline cleaners</a:t>
                      </a:r>
                    </a:p>
                    <a:p>
                      <a:pPr marL="285750" indent="-285750">
                        <a:spcBef>
                          <a:spcPts val="600"/>
                        </a:spcBef>
                        <a:spcAft>
                          <a:spcPts val="0"/>
                        </a:spcAft>
                        <a:buClr>
                          <a:srgbClr val="C00000"/>
                        </a:buClr>
                        <a:buFont typeface="Wingdings" panose="05000000000000000000" pitchFamily="2" charset="2"/>
                        <a:buChar char="Ø"/>
                      </a:pPr>
                      <a:r>
                        <a:rPr lang="en-US" sz="1400" dirty="0" smtClean="0">
                          <a:latin typeface="Arial" panose="020B0604020202020204" pitchFamily="34" charset="0"/>
                          <a:cs typeface="Arial" panose="020B0604020202020204" pitchFamily="34" charset="0"/>
                        </a:rPr>
                        <a:t>Eliminates need for less safe, high pH fluids and solvents</a:t>
                      </a:r>
                    </a:p>
                  </a:txBody>
                  <a:tcPr marL="121920" marR="121920"/>
                </a:tc>
              </a:tr>
            </a:tbl>
          </a:graphicData>
        </a:graphic>
      </p:graphicFrame>
    </p:spTree>
    <p:extLst>
      <p:ext uri="{BB962C8B-B14F-4D97-AF65-F5344CB8AC3E}">
        <p14:creationId xmlns:p14="http://schemas.microsoft.com/office/powerpoint/2010/main" val="408271088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a:t>Typical Flash Points</a:t>
            </a:r>
          </a:p>
        </p:txBody>
      </p:sp>
      <p:sp>
        <p:nvSpPr>
          <p:cNvPr id="4" name="Rectangle 3"/>
          <p:cNvSpPr/>
          <p:nvPr/>
        </p:nvSpPr>
        <p:spPr>
          <a:xfrm>
            <a:off x="8632241" y="2401164"/>
            <a:ext cx="275167" cy="2533650"/>
          </a:xfrm>
          <a:prstGeom prst="rect">
            <a:avLst/>
          </a:prstGeom>
          <a:noFill/>
          <a:ln>
            <a:solidFill>
              <a:schemeClr val="tx1">
                <a:lumMod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4"/>
          <p:cNvSpPr/>
          <p:nvPr/>
        </p:nvSpPr>
        <p:spPr>
          <a:xfrm>
            <a:off x="8632241" y="3098076"/>
            <a:ext cx="275167" cy="1836738"/>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Oval 5"/>
          <p:cNvSpPr/>
          <p:nvPr/>
        </p:nvSpPr>
        <p:spPr>
          <a:xfrm>
            <a:off x="8479840" y="4903065"/>
            <a:ext cx="584200" cy="414337"/>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7" name="Straight Arrow Connector 6"/>
          <p:cNvCxnSpPr/>
          <p:nvPr/>
        </p:nvCxnSpPr>
        <p:spPr>
          <a:xfrm>
            <a:off x="7429752" y="4473705"/>
            <a:ext cx="1032933" cy="0"/>
          </a:xfrm>
          <a:prstGeom prst="straightConnector1">
            <a:avLst/>
          </a:prstGeom>
          <a:ln>
            <a:solidFill>
              <a:schemeClr val="tx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7429752" y="3100517"/>
            <a:ext cx="1016000" cy="0"/>
          </a:xfrm>
          <a:prstGeom prst="straightConnector1">
            <a:avLst/>
          </a:prstGeom>
          <a:ln>
            <a:solidFill>
              <a:schemeClr val="tx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7429752" y="2584580"/>
            <a:ext cx="1032933" cy="0"/>
          </a:xfrm>
          <a:prstGeom prst="straightConnector1">
            <a:avLst/>
          </a:prstGeom>
          <a:ln>
            <a:solidFill>
              <a:schemeClr val="tx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7429752" y="3537080"/>
            <a:ext cx="1032933" cy="0"/>
          </a:xfrm>
          <a:prstGeom prst="straightConnector1">
            <a:avLst/>
          </a:prstGeom>
          <a:ln>
            <a:solidFill>
              <a:schemeClr val="tx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7429752" y="3995867"/>
            <a:ext cx="1032933" cy="0"/>
          </a:xfrm>
          <a:prstGeom prst="straightConnector1">
            <a:avLst/>
          </a:prstGeom>
          <a:ln>
            <a:solidFill>
              <a:schemeClr val="tx1">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12" name="TextBox 20"/>
          <p:cNvSpPr txBox="1">
            <a:spLocks noChangeArrowheads="1"/>
          </p:cNvSpPr>
          <p:nvPr/>
        </p:nvSpPr>
        <p:spPr bwMode="auto">
          <a:xfrm>
            <a:off x="1913402" y="4281571"/>
            <a:ext cx="49259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ct val="60000"/>
              </a:spcBef>
              <a:buChar char="•"/>
              <a:defRPr sz="2000">
                <a:solidFill>
                  <a:schemeClr val="tx1"/>
                </a:solidFill>
                <a:latin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9pPr>
          </a:lstStyle>
          <a:p>
            <a:pPr algn="r" eaLnBrk="1" hangingPunct="1">
              <a:lnSpc>
                <a:spcPct val="100000"/>
              </a:lnSpc>
              <a:spcBef>
                <a:spcPct val="0"/>
              </a:spcBef>
              <a:buFontTx/>
              <a:buNone/>
            </a:pPr>
            <a:r>
              <a:rPr lang="en-US" altLang="en-US" sz="1600" dirty="0">
                <a:latin typeface="Arial" panose="020B0604020202020204" pitchFamily="34" charset="0"/>
                <a:cs typeface="Arial" panose="020B0604020202020204" pitchFamily="34" charset="0"/>
              </a:rPr>
              <a:t>Honing &amp; Grinding Oils </a:t>
            </a:r>
            <a:r>
              <a:rPr lang="en-US" altLang="en-US" sz="1600" dirty="0" smtClean="0">
                <a:latin typeface="Arial" panose="020B0604020202020204" pitchFamily="34" charset="0"/>
                <a:cs typeface="Arial" panose="020B0604020202020204" pitchFamily="34" charset="0"/>
              </a:rPr>
              <a:t>@ </a:t>
            </a:r>
            <a:r>
              <a:rPr lang="en-US" altLang="en-US" sz="1600" dirty="0">
                <a:latin typeface="Arial" panose="020B0604020202020204" pitchFamily="34" charset="0"/>
                <a:cs typeface="Arial" panose="020B0604020202020204" pitchFamily="34" charset="0"/>
              </a:rPr>
              <a:t>230-320</a:t>
            </a:r>
            <a:r>
              <a:rPr lang="en-US" altLang="en-US" sz="1600" baseline="46000" dirty="0">
                <a:latin typeface="Arial" panose="020B0604020202020204" pitchFamily="34" charset="0"/>
                <a:cs typeface="Arial" panose="020B0604020202020204" pitchFamily="34" charset="0"/>
              </a:rPr>
              <a:t>o</a:t>
            </a:r>
            <a:r>
              <a:rPr lang="en-US" altLang="en-US" sz="1600" dirty="0">
                <a:latin typeface="Arial" panose="020B0604020202020204" pitchFamily="34" charset="0"/>
                <a:cs typeface="Arial" panose="020B0604020202020204" pitchFamily="34" charset="0"/>
              </a:rPr>
              <a:t>F</a:t>
            </a:r>
          </a:p>
        </p:txBody>
      </p:sp>
      <p:sp>
        <p:nvSpPr>
          <p:cNvPr id="13" name="TextBox 22"/>
          <p:cNvSpPr txBox="1">
            <a:spLocks noChangeArrowheads="1"/>
          </p:cNvSpPr>
          <p:nvPr/>
        </p:nvSpPr>
        <p:spPr bwMode="auto">
          <a:xfrm>
            <a:off x="4006275" y="3818067"/>
            <a:ext cx="28376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ct val="60000"/>
              </a:spcBef>
              <a:buChar char="•"/>
              <a:defRPr sz="2000">
                <a:solidFill>
                  <a:schemeClr val="tx1"/>
                </a:solidFill>
                <a:latin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9pPr>
          </a:lstStyle>
          <a:p>
            <a:pPr algn="r" eaLnBrk="1" hangingPunct="1">
              <a:lnSpc>
                <a:spcPct val="100000"/>
              </a:lnSpc>
              <a:spcBef>
                <a:spcPct val="0"/>
              </a:spcBef>
              <a:buFontTx/>
              <a:buNone/>
            </a:pPr>
            <a:r>
              <a:rPr lang="en-US" altLang="en-US" sz="1600" dirty="0">
                <a:latin typeface="Arial" panose="020B0604020202020204" pitchFamily="34" charset="0"/>
                <a:cs typeface="Arial" panose="020B0604020202020204" pitchFamily="34" charset="0"/>
              </a:rPr>
              <a:t>Gun Drilling Oil </a:t>
            </a:r>
            <a:r>
              <a:rPr lang="en-US" altLang="en-US" sz="1600" dirty="0" smtClean="0">
                <a:latin typeface="Arial" panose="020B0604020202020204" pitchFamily="34" charset="0"/>
                <a:cs typeface="Arial" panose="020B0604020202020204" pitchFamily="34" charset="0"/>
              </a:rPr>
              <a:t>@ </a:t>
            </a:r>
            <a:r>
              <a:rPr lang="en-US" altLang="en-US" sz="1600" dirty="0">
                <a:latin typeface="Arial" panose="020B0604020202020204" pitchFamily="34" charset="0"/>
                <a:cs typeface="Arial" panose="020B0604020202020204" pitchFamily="34" charset="0"/>
              </a:rPr>
              <a:t>270-350</a:t>
            </a:r>
            <a:r>
              <a:rPr lang="en-US" altLang="en-US" sz="1600" baseline="46000" dirty="0">
                <a:latin typeface="Arial" panose="020B0604020202020204" pitchFamily="34" charset="0"/>
                <a:cs typeface="Arial" panose="020B0604020202020204" pitchFamily="34" charset="0"/>
              </a:rPr>
              <a:t>o</a:t>
            </a:r>
            <a:r>
              <a:rPr lang="en-US" altLang="en-US" sz="1600" dirty="0">
                <a:latin typeface="Arial" panose="020B0604020202020204" pitchFamily="34" charset="0"/>
                <a:cs typeface="Arial" panose="020B0604020202020204" pitchFamily="34" charset="0"/>
              </a:rPr>
              <a:t>F</a:t>
            </a:r>
          </a:p>
        </p:txBody>
      </p:sp>
      <p:sp>
        <p:nvSpPr>
          <p:cNvPr id="14" name="TextBox 23"/>
          <p:cNvSpPr txBox="1">
            <a:spLocks noChangeArrowheads="1"/>
          </p:cNvSpPr>
          <p:nvPr/>
        </p:nvSpPr>
        <p:spPr bwMode="auto">
          <a:xfrm>
            <a:off x="3010151" y="3301775"/>
            <a:ext cx="38337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ct val="60000"/>
              </a:spcBef>
              <a:buChar char="•"/>
              <a:defRPr sz="2000">
                <a:solidFill>
                  <a:schemeClr val="tx1"/>
                </a:solidFill>
                <a:latin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9pPr>
          </a:lstStyle>
          <a:p>
            <a:pPr algn="r" eaLnBrk="1" hangingPunct="1">
              <a:lnSpc>
                <a:spcPct val="100000"/>
              </a:lnSpc>
              <a:spcBef>
                <a:spcPct val="0"/>
              </a:spcBef>
              <a:buFontTx/>
              <a:buNone/>
            </a:pPr>
            <a:r>
              <a:rPr lang="en-US" altLang="en-US" sz="1600" dirty="0">
                <a:latin typeface="Calibri" pitchFamily="34" charset="0"/>
                <a:cs typeface="Arial" charset="0"/>
              </a:rPr>
              <a:t> </a:t>
            </a:r>
            <a:r>
              <a:rPr lang="en-US" altLang="en-US" sz="1600" dirty="0">
                <a:latin typeface="Arial" panose="020B0604020202020204" pitchFamily="34" charset="0"/>
                <a:cs typeface="Arial" panose="020B0604020202020204" pitchFamily="34" charset="0"/>
              </a:rPr>
              <a:t>Broaching Oils </a:t>
            </a:r>
            <a:r>
              <a:rPr lang="en-US" altLang="en-US" sz="1600" dirty="0" smtClean="0">
                <a:latin typeface="Arial" panose="020B0604020202020204" pitchFamily="34" charset="0"/>
                <a:cs typeface="Arial" panose="020B0604020202020204" pitchFamily="34" charset="0"/>
              </a:rPr>
              <a:t>@ </a:t>
            </a:r>
            <a:r>
              <a:rPr lang="en-US" altLang="en-US" sz="1600" dirty="0">
                <a:latin typeface="Arial" panose="020B0604020202020204" pitchFamily="34" charset="0"/>
                <a:cs typeface="Arial" panose="020B0604020202020204" pitchFamily="34" charset="0"/>
              </a:rPr>
              <a:t>280-370</a:t>
            </a:r>
            <a:r>
              <a:rPr lang="en-US" altLang="en-US" sz="1600" baseline="46000" dirty="0">
                <a:latin typeface="Arial" panose="020B0604020202020204" pitchFamily="34" charset="0"/>
                <a:cs typeface="Arial" panose="020B0604020202020204" pitchFamily="34" charset="0"/>
              </a:rPr>
              <a:t>o</a:t>
            </a:r>
            <a:r>
              <a:rPr lang="en-US" altLang="en-US" sz="1600" dirty="0">
                <a:latin typeface="Arial" panose="020B0604020202020204" pitchFamily="34" charset="0"/>
                <a:cs typeface="Arial" panose="020B0604020202020204" pitchFamily="34" charset="0"/>
              </a:rPr>
              <a:t>F</a:t>
            </a:r>
          </a:p>
        </p:txBody>
      </p:sp>
      <p:sp>
        <p:nvSpPr>
          <p:cNvPr id="15" name="TextBox 24"/>
          <p:cNvSpPr txBox="1">
            <a:spLocks noChangeArrowheads="1"/>
          </p:cNvSpPr>
          <p:nvPr/>
        </p:nvSpPr>
        <p:spPr bwMode="auto">
          <a:xfrm>
            <a:off x="3977469" y="2384555"/>
            <a:ext cx="28664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ct val="60000"/>
              </a:spcBef>
              <a:buChar char="•"/>
              <a:defRPr sz="2000">
                <a:solidFill>
                  <a:schemeClr val="tx1"/>
                </a:solidFill>
                <a:latin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9pPr>
          </a:lstStyle>
          <a:p>
            <a:pPr algn="r" eaLnBrk="1" hangingPunct="1">
              <a:lnSpc>
                <a:spcPct val="100000"/>
              </a:lnSpc>
              <a:spcBef>
                <a:spcPct val="0"/>
              </a:spcBef>
              <a:buFontTx/>
              <a:buNone/>
            </a:pPr>
            <a:r>
              <a:rPr lang="en-US" altLang="en-US" sz="1600" b="1" dirty="0">
                <a:latin typeface="Arial" panose="020B0604020202020204" pitchFamily="34" charset="0"/>
                <a:cs typeface="Arial" panose="020B0604020202020204" pitchFamily="34" charset="0"/>
              </a:rPr>
              <a:t>NC </a:t>
            </a:r>
            <a:r>
              <a:rPr lang="en-US" altLang="en-US" sz="1600" b="1" dirty="0" smtClean="0">
                <a:latin typeface="Arial" panose="020B0604020202020204" pitchFamily="34" charset="0"/>
                <a:cs typeface="Arial" panose="020B0604020202020204" pitchFamily="34" charset="0"/>
              </a:rPr>
              <a:t>Plus @ </a:t>
            </a:r>
            <a:r>
              <a:rPr lang="en-US" altLang="en-US" sz="1600" b="1" dirty="0">
                <a:latin typeface="Arial" panose="020B0604020202020204" pitchFamily="34" charset="0"/>
                <a:cs typeface="Arial" panose="020B0604020202020204" pitchFamily="34" charset="0"/>
              </a:rPr>
              <a:t>540</a:t>
            </a:r>
            <a:r>
              <a:rPr lang="en-US" altLang="en-US" sz="1600" b="1" baseline="46000" dirty="0">
                <a:latin typeface="Arial" panose="020B0604020202020204" pitchFamily="34" charset="0"/>
                <a:cs typeface="Arial" panose="020B0604020202020204" pitchFamily="34" charset="0"/>
              </a:rPr>
              <a:t>o</a:t>
            </a:r>
            <a:r>
              <a:rPr lang="en-US" altLang="en-US" sz="1600" b="1" dirty="0">
                <a:latin typeface="Arial" panose="020B0604020202020204" pitchFamily="34" charset="0"/>
                <a:cs typeface="Arial" panose="020B0604020202020204" pitchFamily="34" charset="0"/>
              </a:rPr>
              <a:t>F</a:t>
            </a:r>
          </a:p>
        </p:txBody>
      </p:sp>
      <p:sp>
        <p:nvSpPr>
          <p:cNvPr id="16" name="TextBox 25"/>
          <p:cNvSpPr txBox="1">
            <a:spLocks noChangeArrowheads="1"/>
          </p:cNvSpPr>
          <p:nvPr/>
        </p:nvSpPr>
        <p:spPr bwMode="auto">
          <a:xfrm>
            <a:off x="1587751" y="2900492"/>
            <a:ext cx="52561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ct val="60000"/>
              </a:spcBef>
              <a:buChar char="•"/>
              <a:defRPr sz="2000">
                <a:solidFill>
                  <a:schemeClr val="tx1"/>
                </a:solidFill>
                <a:latin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9pPr>
          </a:lstStyle>
          <a:p>
            <a:pPr algn="r" eaLnBrk="1" hangingPunct="1">
              <a:lnSpc>
                <a:spcPct val="100000"/>
              </a:lnSpc>
              <a:spcBef>
                <a:spcPct val="0"/>
              </a:spcBef>
              <a:buFontTx/>
              <a:buNone/>
            </a:pPr>
            <a:r>
              <a:rPr lang="en-US" altLang="en-US" sz="1600" dirty="0">
                <a:latin typeface="Arial" panose="020B0604020202020204" pitchFamily="34" charset="0"/>
                <a:cs typeface="Arial" panose="020B0604020202020204" pitchFamily="34" charset="0"/>
              </a:rPr>
              <a:t>General Machining Oils </a:t>
            </a:r>
            <a:r>
              <a:rPr lang="en-US" altLang="en-US" sz="1600" dirty="0" smtClean="0">
                <a:latin typeface="Arial" panose="020B0604020202020204" pitchFamily="34" charset="0"/>
                <a:cs typeface="Arial" panose="020B0604020202020204" pitchFamily="34" charset="0"/>
              </a:rPr>
              <a:t>@ 320-390</a:t>
            </a:r>
            <a:r>
              <a:rPr lang="en-US" altLang="en-US" sz="1600" baseline="46000" dirty="0" smtClean="0">
                <a:latin typeface="Arial" panose="020B0604020202020204" pitchFamily="34" charset="0"/>
                <a:cs typeface="Arial" panose="020B0604020202020204" pitchFamily="34" charset="0"/>
              </a:rPr>
              <a:t>o</a:t>
            </a:r>
            <a:r>
              <a:rPr lang="en-US" altLang="en-US" sz="1600" dirty="0" smtClean="0">
                <a:latin typeface="Arial" panose="020B0604020202020204" pitchFamily="34" charset="0"/>
                <a:cs typeface="Arial" panose="020B0604020202020204" pitchFamily="34" charset="0"/>
              </a:rPr>
              <a:t>F</a:t>
            </a:r>
            <a:endParaRPr lang="en-US" altLang="en-US" sz="1600" dirty="0">
              <a:latin typeface="Arial" panose="020B0604020202020204" pitchFamily="34" charset="0"/>
              <a:cs typeface="Arial" panose="020B0604020202020204" pitchFamily="34" charset="0"/>
            </a:endParaRPr>
          </a:p>
        </p:txBody>
      </p:sp>
      <p:sp>
        <p:nvSpPr>
          <p:cNvPr id="18" name="TextBox 17"/>
          <p:cNvSpPr txBox="1"/>
          <p:nvPr/>
        </p:nvSpPr>
        <p:spPr>
          <a:xfrm>
            <a:off x="3059594" y="1295400"/>
            <a:ext cx="6146233" cy="400110"/>
          </a:xfrm>
          <a:prstGeom prst="rect">
            <a:avLst/>
          </a:prstGeom>
          <a:noFill/>
        </p:spPr>
        <p:txBody>
          <a:bodyPr wrap="none" rtlCol="0">
            <a:spAutoFit/>
          </a:bodyPr>
          <a:lstStyle/>
          <a:p>
            <a:pPr algn="ctr"/>
            <a:r>
              <a:rPr lang="en-US" sz="2000" b="1" dirty="0">
                <a:latin typeface="Arial" panose="020B0604020202020204" pitchFamily="34" charset="0"/>
                <a:cs typeface="Arial" panose="020B0604020202020204" pitchFamily="34" charset="0"/>
              </a:rPr>
              <a:t>Significantly higher flash point to reduce fire </a:t>
            </a:r>
            <a:r>
              <a:rPr lang="en-US" sz="2000" b="1" dirty="0" smtClean="0">
                <a:latin typeface="Arial" panose="020B0604020202020204" pitchFamily="34" charset="0"/>
                <a:cs typeface="Arial" panose="020B0604020202020204" pitchFamily="34" charset="0"/>
              </a:rPr>
              <a:t>risk</a:t>
            </a:r>
            <a:endParaRPr 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284306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a:t>Fluid Appearance &amp; Odor</a:t>
            </a:r>
          </a:p>
        </p:txBody>
      </p:sp>
      <p:sp>
        <p:nvSpPr>
          <p:cNvPr id="6" name="TextBox 1"/>
          <p:cNvSpPr txBox="1">
            <a:spLocks noChangeArrowheads="1"/>
          </p:cNvSpPr>
          <p:nvPr/>
        </p:nvSpPr>
        <p:spPr bwMode="auto">
          <a:xfrm>
            <a:off x="1625597" y="4769756"/>
            <a:ext cx="22521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ct val="60000"/>
              </a:spcBef>
              <a:buChar char="•"/>
              <a:defRPr sz="2000">
                <a:solidFill>
                  <a:schemeClr val="tx1"/>
                </a:solidFill>
                <a:latin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9pPr>
          </a:lstStyle>
          <a:p>
            <a:pPr algn="ctr" eaLnBrk="1" hangingPunct="1">
              <a:lnSpc>
                <a:spcPct val="100000"/>
              </a:lnSpc>
              <a:spcBef>
                <a:spcPct val="0"/>
              </a:spcBef>
              <a:buFontTx/>
              <a:buNone/>
            </a:pPr>
            <a:r>
              <a:rPr lang="en-US" altLang="en-US" sz="1400" b="1" dirty="0" smtClean="0">
                <a:latin typeface="Arial" panose="020B0604020202020204" pitchFamily="34" charset="0"/>
                <a:cs typeface="Arial" panose="020B0604020202020204" pitchFamily="34" charset="0"/>
              </a:rPr>
              <a:t>NC Super Lite</a:t>
            </a:r>
          </a:p>
          <a:p>
            <a:pPr algn="ctr" eaLnBrk="1" hangingPunct="1">
              <a:lnSpc>
                <a:spcPct val="100000"/>
              </a:lnSpc>
              <a:spcBef>
                <a:spcPct val="0"/>
              </a:spcBef>
              <a:buFontTx/>
              <a:buNone/>
            </a:pPr>
            <a:r>
              <a:rPr lang="en-US" altLang="en-US" sz="1400" dirty="0" smtClean="0">
                <a:latin typeface="Arial" panose="020B0604020202020204" pitchFamily="34" charset="0"/>
                <a:cs typeface="Arial" panose="020B0604020202020204" pitchFamily="34" charset="0"/>
              </a:rPr>
              <a:t>Mild </a:t>
            </a:r>
            <a:r>
              <a:rPr lang="en-US" altLang="en-US" sz="1400" dirty="0">
                <a:latin typeface="Arial" panose="020B0604020202020204" pitchFamily="34" charset="0"/>
                <a:cs typeface="Arial" panose="020B0604020202020204" pitchFamily="34" charset="0"/>
              </a:rPr>
              <a:t>Sweet Odor</a:t>
            </a:r>
          </a:p>
        </p:txBody>
      </p:sp>
      <p:sp>
        <p:nvSpPr>
          <p:cNvPr id="9" name="Rectangle 10"/>
          <p:cNvSpPr>
            <a:spLocks noChangeArrowheads="1"/>
          </p:cNvSpPr>
          <p:nvPr/>
        </p:nvSpPr>
        <p:spPr bwMode="auto">
          <a:xfrm>
            <a:off x="4344776" y="4771291"/>
            <a:ext cx="150874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ct val="60000"/>
              </a:spcBef>
              <a:buChar char="•"/>
              <a:defRPr sz="2000">
                <a:solidFill>
                  <a:schemeClr val="tx1"/>
                </a:solidFill>
                <a:latin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9pPr>
          </a:lstStyle>
          <a:p>
            <a:pPr algn="ctr" eaLnBrk="1" hangingPunct="1">
              <a:lnSpc>
                <a:spcPct val="100000"/>
              </a:lnSpc>
              <a:spcBef>
                <a:spcPct val="0"/>
              </a:spcBef>
              <a:buFontTx/>
              <a:buNone/>
            </a:pPr>
            <a:r>
              <a:rPr lang="en-US" altLang="en-US" sz="1400" b="1" dirty="0" smtClean="0">
                <a:latin typeface="Arial" panose="020B0604020202020204" pitchFamily="34" charset="0"/>
                <a:cs typeface="Arial" panose="020B0604020202020204" pitchFamily="34" charset="0"/>
              </a:rPr>
              <a:t>NC Ultra Lite</a:t>
            </a:r>
          </a:p>
          <a:p>
            <a:pPr algn="ctr" eaLnBrk="1" hangingPunct="1">
              <a:lnSpc>
                <a:spcPct val="100000"/>
              </a:lnSpc>
              <a:spcBef>
                <a:spcPct val="0"/>
              </a:spcBef>
              <a:buFontTx/>
              <a:buNone/>
            </a:pPr>
            <a:r>
              <a:rPr lang="en-US" altLang="en-US" sz="1400" dirty="0" smtClean="0">
                <a:latin typeface="Arial" panose="020B0604020202020204" pitchFamily="34" charset="0"/>
                <a:cs typeface="Arial" panose="020B0604020202020204" pitchFamily="34" charset="0"/>
              </a:rPr>
              <a:t>Mild </a:t>
            </a:r>
            <a:r>
              <a:rPr lang="en-US" altLang="en-US" sz="1400" dirty="0">
                <a:latin typeface="Arial" panose="020B0604020202020204" pitchFamily="34" charset="0"/>
                <a:cs typeface="Arial" panose="020B0604020202020204" pitchFamily="34" charset="0"/>
              </a:rPr>
              <a:t>Sweet Odor</a:t>
            </a:r>
          </a:p>
        </p:txBody>
      </p:sp>
      <p:sp>
        <p:nvSpPr>
          <p:cNvPr id="12" name="Rectangle 11"/>
          <p:cNvSpPr>
            <a:spLocks noChangeArrowheads="1"/>
          </p:cNvSpPr>
          <p:nvPr/>
        </p:nvSpPr>
        <p:spPr bwMode="auto">
          <a:xfrm>
            <a:off x="6747046" y="4771827"/>
            <a:ext cx="150874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ct val="60000"/>
              </a:spcBef>
              <a:buChar char="•"/>
              <a:defRPr sz="2000">
                <a:solidFill>
                  <a:schemeClr val="tx1"/>
                </a:solidFill>
                <a:latin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9pPr>
          </a:lstStyle>
          <a:p>
            <a:pPr algn="ctr" eaLnBrk="1" hangingPunct="1">
              <a:lnSpc>
                <a:spcPct val="100000"/>
              </a:lnSpc>
              <a:spcBef>
                <a:spcPct val="0"/>
              </a:spcBef>
              <a:buFontTx/>
              <a:buNone/>
            </a:pPr>
            <a:r>
              <a:rPr lang="en-US" altLang="en-US" sz="1400" b="1" dirty="0" smtClean="0">
                <a:latin typeface="Arial" panose="020B0604020202020204" pitchFamily="34" charset="0"/>
                <a:cs typeface="Arial" panose="020B0604020202020204" pitchFamily="34" charset="0"/>
              </a:rPr>
              <a:t>NC Lite</a:t>
            </a:r>
          </a:p>
          <a:p>
            <a:pPr algn="ctr" eaLnBrk="1" hangingPunct="1">
              <a:lnSpc>
                <a:spcPct val="100000"/>
              </a:lnSpc>
              <a:spcBef>
                <a:spcPct val="0"/>
              </a:spcBef>
              <a:buFontTx/>
              <a:buNone/>
            </a:pPr>
            <a:r>
              <a:rPr lang="en-US" altLang="en-US" sz="1400" dirty="0" smtClean="0">
                <a:latin typeface="Arial" panose="020B0604020202020204" pitchFamily="34" charset="0"/>
                <a:cs typeface="Arial" panose="020B0604020202020204" pitchFamily="34" charset="0"/>
              </a:rPr>
              <a:t>Mild </a:t>
            </a:r>
            <a:r>
              <a:rPr lang="en-US" altLang="en-US" sz="1400" dirty="0">
                <a:latin typeface="Arial" panose="020B0604020202020204" pitchFamily="34" charset="0"/>
                <a:cs typeface="Arial" panose="020B0604020202020204" pitchFamily="34" charset="0"/>
              </a:rPr>
              <a:t>Sweet Odor</a:t>
            </a:r>
          </a:p>
        </p:txBody>
      </p:sp>
      <p:sp>
        <p:nvSpPr>
          <p:cNvPr id="15" name="Rectangle 12"/>
          <p:cNvSpPr>
            <a:spLocks noChangeArrowheads="1"/>
          </p:cNvSpPr>
          <p:nvPr/>
        </p:nvSpPr>
        <p:spPr bwMode="auto">
          <a:xfrm>
            <a:off x="9459141" y="4772371"/>
            <a:ext cx="14782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ct val="60000"/>
              </a:spcBef>
              <a:buChar char="•"/>
              <a:defRPr sz="2000">
                <a:solidFill>
                  <a:schemeClr val="tx1"/>
                </a:solidFill>
                <a:latin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defRPr>
            </a:lvl9pPr>
          </a:lstStyle>
          <a:p>
            <a:pPr algn="ctr" eaLnBrk="1" hangingPunct="1">
              <a:lnSpc>
                <a:spcPct val="100000"/>
              </a:lnSpc>
              <a:spcBef>
                <a:spcPct val="0"/>
              </a:spcBef>
              <a:buFontTx/>
              <a:buNone/>
            </a:pPr>
            <a:r>
              <a:rPr lang="en-US" altLang="en-US" sz="1400" b="1" dirty="0" smtClean="0">
                <a:latin typeface="Arial" panose="020B0604020202020204" pitchFamily="34" charset="0"/>
                <a:cs typeface="Arial" panose="020B0604020202020204" pitchFamily="34" charset="0"/>
              </a:rPr>
              <a:t>NC Plus</a:t>
            </a:r>
          </a:p>
          <a:p>
            <a:pPr algn="ctr" eaLnBrk="1" hangingPunct="1">
              <a:lnSpc>
                <a:spcPct val="100000"/>
              </a:lnSpc>
              <a:spcBef>
                <a:spcPct val="0"/>
              </a:spcBef>
              <a:buFontTx/>
              <a:buNone/>
            </a:pPr>
            <a:r>
              <a:rPr lang="en-US" altLang="en-US" sz="1400" dirty="0" smtClean="0">
                <a:latin typeface="Arial" panose="020B0604020202020204" pitchFamily="34" charset="0"/>
                <a:cs typeface="Arial" panose="020B0604020202020204" pitchFamily="34" charset="0"/>
              </a:rPr>
              <a:t>Neutral </a:t>
            </a:r>
            <a:r>
              <a:rPr lang="en-US" altLang="en-US" sz="1400" dirty="0">
                <a:latin typeface="Arial" panose="020B0604020202020204" pitchFamily="34" charset="0"/>
                <a:cs typeface="Arial" panose="020B0604020202020204" pitchFamily="34" charset="0"/>
              </a:rPr>
              <a:t>Oil Odor</a:t>
            </a:r>
          </a:p>
        </p:txBody>
      </p:sp>
      <p:sp>
        <p:nvSpPr>
          <p:cNvPr id="16" name="TextBox 15"/>
          <p:cNvSpPr txBox="1"/>
          <p:nvPr/>
        </p:nvSpPr>
        <p:spPr>
          <a:xfrm>
            <a:off x="739081" y="1230382"/>
            <a:ext cx="10585448" cy="707886"/>
          </a:xfrm>
          <a:prstGeom prst="rect">
            <a:avLst/>
          </a:prstGeom>
          <a:noFill/>
        </p:spPr>
        <p:txBody>
          <a:bodyPr wrap="square" rtlCol="0">
            <a:spAutoFit/>
          </a:bodyPr>
          <a:lstStyle/>
          <a:p>
            <a:pPr algn="ctr"/>
            <a:r>
              <a:rPr lang="en-US" sz="2000" b="1" dirty="0">
                <a:latin typeface="Arial" panose="020B0604020202020204" pitchFamily="34" charset="0"/>
                <a:cs typeface="Arial" panose="020B0604020202020204" pitchFamily="34" charset="0"/>
              </a:rPr>
              <a:t>Light color and virtually no odor create excellent operator acceptance and improved working </a:t>
            </a:r>
            <a:r>
              <a:rPr lang="en-US" sz="2000" b="1" dirty="0" smtClean="0">
                <a:latin typeface="Arial" panose="020B0604020202020204" pitchFamily="34" charset="0"/>
                <a:cs typeface="Arial" panose="020B0604020202020204" pitchFamily="34" charset="0"/>
              </a:rPr>
              <a:t>environment</a:t>
            </a:r>
            <a:endParaRPr lang="en-US" sz="2000" b="1" dirty="0">
              <a:latin typeface="Arial" panose="020B0604020202020204" pitchFamily="34" charset="0"/>
              <a:cs typeface="Arial" panose="020B0604020202020204" pitchFamily="34" charset="0"/>
            </a:endParaRPr>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7739" y="2155925"/>
            <a:ext cx="1847850" cy="2566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6493" y="2190406"/>
            <a:ext cx="1865312" cy="2535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8601" y="2190406"/>
            <a:ext cx="1925637" cy="2532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17211" y="2190406"/>
            <a:ext cx="1962150" cy="2532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991394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dirty="0"/>
              <a:t>Mist / Smoke Reduction</a:t>
            </a:r>
          </a:p>
        </p:txBody>
      </p:sp>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3782" y="1708068"/>
            <a:ext cx="9219561" cy="3265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44384" y="1221962"/>
            <a:ext cx="11281559" cy="369332"/>
          </a:xfrm>
          <a:prstGeom prst="rect">
            <a:avLst/>
          </a:prstGeom>
          <a:noFill/>
        </p:spPr>
        <p:txBody>
          <a:bodyPr wrap="square" rtlCol="0">
            <a:spAutoFit/>
          </a:bodyPr>
          <a:lstStyle/>
          <a:p>
            <a:r>
              <a:rPr lang="en-US" b="1" dirty="0"/>
              <a:t>The chemistry of the natural plant-based oils generate much lower mist and </a:t>
            </a:r>
            <a:r>
              <a:rPr lang="en-US" b="1" dirty="0" smtClean="0"/>
              <a:t>smoke vs. mineral </a:t>
            </a:r>
            <a:r>
              <a:rPr lang="en-US" b="1" dirty="0"/>
              <a:t>oils</a:t>
            </a:r>
          </a:p>
        </p:txBody>
      </p:sp>
    </p:spTree>
    <p:extLst>
      <p:ext uri="{BB962C8B-B14F-4D97-AF65-F5344CB8AC3E}">
        <p14:creationId xmlns:p14="http://schemas.microsoft.com/office/powerpoint/2010/main" val="14668022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a:t>VOC Content</a:t>
            </a:r>
          </a:p>
        </p:txBody>
      </p:sp>
      <p:sp>
        <p:nvSpPr>
          <p:cNvPr id="6" name="TextBox 5"/>
          <p:cNvSpPr txBox="1"/>
          <p:nvPr/>
        </p:nvSpPr>
        <p:spPr>
          <a:xfrm>
            <a:off x="590688" y="1143000"/>
            <a:ext cx="10441489" cy="707886"/>
          </a:xfrm>
          <a:prstGeom prst="rect">
            <a:avLst/>
          </a:prstGeom>
          <a:noFill/>
        </p:spPr>
        <p:txBody>
          <a:bodyPr wrap="square" rtlCol="0">
            <a:spAutoFit/>
          </a:bodyPr>
          <a:lstStyle/>
          <a:p>
            <a:pPr algn="ctr"/>
            <a:r>
              <a:rPr lang="en-US" sz="2000" b="1" dirty="0">
                <a:latin typeface="Arial" panose="020B0604020202020204" pitchFamily="34" charset="0"/>
                <a:cs typeface="Arial" panose="020B0604020202020204" pitchFamily="34" charset="0"/>
              </a:rPr>
              <a:t>Performance Bio fluids have much lower </a:t>
            </a:r>
            <a:r>
              <a:rPr lang="en-US" sz="2000" b="1" dirty="0" smtClean="0">
                <a:latin typeface="Arial" panose="020B0604020202020204" pitchFamily="34" charset="0"/>
                <a:cs typeface="Arial" panose="020B0604020202020204" pitchFamily="34" charset="0"/>
              </a:rPr>
              <a:t>VOCs* </a:t>
            </a:r>
            <a:r>
              <a:rPr lang="en-US" sz="2000" b="1" dirty="0">
                <a:latin typeface="Arial" panose="020B0604020202020204" pitchFamily="34" charset="0"/>
                <a:cs typeface="Arial" panose="020B0604020202020204" pitchFamily="34" charset="0"/>
              </a:rPr>
              <a:t>as compared to similar viscosity mineral oils</a:t>
            </a:r>
          </a:p>
        </p:txBody>
      </p:sp>
      <p:sp>
        <p:nvSpPr>
          <p:cNvPr id="7" name="TextBox 6"/>
          <p:cNvSpPr txBox="1"/>
          <p:nvPr/>
        </p:nvSpPr>
        <p:spPr>
          <a:xfrm>
            <a:off x="1166421" y="5706513"/>
            <a:ext cx="9574664" cy="261610"/>
          </a:xfrm>
          <a:prstGeom prst="rect">
            <a:avLst/>
          </a:prstGeom>
          <a:noFill/>
        </p:spPr>
        <p:txBody>
          <a:bodyPr wrap="square" rtlCol="0">
            <a:spAutoFit/>
          </a:bodyPr>
          <a:lstStyle/>
          <a:p>
            <a:r>
              <a:rPr lang="en-US" sz="1100" dirty="0" smtClean="0">
                <a:solidFill>
                  <a:schemeClr val="bg1"/>
                </a:solidFill>
                <a:latin typeface="Arial" panose="020B0604020202020204" pitchFamily="34" charset="0"/>
                <a:cs typeface="Arial" panose="020B0604020202020204" pitchFamily="34" charset="0"/>
              </a:rPr>
              <a:t>*Volatile </a:t>
            </a:r>
            <a:r>
              <a:rPr lang="en-US" sz="1100" dirty="0">
                <a:solidFill>
                  <a:schemeClr val="bg1"/>
                </a:solidFill>
                <a:latin typeface="Arial" panose="020B0604020202020204" pitchFamily="34" charset="0"/>
                <a:cs typeface="Arial" panose="020B0604020202020204" pitchFamily="34" charset="0"/>
              </a:rPr>
              <a:t>Organic Compounds (VOCs) may be regulated by the EPA and state / local governments</a:t>
            </a:r>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4520" y="1896723"/>
            <a:ext cx="7648575" cy="2935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893720" y="4832010"/>
            <a:ext cx="901208" cy="600164"/>
          </a:xfrm>
          <a:prstGeom prst="rect">
            <a:avLst/>
          </a:prstGeom>
          <a:noFill/>
        </p:spPr>
        <p:txBody>
          <a:bodyPr wrap="none" rtlCol="0">
            <a:spAutoFit/>
          </a:bodyPr>
          <a:lstStyle/>
          <a:p>
            <a:pPr algn="ctr"/>
            <a:r>
              <a:rPr lang="en-US" sz="1100" b="1" dirty="0" smtClean="0"/>
              <a:t>Typical</a:t>
            </a:r>
          </a:p>
          <a:p>
            <a:pPr algn="ctr"/>
            <a:r>
              <a:rPr lang="en-US" sz="1100" b="1" dirty="0" smtClean="0"/>
              <a:t>Mineral Oil</a:t>
            </a:r>
          </a:p>
          <a:p>
            <a:pPr algn="ctr"/>
            <a:r>
              <a:rPr lang="en-US" sz="1100" b="1" dirty="0" smtClean="0"/>
              <a:t>(55 </a:t>
            </a:r>
            <a:r>
              <a:rPr lang="en-US" sz="1100" b="1" dirty="0" err="1" smtClean="0"/>
              <a:t>cSt</a:t>
            </a:r>
            <a:r>
              <a:rPr lang="en-US" sz="1100" b="1" dirty="0" smtClean="0"/>
              <a:t>)</a:t>
            </a:r>
            <a:endParaRPr lang="en-US" sz="1100" b="1" dirty="0"/>
          </a:p>
        </p:txBody>
      </p:sp>
      <p:sp>
        <p:nvSpPr>
          <p:cNvPr id="5" name="TextBox 4"/>
          <p:cNvSpPr txBox="1"/>
          <p:nvPr/>
        </p:nvSpPr>
        <p:spPr>
          <a:xfrm>
            <a:off x="3855041" y="4832010"/>
            <a:ext cx="726481" cy="430887"/>
          </a:xfrm>
          <a:prstGeom prst="rect">
            <a:avLst/>
          </a:prstGeom>
          <a:noFill/>
        </p:spPr>
        <p:txBody>
          <a:bodyPr wrap="none" rtlCol="0">
            <a:spAutoFit/>
          </a:bodyPr>
          <a:lstStyle/>
          <a:p>
            <a:pPr algn="ctr"/>
            <a:r>
              <a:rPr lang="en-US" sz="1100" b="1" dirty="0" smtClean="0"/>
              <a:t>NC Plus</a:t>
            </a:r>
          </a:p>
          <a:p>
            <a:pPr algn="ctr"/>
            <a:r>
              <a:rPr lang="en-US" sz="1100" b="1" dirty="0" smtClean="0"/>
              <a:t>(42 </a:t>
            </a:r>
            <a:r>
              <a:rPr lang="en-US" sz="1100" b="1" dirty="0" err="1" smtClean="0"/>
              <a:t>cSt</a:t>
            </a:r>
            <a:r>
              <a:rPr lang="en-US" sz="1100" b="1" dirty="0" smtClean="0"/>
              <a:t>)</a:t>
            </a:r>
            <a:endParaRPr lang="en-US" sz="1100" b="1" dirty="0"/>
          </a:p>
        </p:txBody>
      </p:sp>
      <p:sp>
        <p:nvSpPr>
          <p:cNvPr id="8" name="TextBox 7"/>
          <p:cNvSpPr txBox="1"/>
          <p:nvPr/>
        </p:nvSpPr>
        <p:spPr>
          <a:xfrm>
            <a:off x="4641634" y="4832010"/>
            <a:ext cx="901208" cy="600164"/>
          </a:xfrm>
          <a:prstGeom prst="rect">
            <a:avLst/>
          </a:prstGeom>
          <a:noFill/>
        </p:spPr>
        <p:txBody>
          <a:bodyPr wrap="none" rtlCol="0">
            <a:spAutoFit/>
          </a:bodyPr>
          <a:lstStyle/>
          <a:p>
            <a:pPr algn="ctr"/>
            <a:r>
              <a:rPr lang="en-US" sz="1100" b="1" dirty="0"/>
              <a:t>Typical</a:t>
            </a:r>
          </a:p>
          <a:p>
            <a:pPr algn="ctr"/>
            <a:r>
              <a:rPr lang="en-US" sz="1100" b="1" dirty="0"/>
              <a:t>Mineral Oil</a:t>
            </a:r>
          </a:p>
          <a:p>
            <a:pPr algn="ctr"/>
            <a:r>
              <a:rPr lang="en-US" sz="1100" b="1" dirty="0" smtClean="0"/>
              <a:t>(27 </a:t>
            </a:r>
            <a:r>
              <a:rPr lang="en-US" sz="1100" b="1" dirty="0" err="1" smtClean="0"/>
              <a:t>cSt</a:t>
            </a:r>
            <a:r>
              <a:rPr lang="en-US" sz="1100" b="1" dirty="0"/>
              <a:t>)</a:t>
            </a:r>
          </a:p>
        </p:txBody>
      </p:sp>
      <p:sp>
        <p:nvSpPr>
          <p:cNvPr id="9" name="TextBox 8"/>
          <p:cNvSpPr txBox="1"/>
          <p:nvPr/>
        </p:nvSpPr>
        <p:spPr>
          <a:xfrm>
            <a:off x="5602153" y="4835964"/>
            <a:ext cx="692818" cy="430887"/>
          </a:xfrm>
          <a:prstGeom prst="rect">
            <a:avLst/>
          </a:prstGeom>
          <a:noFill/>
        </p:spPr>
        <p:txBody>
          <a:bodyPr wrap="none" rtlCol="0">
            <a:spAutoFit/>
          </a:bodyPr>
          <a:lstStyle/>
          <a:p>
            <a:pPr algn="ctr"/>
            <a:r>
              <a:rPr lang="en-US" sz="1100" b="1" dirty="0" smtClean="0"/>
              <a:t>NC Lite</a:t>
            </a:r>
          </a:p>
          <a:p>
            <a:pPr algn="ctr"/>
            <a:r>
              <a:rPr lang="en-US" sz="1100" b="1" dirty="0" smtClean="0"/>
              <a:t>(25 </a:t>
            </a:r>
            <a:r>
              <a:rPr lang="en-US" sz="1100" b="1" dirty="0" err="1" smtClean="0"/>
              <a:t>cSt</a:t>
            </a:r>
            <a:r>
              <a:rPr lang="en-US" sz="1100" b="1" dirty="0" smtClean="0"/>
              <a:t>)</a:t>
            </a:r>
            <a:endParaRPr lang="en-US" sz="1100" b="1" dirty="0"/>
          </a:p>
        </p:txBody>
      </p:sp>
      <p:sp>
        <p:nvSpPr>
          <p:cNvPr id="11" name="TextBox 10"/>
          <p:cNvSpPr txBox="1"/>
          <p:nvPr/>
        </p:nvSpPr>
        <p:spPr>
          <a:xfrm>
            <a:off x="6354282" y="4835964"/>
            <a:ext cx="901208" cy="600164"/>
          </a:xfrm>
          <a:prstGeom prst="rect">
            <a:avLst/>
          </a:prstGeom>
          <a:noFill/>
        </p:spPr>
        <p:txBody>
          <a:bodyPr wrap="none" rtlCol="0">
            <a:spAutoFit/>
          </a:bodyPr>
          <a:lstStyle/>
          <a:p>
            <a:pPr algn="ctr"/>
            <a:r>
              <a:rPr lang="en-US" sz="1100" b="1" dirty="0"/>
              <a:t>Typical</a:t>
            </a:r>
          </a:p>
          <a:p>
            <a:pPr algn="ctr"/>
            <a:r>
              <a:rPr lang="en-US" sz="1100" b="1" dirty="0"/>
              <a:t>Mineral Oil</a:t>
            </a:r>
          </a:p>
          <a:p>
            <a:pPr algn="ctr"/>
            <a:r>
              <a:rPr lang="en-US" sz="1100" b="1" dirty="0" smtClean="0"/>
              <a:t>(15 </a:t>
            </a:r>
            <a:r>
              <a:rPr lang="en-US" sz="1100" b="1" dirty="0" err="1" smtClean="0"/>
              <a:t>cSt</a:t>
            </a:r>
            <a:r>
              <a:rPr lang="en-US" sz="1100" b="1" dirty="0"/>
              <a:t>)</a:t>
            </a:r>
          </a:p>
        </p:txBody>
      </p:sp>
      <p:sp>
        <p:nvSpPr>
          <p:cNvPr id="12" name="TextBox 11"/>
          <p:cNvSpPr txBox="1"/>
          <p:nvPr/>
        </p:nvSpPr>
        <p:spPr>
          <a:xfrm>
            <a:off x="7119272" y="4836692"/>
            <a:ext cx="1037463" cy="430887"/>
          </a:xfrm>
          <a:prstGeom prst="rect">
            <a:avLst/>
          </a:prstGeom>
          <a:noFill/>
        </p:spPr>
        <p:txBody>
          <a:bodyPr wrap="none" rtlCol="0">
            <a:spAutoFit/>
          </a:bodyPr>
          <a:lstStyle/>
          <a:p>
            <a:pPr algn="ctr"/>
            <a:r>
              <a:rPr lang="en-US" sz="1100" b="1" dirty="0" smtClean="0"/>
              <a:t>NC Ultra Lite</a:t>
            </a:r>
          </a:p>
          <a:p>
            <a:pPr algn="ctr"/>
            <a:r>
              <a:rPr lang="en-US" sz="1100" b="1" dirty="0" smtClean="0"/>
              <a:t>(15 </a:t>
            </a:r>
            <a:r>
              <a:rPr lang="en-US" sz="1100" b="1" dirty="0" err="1" smtClean="0"/>
              <a:t>cSt</a:t>
            </a:r>
            <a:r>
              <a:rPr lang="en-US" sz="1100" b="1" dirty="0" smtClean="0"/>
              <a:t>)</a:t>
            </a:r>
            <a:endParaRPr lang="en-US" sz="1100" b="1" dirty="0"/>
          </a:p>
        </p:txBody>
      </p:sp>
      <p:sp>
        <p:nvSpPr>
          <p:cNvPr id="13" name="TextBox 12"/>
          <p:cNvSpPr txBox="1"/>
          <p:nvPr/>
        </p:nvSpPr>
        <p:spPr>
          <a:xfrm>
            <a:off x="8014849" y="4844613"/>
            <a:ext cx="901208" cy="600164"/>
          </a:xfrm>
          <a:prstGeom prst="rect">
            <a:avLst/>
          </a:prstGeom>
          <a:noFill/>
        </p:spPr>
        <p:txBody>
          <a:bodyPr wrap="none" rtlCol="0">
            <a:spAutoFit/>
          </a:bodyPr>
          <a:lstStyle/>
          <a:p>
            <a:pPr algn="ctr"/>
            <a:r>
              <a:rPr lang="en-US" sz="1100" b="1" dirty="0"/>
              <a:t>Typical</a:t>
            </a:r>
          </a:p>
          <a:p>
            <a:pPr algn="ctr"/>
            <a:r>
              <a:rPr lang="en-US" sz="1100" b="1" dirty="0"/>
              <a:t>Mineral Oil</a:t>
            </a:r>
          </a:p>
          <a:p>
            <a:pPr algn="ctr"/>
            <a:r>
              <a:rPr lang="en-US" sz="1100" b="1" dirty="0" smtClean="0"/>
              <a:t>(8 </a:t>
            </a:r>
            <a:r>
              <a:rPr lang="en-US" sz="1100" b="1" dirty="0" err="1" smtClean="0"/>
              <a:t>cSt</a:t>
            </a:r>
            <a:r>
              <a:rPr lang="en-US" sz="1100" b="1" dirty="0"/>
              <a:t>)</a:t>
            </a:r>
          </a:p>
        </p:txBody>
      </p:sp>
      <p:sp>
        <p:nvSpPr>
          <p:cNvPr id="14" name="TextBox 13"/>
          <p:cNvSpPr txBox="1"/>
          <p:nvPr/>
        </p:nvSpPr>
        <p:spPr>
          <a:xfrm>
            <a:off x="8766283" y="4869819"/>
            <a:ext cx="1117614" cy="430887"/>
          </a:xfrm>
          <a:prstGeom prst="rect">
            <a:avLst/>
          </a:prstGeom>
          <a:noFill/>
        </p:spPr>
        <p:txBody>
          <a:bodyPr wrap="none" rtlCol="0">
            <a:spAutoFit/>
          </a:bodyPr>
          <a:lstStyle/>
          <a:p>
            <a:pPr algn="ctr"/>
            <a:r>
              <a:rPr lang="en-US" sz="1100" b="1" dirty="0" smtClean="0"/>
              <a:t>NC Super Lite</a:t>
            </a:r>
          </a:p>
          <a:p>
            <a:pPr algn="ctr"/>
            <a:r>
              <a:rPr lang="en-US" sz="1100" b="1" dirty="0" smtClean="0"/>
              <a:t>(8 </a:t>
            </a:r>
            <a:r>
              <a:rPr lang="en-US" sz="1100" b="1" dirty="0" err="1" smtClean="0"/>
              <a:t>cSt</a:t>
            </a:r>
            <a:r>
              <a:rPr lang="en-US" sz="1100" b="1" dirty="0" smtClean="0"/>
              <a:t>)</a:t>
            </a:r>
            <a:endParaRPr lang="en-US" sz="1100" b="1" dirty="0"/>
          </a:p>
        </p:txBody>
      </p:sp>
    </p:spTree>
    <p:extLst>
      <p:ext uri="{BB962C8B-B14F-4D97-AF65-F5344CB8AC3E}">
        <p14:creationId xmlns:p14="http://schemas.microsoft.com/office/powerpoint/2010/main" val="72935538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704" y="2166255"/>
            <a:ext cx="5557609" cy="1099549"/>
          </a:xfrm>
        </p:spPr>
        <p:txBody>
          <a:bodyPr/>
          <a:lstStyle/>
          <a:p>
            <a:r>
              <a:rPr lang="en-US" sz="4400" cap="none" dirty="0">
                <a:solidFill>
                  <a:srgbClr val="007B32"/>
                </a:solidFill>
              </a:rPr>
              <a:t>High Performance Lubricants</a:t>
            </a:r>
            <a:endParaRPr lang="en-US" sz="4400" dirty="0"/>
          </a:p>
        </p:txBody>
      </p:sp>
    </p:spTree>
    <p:extLst>
      <p:ext uri="{BB962C8B-B14F-4D97-AF65-F5344CB8AC3E}">
        <p14:creationId xmlns:p14="http://schemas.microsoft.com/office/powerpoint/2010/main" val="25979521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3200" dirty="0"/>
              <a:t>High </a:t>
            </a:r>
            <a:r>
              <a:rPr lang="en-GB" sz="3200" dirty="0" smtClean="0"/>
              <a:t>Performance Lubricants (HPL)</a:t>
            </a:r>
            <a:endParaRPr lang="en-US" sz="3200" dirty="0"/>
          </a:p>
        </p:txBody>
      </p:sp>
      <p:sp>
        <p:nvSpPr>
          <p:cNvPr id="3" name="Subtitle 2"/>
          <p:cNvSpPr>
            <a:spLocks noGrp="1"/>
          </p:cNvSpPr>
          <p:nvPr>
            <p:ph type="subTitle" idx="1"/>
          </p:nvPr>
        </p:nvSpPr>
        <p:spPr>
          <a:xfrm>
            <a:off x="702954" y="2164352"/>
            <a:ext cx="5283200" cy="3125603"/>
          </a:xfrm>
        </p:spPr>
        <p:txBody>
          <a:bodyPr numCol="2">
            <a:normAutofit/>
          </a:bodyPr>
          <a:lstStyle/>
          <a:p>
            <a:pPr marL="274320" indent="-274320">
              <a:lnSpc>
                <a:spcPct val="100000"/>
              </a:lnSpc>
              <a:spcBef>
                <a:spcPts val="600"/>
              </a:spcBef>
              <a:spcAft>
                <a:spcPts val="600"/>
              </a:spcAft>
              <a:buClr>
                <a:srgbClr val="C00000"/>
              </a:buClr>
              <a:buFont typeface="Wingdings" panose="05000000000000000000" pitchFamily="2" charset="2"/>
              <a:buChar char="Ø"/>
            </a:pPr>
            <a:r>
              <a:rPr lang="en-GB" sz="1600" dirty="0" smtClean="0">
                <a:solidFill>
                  <a:schemeClr val="tx1"/>
                </a:solidFill>
              </a:rPr>
              <a:t>Gear </a:t>
            </a:r>
            <a:r>
              <a:rPr lang="en-GB" sz="1600" dirty="0">
                <a:solidFill>
                  <a:schemeClr val="tx1"/>
                </a:solidFill>
              </a:rPr>
              <a:t>oils</a:t>
            </a:r>
          </a:p>
          <a:p>
            <a:pPr marL="274320" indent="-274320">
              <a:lnSpc>
                <a:spcPct val="100000"/>
              </a:lnSpc>
              <a:spcBef>
                <a:spcPts val="600"/>
              </a:spcBef>
              <a:spcAft>
                <a:spcPts val="600"/>
              </a:spcAft>
              <a:buClr>
                <a:srgbClr val="C00000"/>
              </a:buClr>
              <a:buFont typeface="Wingdings" panose="05000000000000000000" pitchFamily="2" charset="2"/>
              <a:buChar char="Ø"/>
            </a:pPr>
            <a:r>
              <a:rPr lang="en-GB" sz="1600" dirty="0">
                <a:solidFill>
                  <a:schemeClr val="tx1"/>
                </a:solidFill>
              </a:rPr>
              <a:t>Greases </a:t>
            </a:r>
          </a:p>
          <a:p>
            <a:pPr marL="274320" indent="-274320">
              <a:lnSpc>
                <a:spcPct val="100000"/>
              </a:lnSpc>
              <a:spcBef>
                <a:spcPts val="600"/>
              </a:spcBef>
              <a:spcAft>
                <a:spcPts val="600"/>
              </a:spcAft>
              <a:buClr>
                <a:srgbClr val="C00000"/>
              </a:buClr>
              <a:buFont typeface="Wingdings" panose="05000000000000000000" pitchFamily="2" charset="2"/>
              <a:buChar char="Ø"/>
            </a:pPr>
            <a:r>
              <a:rPr lang="en-GB" sz="1600" dirty="0">
                <a:solidFill>
                  <a:schemeClr val="tx1"/>
                </a:solidFill>
              </a:rPr>
              <a:t>Open gear compounds</a:t>
            </a:r>
          </a:p>
          <a:p>
            <a:pPr marL="274320" indent="-274320">
              <a:lnSpc>
                <a:spcPct val="100000"/>
              </a:lnSpc>
              <a:spcBef>
                <a:spcPts val="600"/>
              </a:spcBef>
              <a:spcAft>
                <a:spcPts val="600"/>
              </a:spcAft>
              <a:buClr>
                <a:srgbClr val="C00000"/>
              </a:buClr>
              <a:buFont typeface="Wingdings" panose="05000000000000000000" pitchFamily="2" charset="2"/>
              <a:buChar char="Ø"/>
            </a:pPr>
            <a:r>
              <a:rPr lang="en-GB" sz="1600" dirty="0" smtClean="0">
                <a:solidFill>
                  <a:schemeClr val="tx1"/>
                </a:solidFill>
              </a:rPr>
              <a:t>Hydraulic </a:t>
            </a:r>
            <a:r>
              <a:rPr lang="en-GB" sz="1600" dirty="0">
                <a:solidFill>
                  <a:schemeClr val="tx1"/>
                </a:solidFill>
              </a:rPr>
              <a:t>oils</a:t>
            </a:r>
          </a:p>
          <a:p>
            <a:pPr marL="274320" indent="-274320">
              <a:lnSpc>
                <a:spcPct val="100000"/>
              </a:lnSpc>
              <a:spcBef>
                <a:spcPts val="600"/>
              </a:spcBef>
              <a:spcAft>
                <a:spcPts val="600"/>
              </a:spcAft>
              <a:buClr>
                <a:srgbClr val="C00000"/>
              </a:buClr>
              <a:buFont typeface="Wingdings" panose="05000000000000000000" pitchFamily="2" charset="2"/>
              <a:buChar char="Ø"/>
            </a:pPr>
            <a:r>
              <a:rPr lang="en-GB" sz="1600" dirty="0" smtClean="0">
                <a:solidFill>
                  <a:schemeClr val="tx1"/>
                </a:solidFill>
              </a:rPr>
              <a:t>Fire-resistant </a:t>
            </a:r>
            <a:r>
              <a:rPr lang="en-GB" sz="1600" dirty="0">
                <a:solidFill>
                  <a:schemeClr val="tx1"/>
                </a:solidFill>
              </a:rPr>
              <a:t>hydraulic fluids</a:t>
            </a:r>
          </a:p>
          <a:p>
            <a:pPr marL="274320" indent="-274320">
              <a:lnSpc>
                <a:spcPct val="100000"/>
              </a:lnSpc>
              <a:spcBef>
                <a:spcPts val="600"/>
              </a:spcBef>
              <a:spcAft>
                <a:spcPts val="600"/>
              </a:spcAft>
              <a:buClr>
                <a:srgbClr val="C00000"/>
              </a:buClr>
              <a:buFont typeface="Wingdings" panose="05000000000000000000" pitchFamily="2" charset="2"/>
              <a:buChar char="Ø"/>
            </a:pPr>
            <a:r>
              <a:rPr lang="en-GB" sz="1600" dirty="0">
                <a:solidFill>
                  <a:schemeClr val="tx1"/>
                </a:solidFill>
              </a:rPr>
              <a:t>Compressor oils</a:t>
            </a:r>
          </a:p>
          <a:p>
            <a:pPr marL="274320" indent="-274320">
              <a:lnSpc>
                <a:spcPct val="100000"/>
              </a:lnSpc>
              <a:spcBef>
                <a:spcPts val="600"/>
              </a:spcBef>
              <a:spcAft>
                <a:spcPts val="600"/>
              </a:spcAft>
              <a:buClr>
                <a:srgbClr val="C00000"/>
              </a:buClr>
              <a:buFont typeface="Wingdings" panose="05000000000000000000" pitchFamily="2" charset="2"/>
              <a:buChar char="Ø"/>
            </a:pPr>
            <a:r>
              <a:rPr lang="en-GB" sz="1600" dirty="0">
                <a:solidFill>
                  <a:schemeClr val="tx1"/>
                </a:solidFill>
              </a:rPr>
              <a:t>Circulating oils</a:t>
            </a:r>
          </a:p>
          <a:p>
            <a:pPr marL="274320" indent="-274320">
              <a:lnSpc>
                <a:spcPct val="100000"/>
              </a:lnSpc>
              <a:spcBef>
                <a:spcPts val="600"/>
              </a:spcBef>
              <a:spcAft>
                <a:spcPts val="600"/>
              </a:spcAft>
              <a:buClr>
                <a:srgbClr val="C00000"/>
              </a:buClr>
              <a:buFont typeface="Wingdings" panose="05000000000000000000" pitchFamily="2" charset="2"/>
              <a:buChar char="Ø"/>
            </a:pPr>
            <a:r>
              <a:rPr lang="en-GB" sz="1600" dirty="0">
                <a:solidFill>
                  <a:schemeClr val="tx1"/>
                </a:solidFill>
              </a:rPr>
              <a:t>Slideway oils</a:t>
            </a:r>
          </a:p>
          <a:p>
            <a:pPr marL="274320" indent="-274320">
              <a:lnSpc>
                <a:spcPct val="100000"/>
              </a:lnSpc>
              <a:spcBef>
                <a:spcPts val="600"/>
              </a:spcBef>
              <a:spcAft>
                <a:spcPts val="600"/>
              </a:spcAft>
              <a:buClr>
                <a:srgbClr val="C00000"/>
              </a:buClr>
              <a:buFont typeface="Wingdings" panose="05000000000000000000" pitchFamily="2" charset="2"/>
              <a:buChar char="Ø"/>
            </a:pPr>
            <a:r>
              <a:rPr lang="en-GB" sz="1600" dirty="0">
                <a:solidFill>
                  <a:schemeClr val="tx1"/>
                </a:solidFill>
              </a:rPr>
              <a:t>Spindle oils</a:t>
            </a:r>
          </a:p>
          <a:p>
            <a:pPr marL="274320" indent="-274320">
              <a:lnSpc>
                <a:spcPct val="100000"/>
              </a:lnSpc>
              <a:spcBef>
                <a:spcPts val="600"/>
              </a:spcBef>
              <a:spcAft>
                <a:spcPts val="600"/>
              </a:spcAft>
              <a:buClr>
                <a:srgbClr val="C00000"/>
              </a:buClr>
              <a:buFont typeface="Wingdings" panose="05000000000000000000" pitchFamily="2" charset="2"/>
              <a:buChar char="Ø"/>
            </a:pPr>
            <a:r>
              <a:rPr lang="en-GB" sz="1600" dirty="0">
                <a:solidFill>
                  <a:schemeClr val="tx1"/>
                </a:solidFill>
              </a:rPr>
              <a:t>Chain </a:t>
            </a:r>
            <a:r>
              <a:rPr lang="en-GB" sz="1600" dirty="0" smtClean="0">
                <a:solidFill>
                  <a:schemeClr val="tx1"/>
                </a:solidFill>
              </a:rPr>
              <a:t>oils</a:t>
            </a:r>
          </a:p>
        </p:txBody>
      </p:sp>
      <p:pic>
        <p:nvPicPr>
          <p:cNvPr id="307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825781" y="2047784"/>
            <a:ext cx="2288116" cy="1384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49500" y="3905656"/>
            <a:ext cx="5580012" cy="1384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58621" y="1124454"/>
            <a:ext cx="11328579" cy="92333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A comprehensive range of </a:t>
            </a:r>
            <a:r>
              <a:rPr lang="en-US" b="1" dirty="0">
                <a:latin typeface="Arial" panose="020B0604020202020204" pitchFamily="34" charset="0"/>
                <a:cs typeface="Arial" panose="020B0604020202020204" pitchFamily="34" charset="0"/>
              </a:rPr>
              <a:t>world-class lubricants</a:t>
            </a:r>
            <a:r>
              <a:rPr lang="en-US" dirty="0">
                <a:latin typeface="Arial" panose="020B0604020202020204" pitchFamily="34" charset="0"/>
                <a:cs typeface="Arial" panose="020B0604020202020204" pitchFamily="34" charset="0"/>
              </a:rPr>
              <a:t> which deliver the performance you need in a </a:t>
            </a:r>
            <a:r>
              <a:rPr lang="en-US" b="1" dirty="0">
                <a:latin typeface="Arial" panose="020B0604020202020204" pitchFamily="34" charset="0"/>
                <a:cs typeface="Arial" panose="020B0604020202020204" pitchFamily="34" charset="0"/>
              </a:rPr>
              <a:t>full range of applications</a:t>
            </a:r>
            <a:r>
              <a:rPr lang="en-US" dirty="0">
                <a:latin typeface="Arial" panose="020B0604020202020204" pitchFamily="34" charset="0"/>
                <a:cs typeface="Arial" panose="020B0604020202020204" pitchFamily="34" charset="0"/>
              </a:rPr>
              <a:t>, including the most demanding and capital intensive, where leading edge lubrication technology is required.</a:t>
            </a:r>
          </a:p>
        </p:txBody>
      </p:sp>
    </p:spTree>
    <p:extLst>
      <p:ext uri="{BB962C8B-B14F-4D97-AF65-F5344CB8AC3E}">
        <p14:creationId xmlns:p14="http://schemas.microsoft.com/office/powerpoint/2010/main" val="169265464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a:ext>
            </a:extLst>
          </a:blip>
          <a:stretch/>
        </p:blipFill>
        <p:spPr>
          <a:xfrm>
            <a:off x="1" y="3085796"/>
            <a:ext cx="8866129" cy="1527505"/>
          </a:xfrm>
          <a:prstGeom prst="rect">
            <a:avLst/>
          </a:prstGeom>
          <a:ln>
            <a:gradFill>
              <a:gsLst>
                <a:gs pos="0">
                  <a:srgbClr val="006600"/>
                </a:gs>
                <a:gs pos="85000">
                  <a:schemeClr val="accent1">
                    <a:tint val="44500"/>
                    <a:satMod val="160000"/>
                  </a:schemeClr>
                </a:gs>
                <a:gs pos="100000">
                  <a:srgbClr val="006600"/>
                </a:gs>
              </a:gsLst>
              <a:lin ang="5400000" scaled="0"/>
            </a:gradFill>
          </a:ln>
        </p:spPr>
      </p:pic>
      <p:sp>
        <p:nvSpPr>
          <p:cNvPr id="7" name="Flowchart: Data 6"/>
          <p:cNvSpPr/>
          <p:nvPr/>
        </p:nvSpPr>
        <p:spPr>
          <a:xfrm>
            <a:off x="8018163" y="2667000"/>
            <a:ext cx="4173837" cy="1981200"/>
          </a:xfrm>
          <a:prstGeom prst="flowChartInputOutput">
            <a:avLst/>
          </a:prstGeom>
          <a:solidFill>
            <a:schemeClr val="bg1"/>
          </a:solidFill>
          <a:ln w="9525" cap="flat" algn="ctr">
            <a:no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0512" y="3282310"/>
            <a:ext cx="7547651" cy="1061091"/>
          </a:xfrm>
        </p:spPr>
        <p:txBody>
          <a:bodyPr/>
          <a:lstStyle/>
          <a:p>
            <a:r>
              <a:rPr lang="en-US" sz="3200" dirty="0" err="1" smtClean="0">
                <a:solidFill>
                  <a:schemeClr val="bg1"/>
                </a:solidFill>
              </a:rPr>
              <a:t>Optigear</a:t>
            </a:r>
            <a:r>
              <a:rPr lang="en-US" sz="3200" baseline="30000" dirty="0" smtClean="0">
                <a:solidFill>
                  <a:schemeClr val="bg1"/>
                </a:solidFill>
              </a:rPr>
              <a:t>®</a:t>
            </a:r>
            <a:r>
              <a:rPr lang="en-US" sz="3200" dirty="0" smtClean="0">
                <a:solidFill>
                  <a:schemeClr val="bg1"/>
                </a:solidFill>
              </a:rPr>
              <a:t> </a:t>
            </a:r>
            <a:r>
              <a:rPr lang="en-US" sz="3200" dirty="0" smtClean="0">
                <a:solidFill>
                  <a:schemeClr val="bg1"/>
                </a:solidFill>
              </a:rPr>
              <a:t>1100 - High Performance Gear Oil</a:t>
            </a:r>
            <a:endParaRPr lang="en-US" sz="3200" cap="none" dirty="0">
              <a:solidFill>
                <a:schemeClr val="bg1"/>
              </a:solidFill>
            </a:endParaRPr>
          </a:p>
        </p:txBody>
      </p:sp>
    </p:spTree>
    <p:custDataLst>
      <p:tags r:id="rId1"/>
    </p:custDataLst>
    <p:extLst>
      <p:ext uri="{BB962C8B-B14F-4D97-AF65-F5344CB8AC3E}">
        <p14:creationId xmlns:p14="http://schemas.microsoft.com/office/powerpoint/2010/main" val="3759070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Rectangle 2"/>
          <p:cNvSpPr>
            <a:spLocks noGrp="1" noChangeArrowheads="1"/>
          </p:cNvSpPr>
          <p:nvPr>
            <p:ph type="ctrTitle"/>
          </p:nvPr>
        </p:nvSpPr>
        <p:spPr>
          <a:prstGeom prst="rect">
            <a:avLst/>
          </a:prstGeom>
          <a:noFill/>
        </p:spPr>
        <p:txBody>
          <a:bodyPr/>
          <a:lstStyle/>
          <a:p>
            <a:r>
              <a:rPr lang="en-US" altLang="en-US" sz="3200" dirty="0" err="1" smtClean="0"/>
              <a:t>Optigear</a:t>
            </a:r>
            <a:r>
              <a:rPr lang="en-US" altLang="en-US" sz="3200" baseline="30000" dirty="0" smtClean="0"/>
              <a:t>®</a:t>
            </a:r>
            <a:r>
              <a:rPr lang="en-US" altLang="en-US" sz="3200" dirty="0" smtClean="0"/>
              <a:t> </a:t>
            </a:r>
            <a:r>
              <a:rPr lang="en-US" altLang="en-US" sz="3200" dirty="0"/>
              <a:t>1100 </a:t>
            </a:r>
            <a:r>
              <a:rPr lang="en-US" altLang="en-US" sz="3200" dirty="0" smtClean="0"/>
              <a:t>– Features and Benefits</a:t>
            </a:r>
            <a:endParaRPr lang="en-US" altLang="en-US" sz="3600" dirty="0">
              <a:solidFill>
                <a:schemeClr val="hlink"/>
              </a:solidFill>
            </a:endParaRPr>
          </a:p>
        </p:txBody>
      </p:sp>
      <p:graphicFrame>
        <p:nvGraphicFramePr>
          <p:cNvPr id="32" name="Table 31"/>
          <p:cNvGraphicFramePr>
            <a:graphicFrameLocks noGrp="1"/>
          </p:cNvGraphicFramePr>
          <p:nvPr>
            <p:extLst>
              <p:ext uri="{D42A27DB-BD31-4B8C-83A1-F6EECF244321}">
                <p14:modId xmlns:p14="http://schemas.microsoft.com/office/powerpoint/2010/main" val="689367820"/>
              </p:ext>
            </p:extLst>
          </p:nvPr>
        </p:nvGraphicFramePr>
        <p:xfrm>
          <a:off x="711200" y="1828800"/>
          <a:ext cx="10972800" cy="2882750"/>
        </p:xfrm>
        <a:graphic>
          <a:graphicData uri="http://schemas.openxmlformats.org/drawingml/2006/table">
            <a:tbl>
              <a:tblPr firstRow="1" bandRow="1"/>
              <a:tblGrid>
                <a:gridCol w="3840480"/>
                <a:gridCol w="3474720"/>
                <a:gridCol w="3657600"/>
              </a:tblGrid>
              <a:tr h="641275">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800" u="none" strike="noStrike" cap="none" normalizeH="0" baseline="0" dirty="0" smtClean="0">
                          <a:ln>
                            <a:noFill/>
                          </a:ln>
                          <a:effectLst/>
                        </a:rPr>
                        <a:t>Feature</a:t>
                      </a:r>
                      <a:endParaRPr kumimoji="0" lang="en-US" altLang="en-US" sz="1800" b="1" i="0" u="none" strike="noStrike" cap="none" normalizeH="0" baseline="0" dirty="0" smtClean="0">
                        <a:ln>
                          <a:noFill/>
                        </a:ln>
                        <a:solidFill>
                          <a:schemeClr val="bg1"/>
                        </a:solidFill>
                        <a:effectLst/>
                        <a:latin typeface="+mn-lt"/>
                        <a:ea typeface="Dotum" pitchFamily="34" charset="-127"/>
                        <a:cs typeface="Arial" charset="0"/>
                      </a:endParaRPr>
                    </a:p>
                  </a:txBody>
                  <a:tcPr marL="121920" marR="12192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B32"/>
                    </a:solid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marL="274320" indent="-274320">
                        <a:spcBef>
                          <a:spcPts val="600"/>
                        </a:spcBef>
                        <a:spcAft>
                          <a:spcPts val="600"/>
                        </a:spcAft>
                      </a:pPr>
                      <a:r>
                        <a:rPr lang="en-US" dirty="0" smtClean="0"/>
                        <a:t>Benefit</a:t>
                      </a:r>
                    </a:p>
                  </a:txBody>
                  <a:tcPr marL="121920" marR="12192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B32"/>
                    </a:solidFill>
                  </a:tcPr>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r>
                        <a:rPr lang="en-US" dirty="0" smtClean="0"/>
                        <a:t>Value</a:t>
                      </a:r>
                    </a:p>
                  </a:txBody>
                  <a:tcPr marL="121920" marR="12192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B32"/>
                    </a:solidFill>
                  </a:tcPr>
                </a:tc>
              </a:tr>
              <a:tr h="958925">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600" b="1" i="0" u="none" strike="noStrike" cap="none" normalizeH="0" baseline="0" dirty="0" smtClean="0">
                          <a:ln>
                            <a:noFill/>
                          </a:ln>
                          <a:solidFill>
                            <a:srgbClr val="000000"/>
                          </a:solidFill>
                          <a:effectLst/>
                          <a:latin typeface="Arial" charset="0"/>
                          <a:cs typeface="Arial" charset="0"/>
                        </a:rPr>
                        <a:t>TGOA additive technology</a:t>
                      </a:r>
                    </a:p>
                  </a:txBody>
                  <a:tcPr marL="121920" marR="12192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B3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r>
                        <a:rPr lang="en-US" sz="1600" dirty="0" smtClean="0"/>
                        <a:t>Smoothes</a:t>
                      </a:r>
                      <a:r>
                        <a:rPr lang="en-US" sz="1600" baseline="0" dirty="0" smtClean="0"/>
                        <a:t> metal surfaces</a:t>
                      </a:r>
                    </a:p>
                    <a:p>
                      <a:endParaRPr lang="en-US" sz="1600" baseline="0" dirty="0" smtClean="0"/>
                    </a:p>
                    <a:p>
                      <a:r>
                        <a:rPr lang="en-US" sz="1600" baseline="0" dirty="0" smtClean="0"/>
                        <a:t>Exceptional EP protection</a:t>
                      </a:r>
                      <a:endParaRPr lang="en-US" sz="1600" dirty="0" smtClean="0"/>
                    </a:p>
                  </a:txBody>
                  <a:tcPr marL="121920" marR="12192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B3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85750" marR="0" indent="-285750" algn="l" defTabSz="457200" rtl="0" eaLnBrk="1" fontAlgn="auto" latinLnBrk="0" hangingPunct="1">
                        <a:lnSpc>
                          <a:spcPct val="100000"/>
                        </a:lnSpc>
                        <a:spcBef>
                          <a:spcPts val="0"/>
                        </a:spcBef>
                        <a:spcAft>
                          <a:spcPts val="0"/>
                        </a:spcAft>
                        <a:buClr>
                          <a:srgbClr val="C00000"/>
                        </a:buClr>
                        <a:buSzTx/>
                        <a:buFont typeface="Wingdings" panose="05000000000000000000" pitchFamily="2" charset="2"/>
                        <a:buChar char="Ø"/>
                        <a:tabLst/>
                        <a:defRPr/>
                      </a:pPr>
                      <a:r>
                        <a:rPr lang="en-US" altLang="en-US" sz="1600" b="0" i="0" dirty="0" smtClean="0">
                          <a:solidFill>
                            <a:schemeClr val="tx1"/>
                          </a:solidFill>
                        </a:rPr>
                        <a:t>Extended gear life</a:t>
                      </a:r>
                    </a:p>
                    <a:p>
                      <a:pPr marL="285750" marR="0" indent="-285750" algn="l" defTabSz="457200" rtl="0" eaLnBrk="1" fontAlgn="auto" latinLnBrk="0" hangingPunct="1">
                        <a:lnSpc>
                          <a:spcPct val="100000"/>
                        </a:lnSpc>
                        <a:spcBef>
                          <a:spcPts val="0"/>
                        </a:spcBef>
                        <a:spcAft>
                          <a:spcPts val="0"/>
                        </a:spcAft>
                        <a:buClr>
                          <a:srgbClr val="C00000"/>
                        </a:buClr>
                        <a:buSzTx/>
                        <a:buFont typeface="Wingdings" panose="05000000000000000000" pitchFamily="2" charset="2"/>
                        <a:buChar char="Ø"/>
                        <a:tabLst/>
                        <a:defRPr/>
                      </a:pPr>
                      <a:r>
                        <a:rPr lang="en-US" altLang="en-US" sz="1600" b="0" i="0" dirty="0" smtClean="0">
                          <a:solidFill>
                            <a:schemeClr val="tx1"/>
                          </a:solidFill>
                        </a:rPr>
                        <a:t>Lower energy cost</a:t>
                      </a:r>
                    </a:p>
                    <a:p>
                      <a:pPr marL="285750" marR="0" indent="-285750" algn="l" defTabSz="457200" rtl="0" eaLnBrk="1" fontAlgn="auto" latinLnBrk="0" hangingPunct="1">
                        <a:lnSpc>
                          <a:spcPct val="100000"/>
                        </a:lnSpc>
                        <a:spcBef>
                          <a:spcPts val="0"/>
                        </a:spcBef>
                        <a:spcAft>
                          <a:spcPts val="0"/>
                        </a:spcAft>
                        <a:buClr>
                          <a:srgbClr val="C00000"/>
                        </a:buClr>
                        <a:buSzTx/>
                        <a:buFont typeface="Wingdings" panose="05000000000000000000" pitchFamily="2" charset="2"/>
                        <a:buChar char="Ø"/>
                        <a:tabLst/>
                        <a:defRPr/>
                      </a:pPr>
                      <a:r>
                        <a:rPr lang="en-US" altLang="en-US" sz="1600" b="0" i="0" dirty="0" smtClean="0">
                          <a:solidFill>
                            <a:schemeClr val="tx1"/>
                          </a:solidFill>
                        </a:rPr>
                        <a:t>Reduced temp &amp; noise</a:t>
                      </a:r>
                    </a:p>
                  </a:txBody>
                  <a:tcPr marL="121920" marR="12192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B32">
                        <a:tint val="40000"/>
                      </a:srgbClr>
                    </a:solidFill>
                  </a:tcPr>
                </a:tc>
              </a:tr>
              <a:tr h="641275">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r>
                        <a:rPr lang="en-US" sz="1600" b="1" dirty="0" smtClean="0"/>
                        <a:t>Premium hydro-treated</a:t>
                      </a:r>
                      <a:r>
                        <a:rPr lang="en-US" sz="1600" b="1" baseline="0" dirty="0" smtClean="0"/>
                        <a:t> base oil</a:t>
                      </a:r>
                      <a:endParaRPr lang="en-US" sz="1600" b="1" dirty="0" smtClean="0"/>
                    </a:p>
                  </a:txBody>
                  <a:tcPr marL="121920" marR="1219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B3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r>
                        <a:rPr lang="en-US" sz="1600" dirty="0" smtClean="0"/>
                        <a:t>Excellent resistance to oxidation</a:t>
                      </a:r>
                    </a:p>
                  </a:txBody>
                  <a:tcPr marL="121920" marR="1219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B32">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85750" indent="-285750">
                        <a:buClr>
                          <a:srgbClr val="C00000"/>
                        </a:buClr>
                        <a:buFont typeface="Wingdings" panose="05000000000000000000" pitchFamily="2" charset="2"/>
                        <a:buChar char="Ø"/>
                      </a:pPr>
                      <a:r>
                        <a:rPr lang="en-US" sz="1600" dirty="0" smtClean="0"/>
                        <a:t>Longer oil life</a:t>
                      </a:r>
                    </a:p>
                  </a:txBody>
                  <a:tcPr marL="121920" marR="1219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B32">
                        <a:tint val="20000"/>
                      </a:srgbClr>
                    </a:solidFill>
                  </a:tcPr>
                </a:tc>
              </a:tr>
              <a:tr h="641275">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r>
                        <a:rPr lang="en-US" sz="1600" b="1" dirty="0" smtClean="0"/>
                        <a:t>Excellent demulsibility</a:t>
                      </a:r>
                    </a:p>
                  </a:txBody>
                  <a:tcPr marL="121920" marR="1219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B3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r>
                        <a:rPr lang="en-US" sz="1600" dirty="0" smtClean="0"/>
                        <a:t>High performance in the presence</a:t>
                      </a:r>
                      <a:r>
                        <a:rPr lang="en-US" sz="1600" baseline="0" dirty="0" smtClean="0"/>
                        <a:t> of water</a:t>
                      </a:r>
                      <a:endParaRPr lang="en-US" sz="1600" dirty="0" smtClean="0"/>
                    </a:p>
                  </a:txBody>
                  <a:tcPr marL="121920" marR="1219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B32">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marL="285750" indent="-285750">
                        <a:buClr>
                          <a:srgbClr val="C00000"/>
                        </a:buClr>
                        <a:buFont typeface="Wingdings" panose="05000000000000000000" pitchFamily="2" charset="2"/>
                        <a:buChar char="Ø"/>
                      </a:pPr>
                      <a:r>
                        <a:rPr lang="en-US" sz="1600" dirty="0" smtClean="0"/>
                        <a:t>Longer</a:t>
                      </a:r>
                      <a:r>
                        <a:rPr lang="en-US" sz="1600" baseline="0" dirty="0" smtClean="0"/>
                        <a:t> gear life</a:t>
                      </a:r>
                    </a:p>
                    <a:p>
                      <a:pPr marL="285750" indent="-285750">
                        <a:buClr>
                          <a:srgbClr val="C00000"/>
                        </a:buClr>
                        <a:buFont typeface="Wingdings" panose="05000000000000000000" pitchFamily="2" charset="2"/>
                        <a:buChar char="Ø"/>
                      </a:pPr>
                      <a:r>
                        <a:rPr lang="en-US" sz="1600" baseline="0" dirty="0" smtClean="0"/>
                        <a:t>Extended oil life</a:t>
                      </a:r>
                      <a:endParaRPr lang="en-US" sz="1600" dirty="0" smtClean="0"/>
                    </a:p>
                  </a:txBody>
                  <a:tcPr marL="121920" marR="12192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7B32">
                        <a:tint val="40000"/>
                      </a:srgbClr>
                    </a:solidFill>
                  </a:tcPr>
                </a:tc>
              </a:tr>
            </a:tbl>
          </a:graphicData>
        </a:graphic>
      </p:graphicFrame>
    </p:spTree>
    <p:extLst>
      <p:ext uri="{BB962C8B-B14F-4D97-AF65-F5344CB8AC3E}">
        <p14:creationId xmlns:p14="http://schemas.microsoft.com/office/powerpoint/2010/main" val="2299272264"/>
      </p:ext>
    </p:extLst>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9" name="Rectangle 3"/>
          <p:cNvSpPr>
            <a:spLocks noGrp="1" noChangeArrowheads="1"/>
          </p:cNvSpPr>
          <p:nvPr>
            <p:ph type="subTitle" idx="1"/>
          </p:nvPr>
        </p:nvSpPr>
        <p:spPr>
          <a:xfrm>
            <a:off x="609600" y="1402558"/>
            <a:ext cx="5816600" cy="3677069"/>
          </a:xfrm>
          <a:prstGeom prst="rect">
            <a:avLst/>
          </a:prstGeom>
        </p:spPr>
        <p:txBody>
          <a:bodyPr/>
          <a:lstStyle/>
          <a:p>
            <a:pPr marL="274320" indent="-274320">
              <a:lnSpc>
                <a:spcPct val="100000"/>
              </a:lnSpc>
              <a:spcBef>
                <a:spcPts val="600"/>
              </a:spcBef>
              <a:spcAft>
                <a:spcPts val="600"/>
              </a:spcAft>
              <a:buFontTx/>
              <a:buNone/>
            </a:pPr>
            <a:r>
              <a:rPr lang="en-US" altLang="en-US" sz="2000" b="1" dirty="0">
                <a:solidFill>
                  <a:schemeClr val="tx1"/>
                </a:solidFill>
              </a:rPr>
              <a:t>Advanced additive </a:t>
            </a:r>
            <a:r>
              <a:rPr lang="en-US" altLang="en-US" sz="2000" b="1" dirty="0" smtClean="0">
                <a:solidFill>
                  <a:schemeClr val="tx1"/>
                </a:solidFill>
              </a:rPr>
              <a:t>system </a:t>
            </a:r>
            <a:r>
              <a:rPr lang="en-US" altLang="en-US" sz="2000" b="1" dirty="0">
                <a:solidFill>
                  <a:schemeClr val="tx1"/>
                </a:solidFill>
              </a:rPr>
              <a:t>that:</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altLang="en-US" dirty="0" smtClean="0">
                <a:solidFill>
                  <a:schemeClr val="tx1"/>
                </a:solidFill>
              </a:rPr>
              <a:t>Exclusively developed by Castrol</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altLang="en-US" dirty="0" smtClean="0">
                <a:solidFill>
                  <a:schemeClr val="tx1"/>
                </a:solidFill>
              </a:rPr>
              <a:t>Smoothes </a:t>
            </a:r>
            <a:r>
              <a:rPr lang="en-US" altLang="en-US" dirty="0">
                <a:solidFill>
                  <a:schemeClr val="tx1"/>
                </a:solidFill>
              </a:rPr>
              <a:t>metal surfaces</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altLang="en-US" dirty="0" smtClean="0">
                <a:solidFill>
                  <a:schemeClr val="tx1"/>
                </a:solidFill>
              </a:rPr>
              <a:t>Increases </a:t>
            </a:r>
            <a:r>
              <a:rPr lang="en-US" altLang="en-US" dirty="0">
                <a:solidFill>
                  <a:schemeClr val="tx1"/>
                </a:solidFill>
              </a:rPr>
              <a:t>the load bearing area</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altLang="en-US" dirty="0" smtClean="0">
                <a:solidFill>
                  <a:schemeClr val="tx1"/>
                </a:solidFill>
              </a:rPr>
              <a:t>Extends </a:t>
            </a:r>
            <a:r>
              <a:rPr lang="en-US" altLang="en-US" dirty="0">
                <a:solidFill>
                  <a:schemeClr val="tx1"/>
                </a:solidFill>
              </a:rPr>
              <a:t>equipment life</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altLang="en-US" dirty="0" smtClean="0">
                <a:solidFill>
                  <a:schemeClr val="tx1"/>
                </a:solidFill>
              </a:rPr>
              <a:t>Provides </a:t>
            </a:r>
            <a:r>
              <a:rPr lang="en-US" altLang="en-US" dirty="0">
                <a:solidFill>
                  <a:schemeClr val="tx1"/>
                </a:solidFill>
              </a:rPr>
              <a:t>very low coefficient of friction</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altLang="en-US" dirty="0" smtClean="0">
                <a:solidFill>
                  <a:schemeClr val="tx1"/>
                </a:solidFill>
              </a:rPr>
              <a:t>Reduces </a:t>
            </a:r>
            <a:r>
              <a:rPr lang="en-US" altLang="en-US" dirty="0">
                <a:solidFill>
                  <a:schemeClr val="tx1"/>
                </a:solidFill>
              </a:rPr>
              <a:t>noise, vibration, and temps</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altLang="en-US" dirty="0" smtClean="0">
                <a:solidFill>
                  <a:schemeClr val="tx1"/>
                </a:solidFill>
              </a:rPr>
              <a:t>Lowers </a:t>
            </a:r>
            <a:r>
              <a:rPr lang="en-US" altLang="en-US" dirty="0">
                <a:solidFill>
                  <a:schemeClr val="tx1"/>
                </a:solidFill>
              </a:rPr>
              <a:t>energy </a:t>
            </a:r>
            <a:r>
              <a:rPr lang="en-US" altLang="en-US" dirty="0" smtClean="0">
                <a:solidFill>
                  <a:schemeClr val="tx1"/>
                </a:solidFill>
              </a:rPr>
              <a:t>costs</a:t>
            </a:r>
            <a:endParaRPr lang="en-US" altLang="en-US" dirty="0">
              <a:solidFill>
                <a:schemeClr val="tx1"/>
              </a:solidFill>
            </a:endParaRPr>
          </a:p>
        </p:txBody>
      </p:sp>
      <p:grpSp>
        <p:nvGrpSpPr>
          <p:cNvPr id="439300" name="Group 4"/>
          <p:cNvGrpSpPr>
            <a:grpSpLocks/>
          </p:cNvGrpSpPr>
          <p:nvPr/>
        </p:nvGrpSpPr>
        <p:grpSpPr bwMode="auto">
          <a:xfrm>
            <a:off x="7469578" y="1189298"/>
            <a:ext cx="4268735" cy="4220902"/>
            <a:chOff x="3312" y="912"/>
            <a:chExt cx="2221" cy="2592"/>
          </a:xfrm>
        </p:grpSpPr>
        <p:pic>
          <p:nvPicPr>
            <p:cNvPr id="43930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2" y="912"/>
              <a:ext cx="1124" cy="2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9302" name="Text Box 6"/>
            <p:cNvSpPr txBox="1">
              <a:spLocks noChangeArrowheads="1"/>
            </p:cNvSpPr>
            <p:nvPr/>
          </p:nvSpPr>
          <p:spPr bwMode="auto">
            <a:xfrm>
              <a:off x="4512" y="1132"/>
              <a:ext cx="1008" cy="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ctr">
                <a:spcBef>
                  <a:spcPct val="50000"/>
                </a:spcBef>
              </a:pPr>
              <a:r>
                <a:rPr lang="en-US" altLang="en-US" sz="1600" b="1" dirty="0">
                  <a:latin typeface="Arial" panose="020B0604020202020204" pitchFamily="34" charset="0"/>
                  <a:cs typeface="Arial" panose="020B0604020202020204" pitchFamily="34" charset="0"/>
                </a:rPr>
                <a:t>Metal surfaces are naturally rough</a:t>
              </a:r>
            </a:p>
          </p:txBody>
        </p:sp>
        <p:sp>
          <p:nvSpPr>
            <p:cNvPr id="439303" name="Text Box 7"/>
            <p:cNvSpPr txBox="1">
              <a:spLocks noChangeArrowheads="1"/>
            </p:cNvSpPr>
            <p:nvPr/>
          </p:nvSpPr>
          <p:spPr bwMode="auto">
            <a:xfrm>
              <a:off x="4525" y="1914"/>
              <a:ext cx="1008"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ctr">
                <a:spcBef>
                  <a:spcPct val="50000"/>
                </a:spcBef>
              </a:pPr>
              <a:r>
                <a:rPr lang="en-US" altLang="en-US" sz="1600" b="1" dirty="0">
                  <a:latin typeface="Arial" panose="020B0604020202020204" pitchFamily="34" charset="0"/>
                  <a:cs typeface="Arial" panose="020B0604020202020204" pitchFamily="34" charset="0"/>
                </a:rPr>
                <a:t>TGOA </a:t>
              </a:r>
              <a:r>
                <a:rPr lang="en-US" altLang="en-US" sz="1600" b="1" dirty="0" smtClean="0">
                  <a:latin typeface="Arial" panose="020B0604020202020204" pitchFamily="34" charset="0"/>
                  <a:cs typeface="Arial" panose="020B0604020202020204" pitchFamily="34" charset="0"/>
                </a:rPr>
                <a:t>reacts </a:t>
              </a:r>
              <a:r>
                <a:rPr lang="en-US" altLang="en-US" sz="1600" b="1" dirty="0">
                  <a:latin typeface="Arial" panose="020B0604020202020204" pitchFamily="34" charset="0"/>
                  <a:cs typeface="Arial" panose="020B0604020202020204" pitchFamily="34" charset="0"/>
                </a:rPr>
                <a:t>with </a:t>
              </a:r>
              <a:r>
                <a:rPr lang="en-US" altLang="en-US" sz="1600" b="1" dirty="0" smtClean="0">
                  <a:latin typeface="Arial" panose="020B0604020202020204" pitchFamily="34" charset="0"/>
                  <a:cs typeface="Arial" panose="020B0604020202020204" pitchFamily="34" charset="0"/>
                </a:rPr>
                <a:t>the surface under pressure</a:t>
              </a:r>
              <a:endParaRPr lang="en-US" altLang="en-US" sz="1600" b="1" dirty="0">
                <a:latin typeface="Arial" panose="020B0604020202020204" pitchFamily="34" charset="0"/>
                <a:cs typeface="Arial" panose="020B0604020202020204" pitchFamily="34" charset="0"/>
              </a:endParaRPr>
            </a:p>
          </p:txBody>
        </p:sp>
        <p:sp>
          <p:nvSpPr>
            <p:cNvPr id="439304" name="Text Box 8"/>
            <p:cNvSpPr txBox="1">
              <a:spLocks noChangeArrowheads="1"/>
            </p:cNvSpPr>
            <p:nvPr/>
          </p:nvSpPr>
          <p:spPr bwMode="auto">
            <a:xfrm>
              <a:off x="4512" y="2713"/>
              <a:ext cx="1008" cy="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ctr">
                <a:spcBef>
                  <a:spcPct val="50000"/>
                </a:spcBef>
              </a:pPr>
              <a:r>
                <a:rPr lang="en-US" altLang="en-US" sz="1600" b="1" dirty="0">
                  <a:latin typeface="Arial" panose="020B0604020202020204" pitchFamily="34" charset="0"/>
                  <a:cs typeface="Arial" panose="020B0604020202020204" pitchFamily="34" charset="0"/>
                </a:rPr>
                <a:t>Surfaces are smoothed over </a:t>
              </a:r>
              <a:r>
                <a:rPr lang="en-US" altLang="en-US" sz="1600" b="1" dirty="0" smtClean="0">
                  <a:latin typeface="Arial" panose="020B0604020202020204" pitchFamily="34" charset="0"/>
                  <a:cs typeface="Arial" panose="020B0604020202020204" pitchFamily="34" charset="0"/>
                </a:rPr>
                <a:t>time via Plastic Deformation</a:t>
              </a:r>
              <a:endParaRPr lang="en-US" altLang="en-US" sz="1600" b="1" dirty="0">
                <a:latin typeface="Arial" panose="020B0604020202020204" pitchFamily="34" charset="0"/>
                <a:cs typeface="Arial" panose="020B0604020202020204" pitchFamily="34" charset="0"/>
              </a:endParaRPr>
            </a:p>
          </p:txBody>
        </p:sp>
      </p:grpSp>
      <p:sp>
        <p:nvSpPr>
          <p:cNvPr id="10" name="Rectangle 2"/>
          <p:cNvSpPr>
            <a:spLocks noGrp="1" noChangeArrowheads="1"/>
          </p:cNvSpPr>
          <p:nvPr>
            <p:ph type="ctrTitle"/>
          </p:nvPr>
        </p:nvSpPr>
        <p:spPr>
          <a:xfrm>
            <a:off x="584201" y="1"/>
            <a:ext cx="11416688" cy="1061091"/>
          </a:xfrm>
          <a:prstGeom prst="rect">
            <a:avLst/>
          </a:prstGeom>
          <a:noFill/>
        </p:spPr>
        <p:txBody>
          <a:bodyPr/>
          <a:lstStyle/>
          <a:p>
            <a:r>
              <a:rPr lang="en-US" altLang="en-US" sz="3200" dirty="0" err="1" smtClean="0"/>
              <a:t>Optigear</a:t>
            </a:r>
            <a:r>
              <a:rPr lang="en-US" altLang="en-US" sz="3200" baseline="30000" dirty="0" smtClean="0"/>
              <a:t>®</a:t>
            </a:r>
            <a:r>
              <a:rPr lang="en-US" altLang="en-US" sz="3200" dirty="0" smtClean="0"/>
              <a:t> </a:t>
            </a:r>
            <a:r>
              <a:rPr lang="en-US" altLang="en-US" sz="3200" dirty="0"/>
              <a:t>1100 </a:t>
            </a:r>
            <a:r>
              <a:rPr lang="en-US" altLang="en-US" sz="3200" dirty="0" smtClean="0"/>
              <a:t>– TGOA Additive</a:t>
            </a:r>
            <a:endParaRPr lang="en-US" altLang="en-US" sz="3600" dirty="0">
              <a:solidFill>
                <a:schemeClr val="hlink"/>
              </a:solidFill>
            </a:endParaRPr>
          </a:p>
        </p:txBody>
      </p:sp>
    </p:spTree>
    <p:extLst>
      <p:ext uri="{BB962C8B-B14F-4D97-AF65-F5344CB8AC3E}">
        <p14:creationId xmlns:p14="http://schemas.microsoft.com/office/powerpoint/2010/main" val="204833991"/>
      </p:ext>
    </p:extLst>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7" name="Rectangle 3"/>
          <p:cNvSpPr>
            <a:spLocks noGrp="1" noChangeArrowheads="1"/>
          </p:cNvSpPr>
          <p:nvPr>
            <p:ph type="subTitle" idx="1"/>
          </p:nvPr>
        </p:nvSpPr>
        <p:spPr>
          <a:xfrm>
            <a:off x="579968" y="1295401"/>
            <a:ext cx="11032065" cy="381513"/>
          </a:xfrm>
          <a:prstGeom prst="rect">
            <a:avLst/>
          </a:prstGeom>
        </p:spPr>
        <p:txBody>
          <a:bodyPr/>
          <a:lstStyle/>
          <a:p>
            <a:pPr algn="ctr">
              <a:buFontTx/>
              <a:buNone/>
            </a:pPr>
            <a:r>
              <a:rPr lang="en-US" altLang="en-US" sz="2000" b="1" dirty="0">
                <a:solidFill>
                  <a:schemeClr val="tx1"/>
                </a:solidFill>
              </a:rPr>
              <a:t>TGOA </a:t>
            </a:r>
            <a:r>
              <a:rPr lang="en-US" altLang="en-US" sz="2000" b="1" dirty="0" smtClean="0">
                <a:solidFill>
                  <a:schemeClr val="tx1"/>
                </a:solidFill>
              </a:rPr>
              <a:t>can stop </a:t>
            </a:r>
            <a:r>
              <a:rPr lang="en-US" altLang="en-US" sz="2000" b="1" dirty="0">
                <a:solidFill>
                  <a:schemeClr val="tx1"/>
                </a:solidFill>
              </a:rPr>
              <a:t>existing wear from progressing</a:t>
            </a:r>
          </a:p>
        </p:txBody>
      </p:sp>
      <p:pic>
        <p:nvPicPr>
          <p:cNvPr id="441348" name="Picture 10" descr="100_01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110902"/>
            <a:ext cx="5080000" cy="2918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1349" name="Picture 13" descr="IMGP005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4613" y="2110902"/>
            <a:ext cx="4539575" cy="2916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a:spLocks noGrp="1" noChangeArrowheads="1"/>
          </p:cNvSpPr>
          <p:nvPr>
            <p:ph type="ctrTitle"/>
          </p:nvPr>
        </p:nvSpPr>
        <p:spPr>
          <a:xfrm>
            <a:off x="584201" y="1"/>
            <a:ext cx="11416688" cy="1061091"/>
          </a:xfrm>
          <a:prstGeom prst="rect">
            <a:avLst/>
          </a:prstGeom>
          <a:noFill/>
        </p:spPr>
        <p:txBody>
          <a:bodyPr/>
          <a:lstStyle/>
          <a:p>
            <a:r>
              <a:rPr lang="en-US" altLang="en-US" sz="3200" dirty="0" err="1" smtClean="0"/>
              <a:t>Optigear</a:t>
            </a:r>
            <a:r>
              <a:rPr lang="en-US" altLang="en-US" sz="3200" baseline="30000" dirty="0" smtClean="0"/>
              <a:t>®</a:t>
            </a:r>
            <a:r>
              <a:rPr lang="en-US" altLang="en-US" sz="3200" dirty="0" smtClean="0"/>
              <a:t> </a:t>
            </a:r>
            <a:r>
              <a:rPr lang="en-US" altLang="en-US" sz="3200" dirty="0"/>
              <a:t>1100 </a:t>
            </a:r>
            <a:r>
              <a:rPr lang="en-US" altLang="en-US" sz="3200" dirty="0" smtClean="0"/>
              <a:t>– TGOA Additive</a:t>
            </a:r>
            <a:endParaRPr lang="en-US" altLang="en-US" sz="3600" dirty="0">
              <a:solidFill>
                <a:schemeClr val="hlink"/>
              </a:solidFill>
            </a:endParaRPr>
          </a:p>
        </p:txBody>
      </p:sp>
    </p:spTree>
    <p:extLst>
      <p:ext uri="{BB962C8B-B14F-4D97-AF65-F5344CB8AC3E}">
        <p14:creationId xmlns:p14="http://schemas.microsoft.com/office/powerpoint/2010/main" val="2685741402"/>
      </p:ext>
    </p:extLst>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5444" name="Picture 5" descr="Anvol v Ecosafe demulsi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1624012"/>
            <a:ext cx="5638800"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5445" name="Text Box 9"/>
          <p:cNvSpPr txBox="1">
            <a:spLocks noChangeArrowheads="1"/>
          </p:cNvSpPr>
          <p:nvPr/>
        </p:nvSpPr>
        <p:spPr bwMode="auto">
          <a:xfrm>
            <a:off x="7643637" y="5081587"/>
            <a:ext cx="272702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ctr" eaLnBrk="1" hangingPunct="1"/>
            <a:r>
              <a:rPr lang="en-US" altLang="en-US" b="1" dirty="0"/>
              <a:t>Poor	</a:t>
            </a:r>
            <a:r>
              <a:rPr lang="en-US" altLang="en-US" b="1" dirty="0" smtClean="0"/>
              <a:t>       </a:t>
            </a:r>
            <a:r>
              <a:rPr lang="en-US" altLang="en-US" b="1" dirty="0"/>
              <a:t>Excellent</a:t>
            </a:r>
          </a:p>
        </p:txBody>
      </p:sp>
      <p:sp>
        <p:nvSpPr>
          <p:cNvPr id="14" name="Rectangle 2"/>
          <p:cNvSpPr>
            <a:spLocks noGrp="1" noChangeArrowheads="1"/>
          </p:cNvSpPr>
          <p:nvPr>
            <p:ph type="ctrTitle"/>
          </p:nvPr>
        </p:nvSpPr>
        <p:spPr>
          <a:xfrm>
            <a:off x="584201" y="1"/>
            <a:ext cx="11416688" cy="1061091"/>
          </a:xfrm>
          <a:prstGeom prst="rect">
            <a:avLst/>
          </a:prstGeom>
          <a:noFill/>
        </p:spPr>
        <p:txBody>
          <a:bodyPr/>
          <a:lstStyle/>
          <a:p>
            <a:r>
              <a:rPr lang="en-US" altLang="en-US" sz="3200" dirty="0" err="1" smtClean="0"/>
              <a:t>Optigear</a:t>
            </a:r>
            <a:r>
              <a:rPr lang="en-US" altLang="en-US" sz="3200" baseline="30000" dirty="0" smtClean="0"/>
              <a:t>®</a:t>
            </a:r>
            <a:r>
              <a:rPr lang="en-US" altLang="en-US" sz="3200" dirty="0" smtClean="0"/>
              <a:t> </a:t>
            </a:r>
            <a:r>
              <a:rPr lang="en-US" altLang="en-US" sz="3200" dirty="0"/>
              <a:t>1100 </a:t>
            </a:r>
            <a:r>
              <a:rPr lang="en-US" altLang="en-US" sz="3200" dirty="0" smtClean="0"/>
              <a:t>– Demulsibility</a:t>
            </a:r>
            <a:endParaRPr lang="en-US" altLang="en-US" sz="3600" dirty="0">
              <a:solidFill>
                <a:schemeClr val="hlink"/>
              </a:solidFill>
            </a:endParaRPr>
          </a:p>
        </p:txBody>
      </p:sp>
      <p:sp>
        <p:nvSpPr>
          <p:cNvPr id="16" name="Rectangle 3"/>
          <p:cNvSpPr txBox="1">
            <a:spLocks noChangeArrowheads="1"/>
          </p:cNvSpPr>
          <p:nvPr/>
        </p:nvSpPr>
        <p:spPr bwMode="auto">
          <a:xfrm>
            <a:off x="812800" y="1838529"/>
            <a:ext cx="5181600" cy="3427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anchor="t" anchorCtr="0" compatLnSpc="1">
            <a:prstTxWarp prst="textNoShape">
              <a:avLst/>
            </a:prstTxWarp>
          </a:bodyPr>
          <a:lstStyle>
            <a:lvl1pPr marL="177800" indent="-177800" algn="l" rtl="0" fontAlgn="base">
              <a:lnSpc>
                <a:spcPct val="90000"/>
              </a:lnSpc>
              <a:spcBef>
                <a:spcPct val="60000"/>
              </a:spcBef>
              <a:spcAft>
                <a:spcPct val="0"/>
              </a:spcAft>
              <a:buChar char="•"/>
              <a:defRPr sz="2000">
                <a:solidFill>
                  <a:schemeClr val="tx1"/>
                </a:solidFill>
                <a:latin typeface="+mn-lt"/>
                <a:ea typeface="+mn-ea"/>
                <a:cs typeface="+mn-cs"/>
              </a:defRPr>
            </a:lvl1pPr>
            <a:lvl2pPr marL="344488" indent="-157163" algn="l" rtl="0" fontAlgn="base">
              <a:lnSpc>
                <a:spcPct val="90000"/>
              </a:lnSpc>
              <a:spcBef>
                <a:spcPct val="30000"/>
              </a:spcBef>
              <a:spcAft>
                <a:spcPct val="0"/>
              </a:spcAft>
              <a:buClr>
                <a:srgbClr val="009900"/>
              </a:buClr>
              <a:buChar char="–"/>
              <a:defRPr>
                <a:solidFill>
                  <a:schemeClr val="tx1"/>
                </a:solidFill>
                <a:latin typeface="+mn-lt"/>
                <a:cs typeface="+mn-cs"/>
              </a:defRPr>
            </a:lvl2pPr>
            <a:lvl3pPr marL="534988" indent="-177800" algn="l" rtl="0" fontAlgn="base">
              <a:lnSpc>
                <a:spcPct val="90000"/>
              </a:lnSpc>
              <a:spcBef>
                <a:spcPct val="20000"/>
              </a:spcBef>
              <a:spcAft>
                <a:spcPct val="0"/>
              </a:spcAft>
              <a:buClr>
                <a:srgbClr val="009900"/>
              </a:buClr>
              <a:buChar char="•"/>
              <a:defRPr sz="1600">
                <a:solidFill>
                  <a:schemeClr val="tx1"/>
                </a:solidFill>
                <a:latin typeface="+mn-lt"/>
                <a:cs typeface="+mn-cs"/>
              </a:defRPr>
            </a:lvl3pPr>
            <a:lvl4pPr marL="714375" indent="-168275" algn="l" rtl="0" fontAlgn="base">
              <a:lnSpc>
                <a:spcPct val="90000"/>
              </a:lnSpc>
              <a:spcBef>
                <a:spcPct val="10000"/>
              </a:spcBef>
              <a:spcAft>
                <a:spcPct val="0"/>
              </a:spcAft>
              <a:buClr>
                <a:srgbClr val="009900"/>
              </a:buClr>
              <a:buChar char="–"/>
              <a:defRPr sz="1400">
                <a:solidFill>
                  <a:schemeClr val="tx1"/>
                </a:solidFill>
                <a:latin typeface="+mn-lt"/>
                <a:cs typeface="+mn-cs"/>
              </a:defRPr>
            </a:lvl4pPr>
            <a:lvl5pPr marL="892175" indent="-155575" algn="l" rtl="0" fontAlgn="base">
              <a:lnSpc>
                <a:spcPct val="90000"/>
              </a:lnSpc>
              <a:spcBef>
                <a:spcPct val="10000"/>
              </a:spcBef>
              <a:spcAft>
                <a:spcPct val="0"/>
              </a:spcAft>
              <a:buClr>
                <a:srgbClr val="009900"/>
              </a:buClr>
              <a:buChar char="»"/>
              <a:defRPr sz="1400">
                <a:solidFill>
                  <a:schemeClr val="tx1"/>
                </a:solidFill>
                <a:latin typeface="+mn-lt"/>
                <a:cs typeface="+mn-cs"/>
              </a:defRPr>
            </a:lvl5pPr>
            <a:lvl6pPr marL="1349375" indent="-155575" algn="l" rtl="0" fontAlgn="base">
              <a:lnSpc>
                <a:spcPct val="90000"/>
              </a:lnSpc>
              <a:spcBef>
                <a:spcPct val="10000"/>
              </a:spcBef>
              <a:spcAft>
                <a:spcPct val="0"/>
              </a:spcAft>
              <a:buClr>
                <a:srgbClr val="009900"/>
              </a:buClr>
              <a:buChar char="»"/>
              <a:defRPr sz="1400">
                <a:solidFill>
                  <a:schemeClr val="tx1"/>
                </a:solidFill>
                <a:latin typeface="+mn-lt"/>
                <a:cs typeface="+mn-cs"/>
              </a:defRPr>
            </a:lvl6pPr>
            <a:lvl7pPr marL="1806575" indent="-155575" algn="l" rtl="0" fontAlgn="base">
              <a:lnSpc>
                <a:spcPct val="90000"/>
              </a:lnSpc>
              <a:spcBef>
                <a:spcPct val="10000"/>
              </a:spcBef>
              <a:spcAft>
                <a:spcPct val="0"/>
              </a:spcAft>
              <a:buClr>
                <a:srgbClr val="009900"/>
              </a:buClr>
              <a:buChar char="»"/>
              <a:defRPr sz="1400">
                <a:solidFill>
                  <a:schemeClr val="tx1"/>
                </a:solidFill>
                <a:latin typeface="+mn-lt"/>
                <a:cs typeface="+mn-cs"/>
              </a:defRPr>
            </a:lvl7pPr>
            <a:lvl8pPr marL="2263775" indent="-155575" algn="l" rtl="0" fontAlgn="base">
              <a:lnSpc>
                <a:spcPct val="90000"/>
              </a:lnSpc>
              <a:spcBef>
                <a:spcPct val="10000"/>
              </a:spcBef>
              <a:spcAft>
                <a:spcPct val="0"/>
              </a:spcAft>
              <a:buClr>
                <a:srgbClr val="009900"/>
              </a:buClr>
              <a:buChar char="»"/>
              <a:defRPr sz="1400">
                <a:solidFill>
                  <a:schemeClr val="tx1"/>
                </a:solidFill>
                <a:latin typeface="+mn-lt"/>
                <a:cs typeface="+mn-cs"/>
              </a:defRPr>
            </a:lvl8pPr>
            <a:lvl9pPr marL="2720975" indent="-155575" algn="l" rtl="0" fontAlgn="base">
              <a:lnSpc>
                <a:spcPct val="90000"/>
              </a:lnSpc>
              <a:spcBef>
                <a:spcPct val="10000"/>
              </a:spcBef>
              <a:spcAft>
                <a:spcPct val="0"/>
              </a:spcAft>
              <a:buClr>
                <a:srgbClr val="009900"/>
              </a:buClr>
              <a:buChar char="»"/>
              <a:defRPr sz="1400">
                <a:solidFill>
                  <a:schemeClr val="tx1"/>
                </a:solidFill>
                <a:latin typeface="+mn-lt"/>
                <a:cs typeface="+mn-cs"/>
              </a:defRPr>
            </a:lvl9pPr>
          </a:lstStyle>
          <a:p>
            <a:pPr marL="0" marR="0" lvl="0" indent="0" algn="l" defTabSz="914400" rtl="0" eaLnBrk="1" fontAlgn="base" latinLnBrk="0" hangingPunct="1">
              <a:lnSpc>
                <a:spcPct val="90000"/>
              </a:lnSpc>
              <a:spcBef>
                <a:spcPct val="60000"/>
              </a:spcBef>
              <a:spcAft>
                <a:spcPct val="0"/>
              </a:spcAft>
              <a:buClrTx/>
              <a:buSzTx/>
              <a:buNone/>
              <a:tabLst/>
              <a:defRPr/>
            </a:pPr>
            <a:r>
              <a:rPr kumimoji="0" lang="en-US" altLang="en-US" b="1" i="0" u="none" strike="noStrike" kern="0" cap="none" spc="0" normalizeH="0" baseline="0" noProof="0" dirty="0" smtClean="0">
                <a:ln>
                  <a:noFill/>
                </a:ln>
                <a:effectLst/>
                <a:uLnTx/>
                <a:uFillTx/>
                <a:latin typeface="Arial"/>
                <a:ea typeface="+mn-ea"/>
                <a:cs typeface="Arial"/>
              </a:rPr>
              <a:t>Good demulsibility provides:</a:t>
            </a:r>
          </a:p>
          <a:p>
            <a:pPr marL="274320" marR="0" lvl="1" indent="-274320" algn="l" defTabSz="914400" rtl="0" eaLnBrk="1" fontAlgn="base" latinLnBrk="0" hangingPunct="1">
              <a:lnSpc>
                <a:spcPct val="100000"/>
              </a:lnSpc>
              <a:spcBef>
                <a:spcPts val="600"/>
              </a:spcBef>
              <a:spcAft>
                <a:spcPts val="600"/>
              </a:spcAft>
              <a:buClr>
                <a:srgbClr val="C00000"/>
              </a:buClr>
              <a:buSzTx/>
              <a:buFont typeface="Wingdings" panose="05000000000000000000" pitchFamily="2" charset="2"/>
              <a:buChar char="Ø"/>
              <a:tabLst/>
              <a:defRPr/>
            </a:pPr>
            <a:r>
              <a:rPr kumimoji="0" lang="en-US" altLang="en-US" b="0" i="0" u="none" strike="noStrike" kern="0" cap="none" spc="0" normalizeH="0" baseline="0" noProof="0" dirty="0" smtClean="0">
                <a:ln>
                  <a:noFill/>
                </a:ln>
                <a:solidFill>
                  <a:srgbClr val="000000"/>
                </a:solidFill>
                <a:effectLst/>
                <a:uLnTx/>
                <a:uFillTx/>
                <a:latin typeface="Arial"/>
                <a:cs typeface="Arial"/>
              </a:rPr>
              <a:t>Complete separation of oil and water</a:t>
            </a:r>
          </a:p>
          <a:p>
            <a:pPr marL="274320" marR="0" lvl="1" indent="-274320" algn="l" defTabSz="914400" rtl="0" eaLnBrk="1" fontAlgn="base" latinLnBrk="0" hangingPunct="1">
              <a:lnSpc>
                <a:spcPct val="100000"/>
              </a:lnSpc>
              <a:spcBef>
                <a:spcPts val="600"/>
              </a:spcBef>
              <a:spcAft>
                <a:spcPts val="600"/>
              </a:spcAft>
              <a:buClr>
                <a:srgbClr val="C00000"/>
              </a:buClr>
              <a:buSzTx/>
              <a:buFont typeface="Wingdings" panose="05000000000000000000" pitchFamily="2" charset="2"/>
              <a:buChar char="Ø"/>
              <a:tabLst/>
              <a:defRPr/>
            </a:pPr>
            <a:r>
              <a:rPr kumimoji="0" lang="en-US" altLang="en-US" b="0" i="0" u="none" strike="noStrike" kern="0" cap="none" spc="0" normalizeH="0" baseline="0" noProof="0" dirty="0" smtClean="0">
                <a:ln>
                  <a:noFill/>
                </a:ln>
                <a:solidFill>
                  <a:srgbClr val="000000"/>
                </a:solidFill>
                <a:effectLst/>
                <a:uLnTx/>
                <a:uFillTx/>
                <a:latin typeface="Arial"/>
                <a:cs typeface="Arial"/>
              </a:rPr>
              <a:t>Very little water remains in the oil after settling</a:t>
            </a:r>
          </a:p>
          <a:p>
            <a:pPr marL="274320" marR="0" lvl="1" indent="-274320" algn="l" defTabSz="914400" rtl="0" eaLnBrk="1" fontAlgn="base" latinLnBrk="0" hangingPunct="1">
              <a:lnSpc>
                <a:spcPct val="100000"/>
              </a:lnSpc>
              <a:spcBef>
                <a:spcPts val="600"/>
              </a:spcBef>
              <a:spcAft>
                <a:spcPts val="600"/>
              </a:spcAft>
              <a:buClr>
                <a:srgbClr val="C00000"/>
              </a:buClr>
              <a:buSzTx/>
              <a:buFont typeface="Wingdings" panose="05000000000000000000" pitchFamily="2" charset="2"/>
              <a:buChar char="Ø"/>
              <a:tabLst/>
              <a:defRPr/>
            </a:pPr>
            <a:r>
              <a:rPr kumimoji="0" lang="en-US" altLang="en-US" b="0" i="0" u="none" strike="noStrike" kern="0" cap="none" spc="0" normalizeH="0" baseline="0" noProof="0" dirty="0" smtClean="0">
                <a:ln>
                  <a:noFill/>
                </a:ln>
                <a:solidFill>
                  <a:srgbClr val="000000"/>
                </a:solidFill>
                <a:effectLst/>
                <a:uLnTx/>
                <a:uFillTx/>
                <a:latin typeface="Arial"/>
                <a:cs typeface="Arial"/>
              </a:rPr>
              <a:t>Very little additives are stripped out by the water</a:t>
            </a:r>
          </a:p>
          <a:p>
            <a:pPr marL="274320" marR="0" lvl="1" indent="-274320" algn="l" defTabSz="914400" rtl="0" eaLnBrk="1" fontAlgn="base" latinLnBrk="0" hangingPunct="1">
              <a:lnSpc>
                <a:spcPct val="100000"/>
              </a:lnSpc>
              <a:spcBef>
                <a:spcPts val="600"/>
              </a:spcBef>
              <a:spcAft>
                <a:spcPts val="600"/>
              </a:spcAft>
              <a:buClr>
                <a:srgbClr val="C00000"/>
              </a:buClr>
              <a:buSzTx/>
              <a:buFont typeface="Wingdings" panose="05000000000000000000" pitchFamily="2" charset="2"/>
              <a:buChar char="Ø"/>
              <a:tabLst/>
              <a:defRPr/>
            </a:pPr>
            <a:r>
              <a:rPr kumimoji="0" lang="en-US" altLang="en-US" b="0" i="0" u="none" strike="noStrike" kern="0" cap="none" spc="0" normalizeH="0" baseline="0" noProof="0" dirty="0" smtClean="0">
                <a:ln>
                  <a:noFill/>
                </a:ln>
                <a:solidFill>
                  <a:srgbClr val="000000"/>
                </a:solidFill>
                <a:effectLst/>
                <a:uLnTx/>
                <a:uFillTx/>
                <a:latin typeface="Arial"/>
                <a:cs typeface="Arial"/>
              </a:rPr>
              <a:t>Once water is removed, the oil is suitable for continued use</a:t>
            </a:r>
          </a:p>
        </p:txBody>
      </p:sp>
      <p:sp>
        <p:nvSpPr>
          <p:cNvPr id="3" name="Oval 2"/>
          <p:cNvSpPr/>
          <p:nvPr/>
        </p:nvSpPr>
        <p:spPr>
          <a:xfrm>
            <a:off x="8737600" y="2971800"/>
            <a:ext cx="2438400" cy="7620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spTree>
    <p:extLst>
      <p:ext uri="{BB962C8B-B14F-4D97-AF65-F5344CB8AC3E}">
        <p14:creationId xmlns:p14="http://schemas.microsoft.com/office/powerpoint/2010/main" val="696840831"/>
      </p:ext>
    </p:extLst>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447492" name="Group 4"/>
          <p:cNvGrpSpPr>
            <a:grpSpLocks/>
          </p:cNvGrpSpPr>
          <p:nvPr/>
        </p:nvGrpSpPr>
        <p:grpSpPr bwMode="auto">
          <a:xfrm>
            <a:off x="7627621" y="4001816"/>
            <a:ext cx="508000" cy="1406525"/>
            <a:chOff x="4292" y="960"/>
            <a:chExt cx="183" cy="936"/>
          </a:xfrm>
        </p:grpSpPr>
        <p:sp>
          <p:nvSpPr>
            <p:cNvPr id="447493" name="Oval 5"/>
            <p:cNvSpPr>
              <a:spLocks noChangeArrowheads="1"/>
            </p:cNvSpPr>
            <p:nvPr/>
          </p:nvSpPr>
          <p:spPr bwMode="auto">
            <a:xfrm>
              <a:off x="4292" y="1752"/>
              <a:ext cx="183" cy="144"/>
            </a:xfrm>
            <a:prstGeom prst="ellipse">
              <a:avLst/>
            </a:prstGeom>
            <a:solidFill>
              <a:srgbClr val="FF0000"/>
            </a:solidFill>
            <a:ln w="9525">
              <a:solidFill>
                <a:srgbClr val="007933"/>
              </a:solidFill>
              <a:round/>
              <a:headEnd/>
              <a:tailEnd/>
            </a:ln>
          </p:spPr>
          <p:txBody>
            <a:bodyPr wrap="none" anchor="ct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endParaRPr lang="en-US" altLang="en-US" dirty="0"/>
            </a:p>
          </p:txBody>
        </p:sp>
        <p:sp>
          <p:nvSpPr>
            <p:cNvPr id="447494" name="AutoShape 6"/>
            <p:cNvSpPr>
              <a:spLocks noChangeArrowheads="1"/>
            </p:cNvSpPr>
            <p:nvPr/>
          </p:nvSpPr>
          <p:spPr bwMode="auto">
            <a:xfrm>
              <a:off x="4353" y="1440"/>
              <a:ext cx="61" cy="360"/>
            </a:xfrm>
            <a:prstGeom prst="roundRect">
              <a:avLst>
                <a:gd name="adj" fmla="val 16667"/>
              </a:avLst>
            </a:prstGeom>
            <a:solidFill>
              <a:srgbClr val="FF0000"/>
            </a:solidFill>
            <a:ln w="9525">
              <a:solidFill>
                <a:srgbClr val="007933"/>
              </a:solidFill>
              <a:round/>
              <a:headEnd/>
              <a:tailEnd/>
            </a:ln>
          </p:spPr>
          <p:txBody>
            <a:bodyPr wrap="none" anchor="ct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endParaRPr lang="en-US" altLang="en-US" dirty="0"/>
            </a:p>
          </p:txBody>
        </p:sp>
        <p:sp>
          <p:nvSpPr>
            <p:cNvPr id="447495" name="AutoShape 7"/>
            <p:cNvSpPr>
              <a:spLocks noChangeArrowheads="1"/>
            </p:cNvSpPr>
            <p:nvPr/>
          </p:nvSpPr>
          <p:spPr bwMode="auto">
            <a:xfrm>
              <a:off x="4353" y="960"/>
              <a:ext cx="61" cy="843"/>
            </a:xfrm>
            <a:prstGeom prst="roundRect">
              <a:avLst>
                <a:gd name="adj" fmla="val 16667"/>
              </a:avLst>
            </a:prstGeom>
            <a:noFill/>
            <a:ln w="9525">
              <a:solidFill>
                <a:srgbClr val="00793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endParaRPr lang="en-US" altLang="en-US" dirty="0"/>
            </a:p>
          </p:txBody>
        </p:sp>
      </p:grpSp>
      <p:grpSp>
        <p:nvGrpSpPr>
          <p:cNvPr id="447496" name="Group 8"/>
          <p:cNvGrpSpPr>
            <a:grpSpLocks/>
          </p:cNvGrpSpPr>
          <p:nvPr/>
        </p:nvGrpSpPr>
        <p:grpSpPr bwMode="auto">
          <a:xfrm>
            <a:off x="3075692" y="4137735"/>
            <a:ext cx="2366098" cy="1084069"/>
            <a:chOff x="528" y="387"/>
            <a:chExt cx="4648" cy="2965"/>
          </a:xfrm>
        </p:grpSpPr>
        <p:sp>
          <p:nvSpPr>
            <p:cNvPr id="447497" name="Rectangle 9"/>
            <p:cNvSpPr>
              <a:spLocks noChangeArrowheads="1"/>
            </p:cNvSpPr>
            <p:nvPr/>
          </p:nvSpPr>
          <p:spPr bwMode="auto">
            <a:xfrm>
              <a:off x="627" y="481"/>
              <a:ext cx="4549" cy="2871"/>
            </a:xfrm>
            <a:prstGeom prst="rect">
              <a:avLst/>
            </a:prstGeom>
            <a:solidFill>
              <a:schemeClr val="tx1"/>
            </a:solidFill>
            <a:ln w="25400">
              <a:solidFill>
                <a:schemeClr val="tx1"/>
              </a:solidFill>
              <a:miter lim="800000"/>
              <a:headEnd/>
              <a:tailEnd/>
            </a:ln>
          </p:spPr>
          <p:txBody>
            <a:bodyPr wrap="none" anchor="ct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endParaRPr lang="en-US" altLang="en-US" dirty="0"/>
            </a:p>
          </p:txBody>
        </p:sp>
        <p:pic>
          <p:nvPicPr>
            <p:cNvPr id="447498" name="Picture 1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 y="387"/>
              <a:ext cx="4608" cy="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447499" name="Rectangle 11"/>
            <p:cNvSpPr>
              <a:spLocks noChangeArrowheads="1"/>
            </p:cNvSpPr>
            <p:nvPr/>
          </p:nvSpPr>
          <p:spPr bwMode="auto">
            <a:xfrm>
              <a:off x="536" y="392"/>
              <a:ext cx="4594" cy="2914"/>
            </a:xfrm>
            <a:prstGeom prst="rect">
              <a:avLst/>
            </a:prstGeom>
            <a:noFill/>
            <a:ln w="2540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endParaRPr lang="en-US" altLang="en-US" dirty="0"/>
            </a:p>
          </p:txBody>
        </p:sp>
      </p:grpSp>
      <p:grpSp>
        <p:nvGrpSpPr>
          <p:cNvPr id="447500" name="Group 12"/>
          <p:cNvGrpSpPr>
            <a:grpSpLocks/>
          </p:cNvGrpSpPr>
          <p:nvPr/>
        </p:nvGrpSpPr>
        <p:grpSpPr bwMode="auto">
          <a:xfrm>
            <a:off x="1973950" y="1653267"/>
            <a:ext cx="7859982" cy="983157"/>
            <a:chOff x="192" y="2784"/>
            <a:chExt cx="5472" cy="1219"/>
          </a:xfrm>
        </p:grpSpPr>
        <p:pic>
          <p:nvPicPr>
            <p:cNvPr id="447501" name="Picture 13" descr="spu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6" y="2784"/>
              <a:ext cx="1008" cy="1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7502" name="Picture 14" descr="beve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56" y="2784"/>
              <a:ext cx="1008" cy="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7503" name="Picture 15" descr="spiral beve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04" y="2784"/>
              <a:ext cx="1296" cy="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7504" name="Picture 16" descr="helica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2" y="2784"/>
              <a:ext cx="1104" cy="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7505" name="Picture 17" descr="herringbon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00" y="2784"/>
              <a:ext cx="1056" cy="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47506" name="Text Box 18"/>
          <p:cNvSpPr txBox="1">
            <a:spLocks noChangeArrowheads="1"/>
          </p:cNvSpPr>
          <p:nvPr/>
        </p:nvSpPr>
        <p:spPr bwMode="auto">
          <a:xfrm>
            <a:off x="4988717" y="1174447"/>
            <a:ext cx="13731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n-US" altLang="en-US" sz="1800" dirty="0"/>
              <a:t>Gear Types</a:t>
            </a:r>
            <a:endParaRPr lang="en-US" altLang="en-US" sz="1800" u="sng" dirty="0"/>
          </a:p>
        </p:txBody>
      </p:sp>
      <p:sp>
        <p:nvSpPr>
          <p:cNvPr id="447507" name="Text Box 19"/>
          <p:cNvSpPr txBox="1">
            <a:spLocks noChangeArrowheads="1"/>
          </p:cNvSpPr>
          <p:nvPr/>
        </p:nvSpPr>
        <p:spPr bwMode="auto">
          <a:xfrm>
            <a:off x="5675315" y="4137735"/>
            <a:ext cx="2032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n-US" altLang="en-US" sz="1800" dirty="0"/>
              <a:t>Bearings and circulating oil systems</a:t>
            </a:r>
          </a:p>
        </p:txBody>
      </p:sp>
      <p:sp>
        <p:nvSpPr>
          <p:cNvPr id="447508" name="Text Box 20"/>
          <p:cNvSpPr txBox="1">
            <a:spLocks noChangeArrowheads="1"/>
          </p:cNvSpPr>
          <p:nvPr/>
        </p:nvSpPr>
        <p:spPr bwMode="auto">
          <a:xfrm>
            <a:off x="8135621" y="4137735"/>
            <a:ext cx="2032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n-US" altLang="en-US" sz="1800" dirty="0"/>
              <a:t>Temps up to 175ºF</a:t>
            </a:r>
          </a:p>
        </p:txBody>
      </p:sp>
      <p:pic>
        <p:nvPicPr>
          <p:cNvPr id="447509" name="Picture 21" descr="MPj04392440000[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41258" y="2890751"/>
            <a:ext cx="1422400"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7510" name="Text Box 22"/>
          <p:cNvSpPr txBox="1">
            <a:spLocks noChangeArrowheads="1"/>
          </p:cNvSpPr>
          <p:nvPr/>
        </p:nvSpPr>
        <p:spPr bwMode="auto">
          <a:xfrm>
            <a:off x="3363658" y="3039588"/>
            <a:ext cx="660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n-US" altLang="en-US" sz="1800" dirty="0"/>
              <a:t>Gears with Heavy Loads, Shock Loads, Vibration, Noise, or Temp Problems</a:t>
            </a:r>
            <a:endParaRPr lang="en-US" altLang="en-US" sz="1800" u="sng" dirty="0"/>
          </a:p>
        </p:txBody>
      </p:sp>
      <p:sp>
        <p:nvSpPr>
          <p:cNvPr id="28" name="Rectangle 2"/>
          <p:cNvSpPr>
            <a:spLocks noGrp="1" noChangeArrowheads="1"/>
          </p:cNvSpPr>
          <p:nvPr>
            <p:ph type="ctrTitle"/>
          </p:nvPr>
        </p:nvSpPr>
        <p:spPr>
          <a:xfrm>
            <a:off x="584201" y="1"/>
            <a:ext cx="11416688" cy="1061091"/>
          </a:xfrm>
          <a:prstGeom prst="rect">
            <a:avLst/>
          </a:prstGeom>
          <a:noFill/>
        </p:spPr>
        <p:txBody>
          <a:bodyPr/>
          <a:lstStyle/>
          <a:p>
            <a:r>
              <a:rPr lang="en-US" altLang="en-US" sz="3200" dirty="0" err="1" smtClean="0"/>
              <a:t>Optigear</a:t>
            </a:r>
            <a:r>
              <a:rPr lang="en-US" altLang="en-US" sz="3200" baseline="30000" dirty="0" smtClean="0"/>
              <a:t>®</a:t>
            </a:r>
            <a:r>
              <a:rPr lang="en-US" altLang="en-US" sz="3200" dirty="0" smtClean="0"/>
              <a:t> </a:t>
            </a:r>
            <a:r>
              <a:rPr lang="en-US" altLang="en-US" sz="3200" dirty="0"/>
              <a:t>1100 </a:t>
            </a:r>
            <a:r>
              <a:rPr lang="en-US" altLang="en-US" sz="3200" dirty="0" smtClean="0"/>
              <a:t>– Applications</a:t>
            </a:r>
            <a:endParaRPr lang="en-US" altLang="en-US" sz="3600" dirty="0">
              <a:solidFill>
                <a:schemeClr val="hlink"/>
              </a:solidFill>
            </a:endParaRPr>
          </a:p>
        </p:txBody>
      </p:sp>
      <p:sp>
        <p:nvSpPr>
          <p:cNvPr id="29" name="Text Box 18"/>
          <p:cNvSpPr txBox="1">
            <a:spLocks noChangeArrowheads="1"/>
          </p:cNvSpPr>
          <p:nvPr/>
        </p:nvSpPr>
        <p:spPr bwMode="auto">
          <a:xfrm>
            <a:off x="4283681" y="2610179"/>
            <a:ext cx="29867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ctr" eaLnBrk="1" hangingPunct="1"/>
            <a:r>
              <a:rPr lang="en-US" altLang="en-US" sz="1400" dirty="0" smtClean="0"/>
              <a:t>(not recommended for worm gears)</a:t>
            </a:r>
            <a:endParaRPr lang="en-US" altLang="en-US" sz="1400" u="sng" dirty="0"/>
          </a:p>
        </p:txBody>
      </p:sp>
    </p:spTree>
    <p:extLst>
      <p:ext uri="{BB962C8B-B14F-4D97-AF65-F5344CB8AC3E}">
        <p14:creationId xmlns:p14="http://schemas.microsoft.com/office/powerpoint/2010/main" val="4053681442"/>
      </p:ext>
    </p:extLst>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a:ext>
            </a:extLst>
          </a:blip>
          <a:stretch/>
        </p:blipFill>
        <p:spPr>
          <a:xfrm>
            <a:off x="1" y="3085796"/>
            <a:ext cx="8866129" cy="1527505"/>
          </a:xfrm>
          <a:prstGeom prst="rect">
            <a:avLst/>
          </a:prstGeom>
          <a:ln>
            <a:gradFill>
              <a:gsLst>
                <a:gs pos="0">
                  <a:srgbClr val="006600"/>
                </a:gs>
                <a:gs pos="85000">
                  <a:schemeClr val="accent1">
                    <a:tint val="44500"/>
                    <a:satMod val="160000"/>
                  </a:schemeClr>
                </a:gs>
                <a:gs pos="100000">
                  <a:srgbClr val="006600"/>
                </a:gs>
              </a:gsLst>
              <a:lin ang="5400000" scaled="0"/>
            </a:gradFill>
          </a:ln>
        </p:spPr>
      </p:pic>
      <p:sp>
        <p:nvSpPr>
          <p:cNvPr id="7" name="Flowchart: Data 6"/>
          <p:cNvSpPr/>
          <p:nvPr/>
        </p:nvSpPr>
        <p:spPr>
          <a:xfrm>
            <a:off x="8018163" y="2667000"/>
            <a:ext cx="4173837" cy="1981200"/>
          </a:xfrm>
          <a:prstGeom prst="flowChartInputOutput">
            <a:avLst/>
          </a:prstGeom>
          <a:solidFill>
            <a:schemeClr val="bg1"/>
          </a:solidFill>
          <a:ln w="9525" cap="flat" algn="ctr">
            <a:no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0512" y="3282310"/>
            <a:ext cx="7547651" cy="1061091"/>
          </a:xfrm>
        </p:spPr>
        <p:txBody>
          <a:bodyPr/>
          <a:lstStyle/>
          <a:p>
            <a:r>
              <a:rPr lang="en-US" sz="3200" dirty="0" err="1" smtClean="0">
                <a:solidFill>
                  <a:schemeClr val="bg1"/>
                </a:solidFill>
              </a:rPr>
              <a:t>Tribol</a:t>
            </a:r>
            <a:r>
              <a:rPr lang="en-US" sz="3200" baseline="30000" dirty="0" smtClean="0">
                <a:solidFill>
                  <a:schemeClr val="bg1"/>
                </a:solidFill>
              </a:rPr>
              <a:t>®</a:t>
            </a:r>
            <a:r>
              <a:rPr lang="en-US" sz="3200" dirty="0" smtClean="0">
                <a:solidFill>
                  <a:schemeClr val="bg1"/>
                </a:solidFill>
              </a:rPr>
              <a:t> </a:t>
            </a:r>
            <a:r>
              <a:rPr lang="en-US" sz="3200" dirty="0">
                <a:solidFill>
                  <a:schemeClr val="bg1"/>
                </a:solidFill>
              </a:rPr>
              <a:t>HM </a:t>
            </a:r>
            <a:r>
              <a:rPr lang="en-US" sz="3200" dirty="0" smtClean="0">
                <a:solidFill>
                  <a:schemeClr val="bg1"/>
                </a:solidFill>
              </a:rPr>
              <a:t>943 - High Performance Hydraulic &amp; Circulating Oil</a:t>
            </a:r>
            <a:endParaRPr lang="en-US" sz="3200" cap="none" dirty="0">
              <a:solidFill>
                <a:schemeClr val="bg1"/>
              </a:solidFill>
            </a:endParaRPr>
          </a:p>
        </p:txBody>
      </p:sp>
    </p:spTree>
    <p:custDataLst>
      <p:tags r:id="rId1"/>
    </p:custDataLst>
    <p:extLst>
      <p:ext uri="{BB962C8B-B14F-4D97-AF65-F5344CB8AC3E}">
        <p14:creationId xmlns:p14="http://schemas.microsoft.com/office/powerpoint/2010/main" val="2863032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pPr>
              <a:lnSpc>
                <a:spcPct val="100000"/>
              </a:lnSpc>
            </a:pPr>
            <a:r>
              <a:rPr lang="en-US" sz="3200" cap="none" dirty="0" err="1" smtClean="0"/>
              <a:t>Tribol</a:t>
            </a:r>
            <a:r>
              <a:rPr lang="en-US" sz="3200" cap="none" baseline="30000" dirty="0" smtClean="0"/>
              <a:t>®</a:t>
            </a:r>
            <a:r>
              <a:rPr lang="en-US" sz="3200" cap="none" dirty="0" smtClean="0"/>
              <a:t> </a:t>
            </a:r>
            <a:r>
              <a:rPr lang="en-US" sz="3200" cap="none" dirty="0" smtClean="0"/>
              <a:t>HM 943 - Fluid Characteristics</a:t>
            </a:r>
            <a:endParaRPr lang="en-US" sz="3200" cap="none" dirty="0"/>
          </a:p>
        </p:txBody>
      </p:sp>
      <p:graphicFrame>
        <p:nvGraphicFramePr>
          <p:cNvPr id="5" name="Group 122"/>
          <p:cNvGraphicFramePr>
            <a:graphicFrameLocks/>
          </p:cNvGraphicFramePr>
          <p:nvPr>
            <p:extLst>
              <p:ext uri="{D42A27DB-BD31-4B8C-83A1-F6EECF244321}">
                <p14:modId xmlns:p14="http://schemas.microsoft.com/office/powerpoint/2010/main" val="1400222536"/>
              </p:ext>
            </p:extLst>
          </p:nvPr>
        </p:nvGraphicFramePr>
        <p:xfrm>
          <a:off x="2458192" y="1341911"/>
          <a:ext cx="6436426" cy="3990109"/>
        </p:xfrm>
        <a:graphic>
          <a:graphicData uri="http://schemas.openxmlformats.org/drawingml/2006/table">
            <a:tbl>
              <a:tblPr/>
              <a:tblGrid>
                <a:gridCol w="2157236"/>
                <a:gridCol w="4279190"/>
              </a:tblGrid>
              <a:tr h="53187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600" b="1" i="0" u="none" strike="noStrike" cap="none" normalizeH="0" baseline="0" dirty="0" smtClean="0">
                          <a:ln>
                            <a:noFill/>
                          </a:ln>
                          <a:solidFill>
                            <a:schemeClr val="tx1"/>
                          </a:solidFill>
                          <a:effectLst/>
                          <a:latin typeface="Arial" charset="0"/>
                          <a:cs typeface="Arial" charset="0"/>
                        </a:rPr>
                        <a:t>Test</a:t>
                      </a:r>
                    </a:p>
                  </a:txBody>
                  <a:tcPr marL="72000" marR="120000" marT="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sz="1600" b="1" i="0" u="none" strike="noStrike" cap="none" normalizeH="0" baseline="0" dirty="0" smtClean="0">
                          <a:ln>
                            <a:noFill/>
                          </a:ln>
                          <a:solidFill>
                            <a:schemeClr val="bg1"/>
                          </a:solidFill>
                          <a:effectLst/>
                          <a:latin typeface="Arial" charset="0"/>
                          <a:cs typeface="Arial" charset="0"/>
                        </a:rPr>
                        <a:t>Tribol HM 943</a:t>
                      </a:r>
                    </a:p>
                  </a:txBody>
                  <a:tcPr marL="72000" marR="120000" marT="0" marB="468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B32"/>
                    </a:solidFill>
                  </a:tcPr>
                </a:tc>
              </a:tr>
              <a:tr h="4976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charset="0"/>
                          <a:cs typeface="Arial" charset="0"/>
                        </a:rPr>
                        <a:t>Base fluid</a:t>
                      </a:r>
                      <a:endParaRPr kumimoji="0" lang="de-DE" sz="1400" b="0" i="0" u="none" strike="noStrike" cap="none" normalizeH="0" baseline="0" dirty="0" smtClean="0">
                        <a:ln>
                          <a:noFill/>
                        </a:ln>
                        <a:solidFill>
                          <a:schemeClr val="tx1"/>
                        </a:solidFill>
                        <a:effectLst/>
                        <a:latin typeface="Arial" charset="0"/>
                        <a:cs typeface="Arial" charset="0"/>
                      </a:endParaRPr>
                    </a:p>
                  </a:txBody>
                  <a:tcPr marL="72000" marR="120000" marT="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charset="0"/>
                          <a:cs typeface="Arial" charset="0"/>
                        </a:rPr>
                        <a:t>Group II Mineral oil</a:t>
                      </a:r>
                      <a:endParaRPr kumimoji="0" lang="de-DE" sz="1400" b="0" i="0" u="none" strike="noStrike" cap="none" normalizeH="0" baseline="0" dirty="0" smtClean="0">
                        <a:ln>
                          <a:noFill/>
                        </a:ln>
                        <a:solidFill>
                          <a:schemeClr val="tx1"/>
                        </a:solidFill>
                        <a:effectLst/>
                        <a:latin typeface="Arial" charset="0"/>
                        <a:cs typeface="Arial" charset="0"/>
                      </a:endParaRPr>
                    </a:p>
                  </a:txBody>
                  <a:tcPr marL="72000" marR="120000" marT="0" marB="468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79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400" b="0" i="0" u="none" strike="noStrike" cap="none" normalizeH="0" baseline="0" dirty="0" smtClean="0">
                          <a:ln>
                            <a:noFill/>
                          </a:ln>
                          <a:solidFill>
                            <a:schemeClr val="tx1"/>
                          </a:solidFill>
                          <a:effectLst/>
                          <a:latin typeface="Arial" charset="0"/>
                          <a:cs typeface="Arial" charset="0"/>
                        </a:rPr>
                        <a:t>Additives</a:t>
                      </a:r>
                    </a:p>
                  </a:txBody>
                  <a:tcPr marL="72000" marR="120000" marT="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sz="1400" b="0" i="0" u="none" strike="noStrike" cap="none" normalizeH="0" baseline="0" dirty="0" smtClean="0">
                          <a:ln>
                            <a:noFill/>
                          </a:ln>
                          <a:solidFill>
                            <a:schemeClr val="tx1"/>
                          </a:solidFill>
                          <a:effectLst/>
                          <a:latin typeface="Arial" charset="0"/>
                          <a:cs typeface="Arial" charset="0"/>
                        </a:rPr>
                        <a:t>Zinc-Free AW</a:t>
                      </a:r>
                    </a:p>
                  </a:txBody>
                  <a:tcPr marL="72000" marR="120000" marT="0" marB="468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79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charset="0"/>
                          <a:cs typeface="Arial" charset="0"/>
                        </a:rPr>
                        <a:t>Viscosities</a:t>
                      </a:r>
                      <a:endParaRPr kumimoji="0" lang="de-DE" sz="1400" b="0" i="0" u="none" strike="noStrike" cap="none" normalizeH="0" baseline="0" dirty="0" smtClean="0">
                        <a:ln>
                          <a:noFill/>
                        </a:ln>
                        <a:solidFill>
                          <a:schemeClr val="tx1"/>
                        </a:solidFill>
                        <a:effectLst/>
                        <a:latin typeface="Arial" charset="0"/>
                        <a:cs typeface="Arial" charset="0"/>
                      </a:endParaRPr>
                    </a:p>
                  </a:txBody>
                  <a:tcPr marL="72000" marR="120000" marT="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charset="0"/>
                          <a:cs typeface="Arial" charset="0"/>
                        </a:rPr>
                        <a:t>ISO 22 – 100</a:t>
                      </a:r>
                      <a:endParaRPr kumimoji="0" lang="de-DE" sz="1400" b="0" i="0" u="none" strike="noStrike" cap="none" normalizeH="0" baseline="0" dirty="0" smtClean="0">
                        <a:ln>
                          <a:noFill/>
                        </a:ln>
                        <a:solidFill>
                          <a:schemeClr val="tx1"/>
                        </a:solidFill>
                        <a:effectLst/>
                        <a:latin typeface="Arial" charset="0"/>
                        <a:cs typeface="Arial" charset="0"/>
                      </a:endParaRPr>
                    </a:p>
                  </a:txBody>
                  <a:tcPr marL="72000" marR="120000" marT="0" marB="468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589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charset="0"/>
                          <a:cs typeface="Arial" charset="0"/>
                        </a:rPr>
                        <a:t>VI</a:t>
                      </a:r>
                      <a:endParaRPr kumimoji="0" lang="de-DE" sz="1400" b="0" i="0" u="none" strike="noStrike" cap="none" normalizeH="0" baseline="0" dirty="0" smtClean="0">
                        <a:ln>
                          <a:noFill/>
                        </a:ln>
                        <a:solidFill>
                          <a:schemeClr val="tx1"/>
                        </a:solidFill>
                        <a:effectLst/>
                        <a:latin typeface="Arial" charset="0"/>
                        <a:cs typeface="Arial" charset="0"/>
                      </a:endParaRPr>
                    </a:p>
                  </a:txBody>
                  <a:tcPr marL="72000" marR="120000" marT="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charset="0"/>
                          <a:cs typeface="Arial" charset="0"/>
                        </a:rPr>
                        <a:t>100 - 105</a:t>
                      </a:r>
                      <a:endParaRPr kumimoji="0" lang="de-DE" sz="1400" b="0" i="0" u="none" strike="noStrike" cap="none" normalizeH="0" baseline="0" dirty="0" smtClean="0">
                        <a:ln>
                          <a:noFill/>
                        </a:ln>
                        <a:solidFill>
                          <a:schemeClr val="tx1"/>
                        </a:solidFill>
                        <a:effectLst/>
                        <a:latin typeface="Arial" charset="0"/>
                        <a:cs typeface="Arial" charset="0"/>
                      </a:endParaRPr>
                    </a:p>
                  </a:txBody>
                  <a:tcPr marL="72000" marR="120000" marT="0" marB="468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589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charset="0"/>
                          <a:cs typeface="Arial" charset="0"/>
                        </a:rPr>
                        <a:t>FZG rating</a:t>
                      </a:r>
                      <a:endParaRPr kumimoji="0" lang="de-DE" sz="1400" b="0" i="0" u="none" strike="noStrike" cap="none" normalizeH="0" baseline="0" dirty="0" smtClean="0">
                        <a:ln>
                          <a:noFill/>
                        </a:ln>
                        <a:solidFill>
                          <a:schemeClr val="tx1"/>
                        </a:solidFill>
                        <a:effectLst/>
                        <a:latin typeface="Arial" charset="0"/>
                        <a:cs typeface="Arial" charset="0"/>
                      </a:endParaRPr>
                    </a:p>
                  </a:txBody>
                  <a:tcPr marL="72000" marR="120000" marT="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charset="0"/>
                          <a:cs typeface="Arial" charset="0"/>
                        </a:rPr>
                        <a:t>12</a:t>
                      </a:r>
                      <a:endParaRPr kumimoji="0" lang="de-DE" sz="1400" b="0" i="0" u="none" strike="noStrike" cap="none" normalizeH="0" baseline="0" dirty="0" smtClean="0">
                        <a:ln>
                          <a:noFill/>
                        </a:ln>
                        <a:solidFill>
                          <a:schemeClr val="tx1"/>
                        </a:solidFill>
                        <a:effectLst/>
                        <a:latin typeface="Arial" charset="0"/>
                        <a:cs typeface="Arial" charset="0"/>
                      </a:endParaRPr>
                    </a:p>
                  </a:txBody>
                  <a:tcPr marL="72000" marR="120000" marT="0" marB="468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659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400" b="0" i="0" u="none" strike="noStrike" cap="none" normalizeH="0" baseline="0" dirty="0" smtClean="0">
                          <a:ln>
                            <a:noFill/>
                          </a:ln>
                          <a:solidFill>
                            <a:schemeClr val="tx1"/>
                          </a:solidFill>
                          <a:effectLst/>
                          <a:latin typeface="Arial" charset="0"/>
                          <a:cs typeface="Arial" charset="0"/>
                        </a:rPr>
                        <a:t>Vickers Pump Test</a:t>
                      </a:r>
                    </a:p>
                  </a:txBody>
                  <a:tcPr marL="72000" marR="120000" marT="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sz="1400" b="0" i="0" u="none" strike="noStrike" cap="none" normalizeH="0" baseline="0" dirty="0" smtClean="0">
                          <a:ln>
                            <a:noFill/>
                          </a:ln>
                          <a:solidFill>
                            <a:schemeClr val="tx1"/>
                          </a:solidFill>
                          <a:effectLst/>
                          <a:latin typeface="Arial" charset="0"/>
                          <a:cs typeface="Arial" charset="0"/>
                        </a:rPr>
                        <a:t>Less than 10mg wear</a:t>
                      </a:r>
                    </a:p>
                  </a:txBody>
                  <a:tcPr marL="72000" marR="120000" marT="0" marB="468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659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400" b="0" i="0" u="none" strike="noStrike" cap="none" normalizeH="0" baseline="0" dirty="0" smtClean="0">
                          <a:ln>
                            <a:noFill/>
                          </a:ln>
                          <a:solidFill>
                            <a:schemeClr val="tx1"/>
                          </a:solidFill>
                          <a:effectLst/>
                          <a:latin typeface="Arial" charset="0"/>
                          <a:cs typeface="Arial" charset="0"/>
                        </a:rPr>
                        <a:t>Oxidation Resistance</a:t>
                      </a:r>
                    </a:p>
                  </a:txBody>
                  <a:tcPr marL="72000" marR="120000" marT="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sz="1400" b="0" i="0" u="none" strike="noStrike" cap="none" normalizeH="0" baseline="0" dirty="0" smtClean="0">
                          <a:ln>
                            <a:noFill/>
                          </a:ln>
                          <a:solidFill>
                            <a:schemeClr val="tx1"/>
                          </a:solidFill>
                          <a:effectLst/>
                          <a:latin typeface="Arial" charset="0"/>
                          <a:cs typeface="Arial" charset="0"/>
                        </a:rPr>
                        <a:t>18,000+ hours</a:t>
                      </a:r>
                    </a:p>
                  </a:txBody>
                  <a:tcPr marL="72000" marR="120000" marT="0" marB="468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95367465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584201" y="417792"/>
            <a:ext cx="11032064" cy="1030009"/>
          </a:xfrm>
        </p:spPr>
        <p:txBody>
          <a:bodyPr/>
          <a:lstStyle/>
          <a:p>
            <a:pPr>
              <a:lnSpc>
                <a:spcPct val="100000"/>
              </a:lnSpc>
            </a:pPr>
            <a:r>
              <a:rPr lang="en-US" sz="3200" cap="none" dirty="0" err="1" smtClean="0"/>
              <a:t>Tribol</a:t>
            </a:r>
            <a:r>
              <a:rPr lang="en-US" sz="3200" cap="none" baseline="30000" dirty="0" smtClean="0"/>
              <a:t>®</a:t>
            </a:r>
            <a:r>
              <a:rPr lang="en-US" sz="3200" cap="none" dirty="0" smtClean="0"/>
              <a:t> </a:t>
            </a:r>
            <a:r>
              <a:rPr lang="en-US" sz="3200" cap="none" dirty="0" smtClean="0"/>
              <a:t>HM 943 - Oxidation Resistance</a:t>
            </a:r>
            <a:r>
              <a:rPr lang="en-US" dirty="0"/>
              <a:t/>
            </a:r>
            <a:br>
              <a:rPr lang="en-US" dirty="0"/>
            </a:br>
            <a:endParaRPr lang="en-US" dirty="0"/>
          </a:p>
        </p:txBody>
      </p:sp>
      <p:graphicFrame>
        <p:nvGraphicFramePr>
          <p:cNvPr id="5" name="Object 4"/>
          <p:cNvGraphicFramePr>
            <a:graphicFrameLocks noGrp="1" noChangeAspect="1"/>
          </p:cNvGraphicFramePr>
          <p:nvPr>
            <p:extLst>
              <p:ext uri="{D42A27DB-BD31-4B8C-83A1-F6EECF244321}">
                <p14:modId xmlns:p14="http://schemas.microsoft.com/office/powerpoint/2010/main" val="3798491141"/>
              </p:ext>
            </p:extLst>
          </p:nvPr>
        </p:nvGraphicFramePr>
        <p:xfrm>
          <a:off x="1686181" y="1539305"/>
          <a:ext cx="8704807" cy="3910796"/>
        </p:xfrm>
        <a:graphic>
          <a:graphicData uri="http://schemas.openxmlformats.org/presentationml/2006/ole">
            <mc:AlternateContent xmlns:mc="http://schemas.openxmlformats.org/markup-compatibility/2006">
              <mc:Choice xmlns:v="urn:schemas-microsoft-com:vml" Requires="v">
                <p:oleObj spid="_x0000_s13411" name="Worksheet" r:id="rId3" imgW="6114971" imgH="3667048" progId="Excel.Sheet.8">
                  <p:embed/>
                </p:oleObj>
              </mc:Choice>
              <mc:Fallback>
                <p:oleObj name="Worksheet" r:id="rId3" imgW="6114971" imgH="3667048" progId="Excel.Sheet.8">
                  <p:embed/>
                  <p:pic>
                    <p:nvPicPr>
                      <p:cNvPr id="0" name=""/>
                      <p:cNvPicPr>
                        <a:picLocks noGrp="1" noChangeAspect="1" noChangeArrowheads="1"/>
                      </p:cNvPicPr>
                      <p:nvPr/>
                    </p:nvPicPr>
                    <p:blipFill>
                      <a:blip r:embed="rId4"/>
                      <a:srcRect/>
                      <a:stretch>
                        <a:fillRect/>
                      </a:stretch>
                    </p:blipFill>
                    <p:spPr bwMode="auto">
                      <a:xfrm>
                        <a:off x="1686181" y="1539305"/>
                        <a:ext cx="8704807" cy="3910796"/>
                      </a:xfrm>
                      <a:prstGeom prst="rect">
                        <a:avLst/>
                      </a:prstGeom>
                      <a:noFill/>
                      <a:ln>
                        <a:noFill/>
                      </a:ln>
                      <a:effectLst/>
                      <a:extLst/>
                    </p:spPr>
                  </p:pic>
                </p:oleObj>
              </mc:Fallback>
            </mc:AlternateContent>
          </a:graphicData>
        </a:graphic>
      </p:graphicFrame>
      <p:sp>
        <p:nvSpPr>
          <p:cNvPr id="4" name="TextBox 3"/>
          <p:cNvSpPr txBox="1"/>
          <p:nvPr/>
        </p:nvSpPr>
        <p:spPr>
          <a:xfrm>
            <a:off x="3142600" y="1139195"/>
            <a:ext cx="5791970" cy="400110"/>
          </a:xfrm>
          <a:prstGeom prst="rect">
            <a:avLst/>
          </a:prstGeom>
          <a:noFill/>
        </p:spPr>
        <p:txBody>
          <a:bodyPr wrap="none" rtlCol="0">
            <a:spAutoFit/>
          </a:bodyPr>
          <a:lstStyle/>
          <a:p>
            <a:pPr algn="ctr"/>
            <a:r>
              <a:rPr lang="en-US" altLang="en-US" sz="2000" b="1" dirty="0">
                <a:latin typeface="Arial" panose="020B0604020202020204" pitchFamily="34" charset="0"/>
                <a:cs typeface="Arial" panose="020B0604020202020204" pitchFamily="34" charset="0"/>
              </a:rPr>
              <a:t>Extremely </a:t>
            </a:r>
            <a:r>
              <a:rPr lang="en-US" altLang="en-US" sz="2000" b="1" dirty="0" smtClean="0">
                <a:latin typeface="Arial" panose="020B0604020202020204" pitchFamily="34" charset="0"/>
                <a:cs typeface="Arial" panose="020B0604020202020204" pitchFamily="34" charset="0"/>
              </a:rPr>
              <a:t>long life, even at high temperatures</a:t>
            </a:r>
            <a:endParaRPr lang="en-US" alt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661438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4294967295"/>
          </p:nvPr>
        </p:nvSpPr>
        <p:spPr>
          <a:xfrm>
            <a:off x="406401" y="1709738"/>
            <a:ext cx="5689600" cy="2589212"/>
          </a:xfrm>
          <a:prstGeom prst="rect">
            <a:avLst/>
          </a:prstGeom>
        </p:spPr>
        <p:txBody>
          <a:bodyPr>
            <a:normAutofit fontScale="77500" lnSpcReduction="20000"/>
          </a:bodyPr>
          <a:lstStyle/>
          <a:p>
            <a:pPr marL="274320" indent="-274320">
              <a:spcBef>
                <a:spcPts val="600"/>
              </a:spcBef>
              <a:spcAft>
                <a:spcPts val="600"/>
              </a:spcAft>
              <a:buClr>
                <a:srgbClr val="C00000"/>
              </a:buClr>
              <a:buFont typeface="Wingdings" panose="05000000000000000000" pitchFamily="2" charset="2"/>
              <a:buChar char="Ø"/>
            </a:pPr>
            <a:r>
              <a:rPr lang="en-US" dirty="0">
                <a:solidFill>
                  <a:schemeClr val="tx1"/>
                </a:solidFill>
              </a:rPr>
              <a:t>Excellent FZG rating of 12</a:t>
            </a:r>
          </a:p>
          <a:p>
            <a:pPr marL="274320" indent="-274320">
              <a:spcBef>
                <a:spcPts val="600"/>
              </a:spcBef>
              <a:spcAft>
                <a:spcPts val="600"/>
              </a:spcAft>
              <a:buClr>
                <a:srgbClr val="C00000"/>
              </a:buClr>
              <a:buFont typeface="Wingdings" panose="05000000000000000000" pitchFamily="2" charset="2"/>
              <a:buChar char="Ø"/>
            </a:pPr>
            <a:r>
              <a:rPr lang="en-US" dirty="0">
                <a:solidFill>
                  <a:schemeClr val="tx1"/>
                </a:solidFill>
              </a:rPr>
              <a:t>Excellent 4-ball wear</a:t>
            </a:r>
          </a:p>
          <a:p>
            <a:pPr marL="274320" indent="-274320">
              <a:spcBef>
                <a:spcPts val="600"/>
              </a:spcBef>
              <a:spcAft>
                <a:spcPts val="600"/>
              </a:spcAft>
              <a:buClr>
                <a:srgbClr val="C00000"/>
              </a:buClr>
              <a:buFont typeface="Wingdings" panose="05000000000000000000" pitchFamily="2" charset="2"/>
              <a:buChar char="Ø"/>
            </a:pPr>
            <a:r>
              <a:rPr lang="en-US" dirty="0">
                <a:solidFill>
                  <a:schemeClr val="tx1"/>
                </a:solidFill>
              </a:rPr>
              <a:t>Passes all major pump wear tests with flying colors</a:t>
            </a:r>
          </a:p>
          <a:p>
            <a:pPr marL="274320" indent="-274320">
              <a:spcBef>
                <a:spcPts val="600"/>
              </a:spcBef>
              <a:spcAft>
                <a:spcPts val="600"/>
              </a:spcAft>
              <a:buClr>
                <a:srgbClr val="C00000"/>
              </a:buClr>
              <a:buFont typeface="Wingdings" panose="05000000000000000000" pitchFamily="2" charset="2"/>
              <a:buChar char="Ø"/>
            </a:pPr>
            <a:r>
              <a:rPr lang="en-US" dirty="0">
                <a:solidFill>
                  <a:schemeClr val="tx1"/>
                </a:solidFill>
              </a:rPr>
              <a:t>Eaton-Vickers Vane Pump Test</a:t>
            </a:r>
          </a:p>
          <a:p>
            <a:pPr marL="674370" lvl="2" indent="-274320">
              <a:spcBef>
                <a:spcPts val="600"/>
              </a:spcBef>
              <a:spcAft>
                <a:spcPts val="600"/>
              </a:spcAft>
              <a:buClr>
                <a:srgbClr val="C00000"/>
              </a:buClr>
              <a:buFont typeface="Arial" panose="020B0604020202020204" pitchFamily="34" charset="0"/>
              <a:buChar char="−"/>
            </a:pPr>
            <a:r>
              <a:rPr lang="en-US" sz="1600" dirty="0">
                <a:solidFill>
                  <a:schemeClr val="tx1"/>
                </a:solidFill>
              </a:rPr>
              <a:t>&lt;10 mg of wear</a:t>
            </a:r>
          </a:p>
          <a:p>
            <a:pPr marL="0" indent="0">
              <a:buClr>
                <a:srgbClr val="C00000"/>
              </a:buClr>
              <a:buNone/>
            </a:pPr>
            <a:endParaRPr lang="en-US" dirty="0"/>
          </a:p>
        </p:txBody>
      </p:sp>
      <p:sp>
        <p:nvSpPr>
          <p:cNvPr id="3" name="Title 2"/>
          <p:cNvSpPr>
            <a:spLocks noGrp="1"/>
          </p:cNvSpPr>
          <p:nvPr>
            <p:ph type="ctrTitle"/>
          </p:nvPr>
        </p:nvSpPr>
        <p:spPr/>
        <p:txBody>
          <a:bodyPr/>
          <a:lstStyle/>
          <a:p>
            <a:pPr>
              <a:lnSpc>
                <a:spcPct val="100000"/>
              </a:lnSpc>
            </a:pPr>
            <a:r>
              <a:rPr lang="en-US" sz="3200" cap="none" dirty="0" err="1" smtClean="0"/>
              <a:t>Tribol</a:t>
            </a:r>
            <a:r>
              <a:rPr lang="en-US" sz="3200" cap="none" baseline="30000" dirty="0" smtClean="0"/>
              <a:t>®</a:t>
            </a:r>
            <a:r>
              <a:rPr lang="en-US" sz="3200" cap="none" dirty="0" smtClean="0"/>
              <a:t> </a:t>
            </a:r>
            <a:r>
              <a:rPr lang="en-US" sz="3200" cap="none" dirty="0" smtClean="0"/>
              <a:t>HM 943 - Wear Protection</a:t>
            </a:r>
            <a:endParaRPr lang="en-US" sz="3200" cap="none" dirty="0"/>
          </a:p>
        </p:txBody>
      </p:sp>
      <p:pic>
        <p:nvPicPr>
          <p:cNvPr id="5" name="Picture 1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299200" y="1400981"/>
            <a:ext cx="4775200" cy="335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12"/>
          <p:cNvSpPr txBox="1">
            <a:spLocks noChangeArrowheads="1"/>
          </p:cNvSpPr>
          <p:nvPr/>
        </p:nvSpPr>
        <p:spPr bwMode="auto">
          <a:xfrm>
            <a:off x="6299200" y="4756956"/>
            <a:ext cx="479636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ctr" eaLnBrk="1" hangingPunct="1">
              <a:buNone/>
            </a:pPr>
            <a:r>
              <a:rPr lang="en-US" sz="1800" b="1" dirty="0"/>
              <a:t>Pump components appear </a:t>
            </a:r>
            <a:r>
              <a:rPr lang="en-US" sz="1800" b="1" dirty="0" smtClean="0"/>
              <a:t>‘like new’ </a:t>
            </a:r>
            <a:r>
              <a:rPr lang="en-US" sz="1800" b="1" dirty="0"/>
              <a:t>after the rigorous </a:t>
            </a:r>
            <a:r>
              <a:rPr lang="en-US" sz="1800" b="1" dirty="0" smtClean="0"/>
              <a:t>test</a:t>
            </a:r>
            <a:endParaRPr lang="en-US" sz="1800" b="1" dirty="0"/>
          </a:p>
        </p:txBody>
      </p:sp>
    </p:spTree>
    <p:extLst>
      <p:ext uri="{BB962C8B-B14F-4D97-AF65-F5344CB8AC3E}">
        <p14:creationId xmlns:p14="http://schemas.microsoft.com/office/powerpoint/2010/main" val="351265064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4294967295"/>
          </p:nvPr>
        </p:nvSpPr>
        <p:spPr>
          <a:xfrm>
            <a:off x="584211" y="1373188"/>
            <a:ext cx="8356588" cy="4654550"/>
          </a:xfrm>
          <a:prstGeom prst="rect">
            <a:avLst/>
          </a:prstGeom>
        </p:spPr>
        <p:txBody>
          <a:bodyPr/>
          <a:lstStyle/>
          <a:p>
            <a:pPr marL="274320" indent="-274320">
              <a:spcBef>
                <a:spcPts val="600"/>
              </a:spcBef>
              <a:spcAft>
                <a:spcPts val="600"/>
              </a:spcAft>
              <a:buClr>
                <a:srgbClr val="C00000"/>
              </a:buClr>
              <a:buFont typeface="Wingdings" panose="05000000000000000000" pitchFamily="2" charset="2"/>
              <a:buChar char="Ø"/>
            </a:pPr>
            <a:r>
              <a:rPr lang="en-US" sz="2000" b="1" dirty="0">
                <a:solidFill>
                  <a:schemeClr val="tx1"/>
                </a:solidFill>
              </a:rPr>
              <a:t>Environmental</a:t>
            </a:r>
          </a:p>
          <a:p>
            <a:pPr marL="731520" lvl="3" indent="-274320">
              <a:spcBef>
                <a:spcPts val="600"/>
              </a:spcBef>
              <a:spcAft>
                <a:spcPts val="600"/>
              </a:spcAft>
              <a:buClr>
                <a:srgbClr val="C00000"/>
              </a:buClr>
              <a:buFont typeface="Arial" panose="020B0604020202020204" pitchFamily="34" charset="0"/>
              <a:buChar char="−"/>
            </a:pPr>
            <a:r>
              <a:rPr lang="en-US" dirty="0">
                <a:solidFill>
                  <a:schemeClr val="tx1"/>
                </a:solidFill>
              </a:rPr>
              <a:t>Elimination of zinc in the waste stream</a:t>
            </a:r>
          </a:p>
          <a:p>
            <a:pPr marL="274320" indent="-274320">
              <a:spcBef>
                <a:spcPts val="600"/>
              </a:spcBef>
              <a:spcAft>
                <a:spcPts val="600"/>
              </a:spcAft>
              <a:buClr>
                <a:srgbClr val="C00000"/>
              </a:buClr>
              <a:buFont typeface="Wingdings" panose="05000000000000000000" pitchFamily="2" charset="2"/>
              <a:buChar char="Ø"/>
            </a:pPr>
            <a:r>
              <a:rPr lang="en-US" sz="2000" b="1" dirty="0">
                <a:solidFill>
                  <a:schemeClr val="tx1"/>
                </a:solidFill>
              </a:rPr>
              <a:t>Performance</a:t>
            </a:r>
          </a:p>
          <a:p>
            <a:pPr marL="731520" lvl="3" indent="-274320">
              <a:spcBef>
                <a:spcPts val="600"/>
              </a:spcBef>
              <a:spcAft>
                <a:spcPts val="600"/>
              </a:spcAft>
              <a:buClr>
                <a:srgbClr val="C00000"/>
              </a:buClr>
              <a:buFont typeface="Arial" panose="020B0604020202020204" pitchFamily="34" charset="0"/>
              <a:buChar char="−"/>
            </a:pPr>
            <a:r>
              <a:rPr lang="en-US" dirty="0">
                <a:solidFill>
                  <a:schemeClr val="tx1"/>
                </a:solidFill>
              </a:rPr>
              <a:t>Extended life of hydraulic servo and proportional valves</a:t>
            </a:r>
          </a:p>
          <a:p>
            <a:pPr marL="731520" lvl="3" indent="-274320">
              <a:spcBef>
                <a:spcPts val="600"/>
              </a:spcBef>
              <a:spcAft>
                <a:spcPts val="600"/>
              </a:spcAft>
              <a:buClr>
                <a:srgbClr val="C00000"/>
              </a:buClr>
              <a:buFont typeface="Arial" panose="020B0604020202020204" pitchFamily="34" charset="0"/>
              <a:buChar char="−"/>
            </a:pPr>
            <a:r>
              <a:rPr lang="en-US" dirty="0">
                <a:solidFill>
                  <a:schemeClr val="tx1"/>
                </a:solidFill>
              </a:rPr>
              <a:t>Lower sludge </a:t>
            </a:r>
            <a:r>
              <a:rPr lang="en-US" dirty="0" smtClean="0">
                <a:solidFill>
                  <a:schemeClr val="tx1"/>
                </a:solidFill>
              </a:rPr>
              <a:t>formation</a:t>
            </a:r>
          </a:p>
          <a:p>
            <a:pPr marL="274320" indent="-274320">
              <a:spcBef>
                <a:spcPts val="600"/>
              </a:spcBef>
              <a:spcAft>
                <a:spcPts val="600"/>
              </a:spcAft>
              <a:buClr>
                <a:srgbClr val="C00000"/>
              </a:buClr>
              <a:buFont typeface="Wingdings" panose="05000000000000000000" pitchFamily="2" charset="2"/>
              <a:buChar char="Ø"/>
            </a:pPr>
            <a:r>
              <a:rPr lang="en-US" sz="2000" b="1" dirty="0" smtClean="0">
                <a:solidFill>
                  <a:schemeClr val="tx1"/>
                </a:solidFill>
              </a:rPr>
              <a:t>Coolant/water compatibility</a:t>
            </a:r>
          </a:p>
          <a:p>
            <a:pPr marL="731520" lvl="3" indent="-274320">
              <a:spcBef>
                <a:spcPts val="600"/>
              </a:spcBef>
              <a:spcAft>
                <a:spcPts val="600"/>
              </a:spcAft>
              <a:buClr>
                <a:srgbClr val="C00000"/>
              </a:buClr>
              <a:buFont typeface="Arial" panose="020B0604020202020204" pitchFamily="34" charset="0"/>
              <a:buChar char="−"/>
            </a:pPr>
            <a:r>
              <a:rPr lang="en-US" dirty="0" smtClean="0">
                <a:solidFill>
                  <a:schemeClr val="tx1"/>
                </a:solidFill>
              </a:rPr>
              <a:t>Improved </a:t>
            </a:r>
            <a:r>
              <a:rPr lang="en-US" dirty="0">
                <a:solidFill>
                  <a:schemeClr val="tx1"/>
                </a:solidFill>
              </a:rPr>
              <a:t>coolant compatibility (longer coolant life)</a:t>
            </a:r>
          </a:p>
          <a:p>
            <a:pPr marL="731520" lvl="3" indent="-274320">
              <a:spcBef>
                <a:spcPts val="600"/>
              </a:spcBef>
              <a:spcAft>
                <a:spcPts val="600"/>
              </a:spcAft>
              <a:buClr>
                <a:srgbClr val="C00000"/>
              </a:buClr>
              <a:buFont typeface="Arial" panose="020B0604020202020204" pitchFamily="34" charset="0"/>
              <a:buChar char="−"/>
            </a:pPr>
            <a:r>
              <a:rPr lang="en-US" dirty="0">
                <a:solidFill>
                  <a:schemeClr val="tx1"/>
                </a:solidFill>
              </a:rPr>
              <a:t>Less additive dropout &amp; sludge in the presence of </a:t>
            </a:r>
            <a:r>
              <a:rPr lang="en-US" dirty="0" smtClean="0">
                <a:solidFill>
                  <a:schemeClr val="tx1"/>
                </a:solidFill>
              </a:rPr>
              <a:t>water</a:t>
            </a:r>
            <a:endParaRPr lang="en-US" dirty="0">
              <a:solidFill>
                <a:schemeClr val="tx1"/>
              </a:solidFill>
            </a:endParaRPr>
          </a:p>
        </p:txBody>
      </p:sp>
      <p:sp>
        <p:nvSpPr>
          <p:cNvPr id="3" name="Title 2"/>
          <p:cNvSpPr>
            <a:spLocks noGrp="1"/>
          </p:cNvSpPr>
          <p:nvPr>
            <p:ph type="ctrTitle"/>
          </p:nvPr>
        </p:nvSpPr>
        <p:spPr/>
        <p:txBody>
          <a:bodyPr/>
          <a:lstStyle/>
          <a:p>
            <a:pPr>
              <a:lnSpc>
                <a:spcPct val="100000"/>
              </a:lnSpc>
            </a:pPr>
            <a:r>
              <a:rPr lang="en-US" sz="3200" cap="none" dirty="0" err="1" smtClean="0"/>
              <a:t>Tribol</a:t>
            </a:r>
            <a:r>
              <a:rPr lang="en-US" sz="3200" cap="none" baseline="30000" dirty="0" smtClean="0"/>
              <a:t>®</a:t>
            </a:r>
            <a:r>
              <a:rPr lang="en-US" sz="3200" cap="none" dirty="0" smtClean="0"/>
              <a:t> </a:t>
            </a:r>
            <a:r>
              <a:rPr lang="en-US" sz="3200" cap="none" dirty="0" smtClean="0"/>
              <a:t>HM 943 - Zinc-free Anti-wear</a:t>
            </a:r>
            <a:endParaRPr lang="en-US" sz="3200" cap="none" dirty="0"/>
          </a:p>
        </p:txBody>
      </p:sp>
      <p:pic>
        <p:nvPicPr>
          <p:cNvPr id="5" name="Picture 5" descr="MCj04396060000[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331200" y="1447800"/>
            <a:ext cx="33528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65287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4294967295"/>
          </p:nvPr>
        </p:nvSpPr>
        <p:spPr>
          <a:xfrm>
            <a:off x="609600" y="1295400"/>
            <a:ext cx="11074400" cy="4419600"/>
          </a:xfrm>
          <a:prstGeom prst="rect">
            <a:avLst/>
          </a:prstGeom>
        </p:spPr>
        <p:txBody>
          <a:bodyPr>
            <a:normAutofit lnSpcReduction="10000"/>
          </a:bodyPr>
          <a:lstStyle/>
          <a:p>
            <a:pPr marL="274320" indent="-274320">
              <a:spcBef>
                <a:spcPts val="0"/>
              </a:spcBef>
              <a:spcAft>
                <a:spcPts val="600"/>
              </a:spcAft>
              <a:buClr>
                <a:srgbClr val="C00000"/>
              </a:buClr>
              <a:buFont typeface="Wingdings" panose="05000000000000000000" pitchFamily="2" charset="2"/>
              <a:buChar char="Ø"/>
            </a:pPr>
            <a:r>
              <a:rPr lang="en-US" sz="2000" b="1" dirty="0">
                <a:solidFill>
                  <a:schemeClr val="tx1"/>
                </a:solidFill>
              </a:rPr>
              <a:t>Hydraulic systems</a:t>
            </a:r>
          </a:p>
          <a:p>
            <a:pPr marL="731520" lvl="4" indent="-274320">
              <a:spcBef>
                <a:spcPts val="0"/>
              </a:spcBef>
              <a:spcAft>
                <a:spcPts val="600"/>
              </a:spcAft>
              <a:buClr>
                <a:srgbClr val="C00000"/>
              </a:buClr>
              <a:buFont typeface="Arial" panose="020B0604020202020204" pitchFamily="34" charset="0"/>
              <a:buChar char="−"/>
            </a:pPr>
            <a:r>
              <a:rPr lang="en-US" dirty="0">
                <a:solidFill>
                  <a:schemeClr val="tx1"/>
                </a:solidFill>
              </a:rPr>
              <a:t>Designed for the most </a:t>
            </a:r>
            <a:r>
              <a:rPr lang="en-US" dirty="0" smtClean="0">
                <a:solidFill>
                  <a:schemeClr val="tx1"/>
                </a:solidFill>
              </a:rPr>
              <a:t>advanced, NC </a:t>
            </a:r>
            <a:r>
              <a:rPr lang="en-US" dirty="0">
                <a:solidFill>
                  <a:schemeClr val="tx1"/>
                </a:solidFill>
              </a:rPr>
              <a:t>hydraulic </a:t>
            </a:r>
            <a:r>
              <a:rPr lang="en-US" dirty="0" smtClean="0">
                <a:solidFill>
                  <a:schemeClr val="tx1"/>
                </a:solidFill>
              </a:rPr>
              <a:t>operations</a:t>
            </a:r>
            <a:endParaRPr lang="en-US" dirty="0">
              <a:solidFill>
                <a:schemeClr val="tx1"/>
              </a:solidFill>
            </a:endParaRPr>
          </a:p>
          <a:p>
            <a:pPr marL="731520" lvl="4" indent="-274320">
              <a:spcBef>
                <a:spcPts val="0"/>
              </a:spcBef>
              <a:spcAft>
                <a:spcPts val="600"/>
              </a:spcAft>
              <a:buClr>
                <a:srgbClr val="C00000"/>
              </a:buClr>
              <a:buFont typeface="Arial" panose="020B0604020202020204" pitchFamily="34" charset="0"/>
              <a:buChar char="−"/>
            </a:pPr>
            <a:r>
              <a:rPr lang="en-US" dirty="0">
                <a:solidFill>
                  <a:schemeClr val="tx1"/>
                </a:solidFill>
              </a:rPr>
              <a:t>Any industrial, marine, or mobile application requiring a </a:t>
            </a:r>
            <a:r>
              <a:rPr lang="en-US" dirty="0" smtClean="0">
                <a:solidFill>
                  <a:schemeClr val="tx1"/>
                </a:solidFill>
              </a:rPr>
              <a:t>long lasting, mineral </a:t>
            </a:r>
            <a:r>
              <a:rPr lang="en-US" dirty="0">
                <a:solidFill>
                  <a:schemeClr val="tx1"/>
                </a:solidFill>
              </a:rPr>
              <a:t>oil based, anti-wear hydraulic oil</a:t>
            </a:r>
          </a:p>
          <a:p>
            <a:pPr marL="274320" indent="-274320">
              <a:spcBef>
                <a:spcPts val="0"/>
              </a:spcBef>
              <a:spcAft>
                <a:spcPts val="600"/>
              </a:spcAft>
              <a:buClr>
                <a:srgbClr val="C00000"/>
              </a:buClr>
              <a:buFont typeface="Wingdings" panose="05000000000000000000" pitchFamily="2" charset="2"/>
              <a:buChar char="Ø"/>
            </a:pPr>
            <a:r>
              <a:rPr lang="en-US" sz="2000" b="1" dirty="0">
                <a:solidFill>
                  <a:schemeClr val="tx1"/>
                </a:solidFill>
              </a:rPr>
              <a:t>Circulating systems</a:t>
            </a:r>
          </a:p>
          <a:p>
            <a:pPr marL="731520" lvl="4" indent="-274320">
              <a:spcBef>
                <a:spcPts val="0"/>
              </a:spcBef>
              <a:spcAft>
                <a:spcPts val="600"/>
              </a:spcAft>
              <a:buClr>
                <a:srgbClr val="C00000"/>
              </a:buClr>
              <a:buFont typeface="Arial" panose="020B0604020202020204" pitchFamily="34" charset="0"/>
              <a:buChar char="−"/>
            </a:pPr>
            <a:r>
              <a:rPr lang="en-US" dirty="0">
                <a:solidFill>
                  <a:schemeClr val="tx1"/>
                </a:solidFill>
              </a:rPr>
              <a:t>Lubricating anti-friction and journal bearings (centrifugal pumps, vacuum pumps, oil lubricated motor bearings, turbines, etc.)</a:t>
            </a:r>
          </a:p>
          <a:p>
            <a:pPr marL="731520" lvl="4" indent="-274320">
              <a:spcBef>
                <a:spcPts val="0"/>
              </a:spcBef>
              <a:spcAft>
                <a:spcPts val="600"/>
              </a:spcAft>
              <a:buClr>
                <a:srgbClr val="C00000"/>
              </a:buClr>
              <a:buFont typeface="Arial" panose="020B0604020202020204" pitchFamily="34" charset="0"/>
              <a:buChar char="−"/>
            </a:pPr>
            <a:r>
              <a:rPr lang="en-US" dirty="0">
                <a:solidFill>
                  <a:schemeClr val="tx1"/>
                </a:solidFill>
              </a:rPr>
              <a:t>All types of gears where manufacturers DO NOT specify an EP gear oil</a:t>
            </a:r>
          </a:p>
          <a:p>
            <a:pPr marL="274320" indent="-274320">
              <a:spcBef>
                <a:spcPts val="0"/>
              </a:spcBef>
              <a:spcAft>
                <a:spcPts val="600"/>
              </a:spcAft>
              <a:buClr>
                <a:srgbClr val="C00000"/>
              </a:buClr>
              <a:buFont typeface="Wingdings" panose="05000000000000000000" pitchFamily="2" charset="2"/>
              <a:buChar char="Ø"/>
            </a:pPr>
            <a:r>
              <a:rPr lang="en-US" sz="2000" b="1" dirty="0">
                <a:solidFill>
                  <a:schemeClr val="tx1"/>
                </a:solidFill>
              </a:rPr>
              <a:t>Compressors</a:t>
            </a:r>
          </a:p>
          <a:p>
            <a:pPr marL="731520" lvl="4" indent="-274320">
              <a:spcBef>
                <a:spcPts val="0"/>
              </a:spcBef>
              <a:spcAft>
                <a:spcPts val="600"/>
              </a:spcAft>
              <a:buClr>
                <a:srgbClr val="C00000"/>
              </a:buClr>
              <a:buFont typeface="Arial" panose="020B0604020202020204" pitchFamily="34" charset="0"/>
              <a:buChar char="−"/>
            </a:pPr>
            <a:r>
              <a:rPr lang="en-US" dirty="0">
                <a:solidFill>
                  <a:schemeClr val="tx1"/>
                </a:solidFill>
              </a:rPr>
              <a:t>Centrifugal compressors</a:t>
            </a:r>
          </a:p>
          <a:p>
            <a:pPr marL="731520" lvl="4" indent="-274320">
              <a:spcBef>
                <a:spcPts val="0"/>
              </a:spcBef>
              <a:spcAft>
                <a:spcPts val="600"/>
              </a:spcAft>
              <a:buClr>
                <a:srgbClr val="C00000"/>
              </a:buClr>
              <a:buFont typeface="Arial" panose="020B0604020202020204" pitchFamily="34" charset="0"/>
              <a:buChar char="−"/>
            </a:pPr>
            <a:r>
              <a:rPr lang="en-US" dirty="0">
                <a:solidFill>
                  <a:schemeClr val="tx1"/>
                </a:solidFill>
              </a:rPr>
              <a:t>Flooded rotary screw compressors</a:t>
            </a:r>
          </a:p>
          <a:p>
            <a:pPr marL="731520" lvl="4" indent="-274320">
              <a:spcBef>
                <a:spcPts val="0"/>
              </a:spcBef>
              <a:spcAft>
                <a:spcPts val="600"/>
              </a:spcAft>
              <a:buClr>
                <a:srgbClr val="C00000"/>
              </a:buClr>
              <a:buFont typeface="Arial" panose="020B0604020202020204" pitchFamily="34" charset="0"/>
              <a:buChar char="−"/>
            </a:pPr>
            <a:r>
              <a:rPr lang="en-US" dirty="0">
                <a:solidFill>
                  <a:schemeClr val="tx1"/>
                </a:solidFill>
              </a:rPr>
              <a:t>Reciprocating </a:t>
            </a:r>
            <a:r>
              <a:rPr lang="en-US" dirty="0" smtClean="0">
                <a:solidFill>
                  <a:schemeClr val="tx1"/>
                </a:solidFill>
              </a:rPr>
              <a:t>compressors</a:t>
            </a:r>
            <a:endParaRPr lang="en-US" dirty="0">
              <a:solidFill>
                <a:schemeClr val="tx1"/>
              </a:solidFill>
            </a:endParaRPr>
          </a:p>
        </p:txBody>
      </p:sp>
      <p:sp>
        <p:nvSpPr>
          <p:cNvPr id="3" name="Title 2"/>
          <p:cNvSpPr>
            <a:spLocks noGrp="1"/>
          </p:cNvSpPr>
          <p:nvPr>
            <p:ph type="ctrTitle"/>
          </p:nvPr>
        </p:nvSpPr>
        <p:spPr>
          <a:xfrm>
            <a:off x="584201" y="390729"/>
            <a:ext cx="11032064" cy="626591"/>
          </a:xfrm>
        </p:spPr>
        <p:txBody>
          <a:bodyPr/>
          <a:lstStyle/>
          <a:p>
            <a:r>
              <a:rPr lang="en-US" sz="3200" cap="none" dirty="0" err="1" smtClean="0"/>
              <a:t>Tribol</a:t>
            </a:r>
            <a:r>
              <a:rPr lang="en-US" sz="3200" cap="none" baseline="30000" dirty="0" smtClean="0"/>
              <a:t>®</a:t>
            </a:r>
            <a:r>
              <a:rPr lang="en-US" sz="3200" cap="none" dirty="0" smtClean="0"/>
              <a:t> </a:t>
            </a:r>
            <a:r>
              <a:rPr lang="en-US" sz="3200" cap="none" dirty="0" smtClean="0"/>
              <a:t>HM 943 - Applications</a:t>
            </a:r>
            <a:endParaRPr lang="en-US" sz="3200" cap="none" dirty="0"/>
          </a:p>
        </p:txBody>
      </p:sp>
    </p:spTree>
    <p:extLst>
      <p:ext uri="{BB962C8B-B14F-4D97-AF65-F5344CB8AC3E}">
        <p14:creationId xmlns:p14="http://schemas.microsoft.com/office/powerpoint/2010/main" val="229594330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a:ext>
            </a:extLst>
          </a:blip>
          <a:stretch/>
        </p:blipFill>
        <p:spPr>
          <a:xfrm>
            <a:off x="1" y="3085796"/>
            <a:ext cx="8866129" cy="1527505"/>
          </a:xfrm>
          <a:prstGeom prst="rect">
            <a:avLst/>
          </a:prstGeom>
          <a:ln>
            <a:gradFill>
              <a:gsLst>
                <a:gs pos="0">
                  <a:srgbClr val="006600"/>
                </a:gs>
                <a:gs pos="85000">
                  <a:schemeClr val="accent1">
                    <a:tint val="44500"/>
                    <a:satMod val="160000"/>
                  </a:schemeClr>
                </a:gs>
                <a:gs pos="100000">
                  <a:srgbClr val="006600"/>
                </a:gs>
              </a:gsLst>
              <a:lin ang="5400000" scaled="0"/>
            </a:gradFill>
          </a:ln>
        </p:spPr>
      </p:pic>
      <p:sp>
        <p:nvSpPr>
          <p:cNvPr id="7" name="Flowchart: Data 6"/>
          <p:cNvSpPr/>
          <p:nvPr/>
        </p:nvSpPr>
        <p:spPr>
          <a:xfrm>
            <a:off x="8018163" y="2667000"/>
            <a:ext cx="4173837" cy="1981200"/>
          </a:xfrm>
          <a:prstGeom prst="flowChartInputOutput">
            <a:avLst/>
          </a:prstGeom>
          <a:solidFill>
            <a:schemeClr val="bg1"/>
          </a:solidFill>
          <a:ln w="9525" cap="flat" algn="ctr">
            <a:no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0512" y="3282310"/>
            <a:ext cx="7860688" cy="1061091"/>
          </a:xfrm>
        </p:spPr>
        <p:txBody>
          <a:bodyPr/>
          <a:lstStyle/>
          <a:p>
            <a:pPr>
              <a:lnSpc>
                <a:spcPct val="100000"/>
              </a:lnSpc>
            </a:pPr>
            <a:r>
              <a:rPr lang="en-US" sz="3200" cap="none" dirty="0" err="1" smtClean="0">
                <a:solidFill>
                  <a:schemeClr val="bg1"/>
                </a:solidFill>
              </a:rPr>
              <a:t>Anvol</a:t>
            </a:r>
            <a:r>
              <a:rPr lang="en-US" sz="3200" cap="none" dirty="0" smtClean="0">
                <a:solidFill>
                  <a:schemeClr val="bg1"/>
                </a:solidFill>
              </a:rPr>
              <a:t>™ SWX – Synthetic Fire-resistant Hydraulic Fluid</a:t>
            </a:r>
            <a:endParaRPr lang="en-US" sz="3200" cap="none" dirty="0">
              <a:solidFill>
                <a:schemeClr val="bg1"/>
              </a:solidFill>
            </a:endParaRPr>
          </a:p>
        </p:txBody>
      </p:sp>
    </p:spTree>
    <p:custDataLst>
      <p:tags r:id="rId1"/>
    </p:custDataLst>
    <p:extLst>
      <p:ext uri="{BB962C8B-B14F-4D97-AF65-F5344CB8AC3E}">
        <p14:creationId xmlns:p14="http://schemas.microsoft.com/office/powerpoint/2010/main" val="16980215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nSpc>
                <a:spcPct val="100000"/>
              </a:lnSpc>
            </a:pPr>
            <a:r>
              <a:rPr lang="en-US" sz="3200" cap="none" dirty="0" err="1" smtClean="0"/>
              <a:t>Anvol</a:t>
            </a:r>
            <a:r>
              <a:rPr lang="en-US" sz="3200" cap="none" dirty="0" smtClean="0"/>
              <a:t>™ SWX Environmental Benefits</a:t>
            </a:r>
            <a:endParaRPr lang="en-US" sz="3200" cap="none" dirty="0"/>
          </a:p>
        </p:txBody>
      </p:sp>
      <p:sp>
        <p:nvSpPr>
          <p:cNvPr id="3" name="Text Placeholder 2"/>
          <p:cNvSpPr>
            <a:spLocks noGrp="1"/>
          </p:cNvSpPr>
          <p:nvPr>
            <p:ph type="body" sz="quarter" idx="4294967295"/>
          </p:nvPr>
        </p:nvSpPr>
        <p:spPr>
          <a:xfrm>
            <a:off x="508000" y="1619807"/>
            <a:ext cx="7620000" cy="2970212"/>
          </a:xfrm>
          <a:prstGeom prst="rect">
            <a:avLst/>
          </a:prstGeom>
        </p:spPr>
        <p:txBody>
          <a:bodyPr>
            <a:normAutofit lnSpcReduction="10000"/>
          </a:bodyPr>
          <a:lstStyle/>
          <a:p>
            <a:pPr marL="274320" indent="-274320">
              <a:spcBef>
                <a:spcPts val="0"/>
              </a:spcBef>
              <a:spcAft>
                <a:spcPts val="600"/>
              </a:spcAft>
              <a:buClr>
                <a:srgbClr val="C00000"/>
              </a:buClr>
              <a:buFont typeface="Wingdings" panose="05000000000000000000" pitchFamily="2" charset="2"/>
              <a:buChar char="Ø"/>
            </a:pPr>
            <a:r>
              <a:rPr lang="en-US" b="1" dirty="0">
                <a:solidFill>
                  <a:schemeClr val="tx1"/>
                </a:solidFill>
              </a:rPr>
              <a:t>Fully bio-degradable</a:t>
            </a:r>
          </a:p>
          <a:p>
            <a:pPr marL="674370" lvl="2" indent="-274320">
              <a:spcBef>
                <a:spcPts val="0"/>
              </a:spcBef>
              <a:spcAft>
                <a:spcPts val="600"/>
              </a:spcAft>
              <a:buClr>
                <a:srgbClr val="C00000"/>
              </a:buClr>
              <a:buFont typeface="Arial" panose="020B0604020202020204" pitchFamily="34" charset="0"/>
              <a:buChar char="−"/>
            </a:pPr>
            <a:r>
              <a:rPr lang="en-US" sz="1600" dirty="0">
                <a:solidFill>
                  <a:schemeClr val="tx1"/>
                </a:solidFill>
              </a:rPr>
              <a:t>Easily exceeds the 60% bio-conversion of CH2/CH3 to CO2 within 28 days as per OECD 301 B</a:t>
            </a:r>
          </a:p>
          <a:p>
            <a:pPr marL="674370" lvl="2" indent="-274320">
              <a:spcBef>
                <a:spcPts val="0"/>
              </a:spcBef>
              <a:spcAft>
                <a:spcPts val="600"/>
              </a:spcAft>
              <a:buClr>
                <a:srgbClr val="C00000"/>
              </a:buClr>
              <a:buFont typeface="Arial" panose="020B0604020202020204" pitchFamily="34" charset="0"/>
              <a:buChar char="−"/>
            </a:pPr>
            <a:r>
              <a:rPr lang="en-US" sz="1600" dirty="0">
                <a:solidFill>
                  <a:schemeClr val="tx1"/>
                </a:solidFill>
              </a:rPr>
              <a:t>Anvol SWX 46 achieves 87%</a:t>
            </a:r>
          </a:p>
          <a:p>
            <a:pPr marL="674370" lvl="2" indent="-274320">
              <a:spcBef>
                <a:spcPts val="0"/>
              </a:spcBef>
              <a:spcAft>
                <a:spcPts val="600"/>
              </a:spcAft>
              <a:buClr>
                <a:srgbClr val="C00000"/>
              </a:buClr>
              <a:buFont typeface="Arial" panose="020B0604020202020204" pitchFamily="34" charset="0"/>
              <a:buChar char="−"/>
            </a:pPr>
            <a:r>
              <a:rPr lang="en-US" sz="1600" dirty="0">
                <a:solidFill>
                  <a:schemeClr val="tx1"/>
                </a:solidFill>
              </a:rPr>
              <a:t>Anvol SWX 68 achieves 75%</a:t>
            </a:r>
            <a:endParaRPr lang="en-US" dirty="0">
              <a:solidFill>
                <a:schemeClr val="tx1"/>
              </a:solidFill>
            </a:endParaRPr>
          </a:p>
          <a:p>
            <a:pPr marL="274320" indent="-274320">
              <a:spcBef>
                <a:spcPts val="0"/>
              </a:spcBef>
              <a:spcAft>
                <a:spcPts val="600"/>
              </a:spcAft>
              <a:buClr>
                <a:srgbClr val="C00000"/>
              </a:buClr>
              <a:buFont typeface="Wingdings" panose="05000000000000000000" pitchFamily="2" charset="2"/>
              <a:buChar char="Ø"/>
            </a:pPr>
            <a:r>
              <a:rPr lang="en-US" b="1" dirty="0">
                <a:solidFill>
                  <a:schemeClr val="tx1"/>
                </a:solidFill>
              </a:rPr>
              <a:t>Zinc-free anti-wear package</a:t>
            </a:r>
          </a:p>
          <a:p>
            <a:pPr marL="674370" lvl="2" indent="-274320">
              <a:spcBef>
                <a:spcPts val="0"/>
              </a:spcBef>
              <a:spcAft>
                <a:spcPts val="600"/>
              </a:spcAft>
              <a:buClr>
                <a:srgbClr val="C00000"/>
              </a:buClr>
              <a:buFont typeface="Arial" panose="020B0604020202020204" pitchFamily="34" charset="0"/>
              <a:buChar char="−"/>
            </a:pPr>
            <a:r>
              <a:rPr lang="en-US" sz="1600" dirty="0">
                <a:solidFill>
                  <a:schemeClr val="tx1"/>
                </a:solidFill>
              </a:rPr>
              <a:t>Helps eliminate zinc in waste stream</a:t>
            </a:r>
          </a:p>
          <a:p>
            <a:pPr marL="674370" lvl="2" indent="-274320">
              <a:spcBef>
                <a:spcPts val="0"/>
              </a:spcBef>
              <a:spcAft>
                <a:spcPts val="600"/>
              </a:spcAft>
              <a:buClr>
                <a:srgbClr val="C00000"/>
              </a:buClr>
              <a:buFont typeface="Arial" panose="020B0604020202020204" pitchFamily="34" charset="0"/>
              <a:buChar char="−"/>
            </a:pPr>
            <a:r>
              <a:rPr lang="en-US" sz="1600" dirty="0">
                <a:solidFill>
                  <a:schemeClr val="tx1"/>
                </a:solidFill>
              </a:rPr>
              <a:t>Provides longer oil life in the hydraulic </a:t>
            </a:r>
            <a:r>
              <a:rPr lang="en-US" sz="1600" dirty="0" smtClean="0">
                <a:solidFill>
                  <a:schemeClr val="tx1"/>
                </a:solidFill>
              </a:rPr>
              <a:t>system</a:t>
            </a:r>
            <a:endParaRPr lang="en-US" sz="1600" dirty="0">
              <a:solidFill>
                <a:schemeClr val="tx1"/>
              </a:solidFill>
            </a:endParaRPr>
          </a:p>
        </p:txBody>
      </p:sp>
      <p:pic>
        <p:nvPicPr>
          <p:cNvPr id="5" name="Picture 4" descr="j0293240"/>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53673" y="2286000"/>
            <a:ext cx="2967567"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091125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nSpc>
                <a:spcPct val="100000"/>
              </a:lnSpc>
            </a:pPr>
            <a:r>
              <a:rPr lang="en-US" sz="3200" cap="none" dirty="0" err="1" smtClean="0"/>
              <a:t>Anvol</a:t>
            </a:r>
            <a:r>
              <a:rPr lang="en-US" sz="3200" cap="none" dirty="0" smtClean="0"/>
              <a:t>™ SWX - Properties</a:t>
            </a:r>
            <a:endParaRPr lang="en-US" sz="3200" cap="none" dirty="0"/>
          </a:p>
        </p:txBody>
      </p:sp>
      <p:sp>
        <p:nvSpPr>
          <p:cNvPr id="3" name="Text Placeholder 2"/>
          <p:cNvSpPr>
            <a:spLocks noGrp="1"/>
          </p:cNvSpPr>
          <p:nvPr>
            <p:ph type="body" sz="quarter" idx="4294967295"/>
          </p:nvPr>
        </p:nvSpPr>
        <p:spPr>
          <a:xfrm>
            <a:off x="584212" y="1218809"/>
            <a:ext cx="11032065" cy="4341812"/>
          </a:xfrm>
          <a:prstGeom prst="rect">
            <a:avLst/>
          </a:prstGeom>
        </p:spPr>
        <p:txBody>
          <a:bodyPr>
            <a:noAutofit/>
          </a:bodyPr>
          <a:lstStyle/>
          <a:p>
            <a:pPr marL="274320" indent="-274320">
              <a:lnSpc>
                <a:spcPct val="120000"/>
              </a:lnSpc>
              <a:spcBef>
                <a:spcPts val="600"/>
              </a:spcBef>
              <a:spcAft>
                <a:spcPts val="600"/>
              </a:spcAft>
              <a:buClr>
                <a:srgbClr val="C00000"/>
              </a:buClr>
              <a:buFont typeface="Wingdings" panose="05000000000000000000" pitchFamily="2" charset="2"/>
              <a:buChar char="Ø"/>
            </a:pPr>
            <a:r>
              <a:rPr lang="en-US" sz="1800" b="1" dirty="0">
                <a:solidFill>
                  <a:schemeClr val="tx1"/>
                </a:solidFill>
              </a:rPr>
              <a:t>Base </a:t>
            </a:r>
            <a:r>
              <a:rPr lang="en-US" sz="1800" b="1" dirty="0" smtClean="0">
                <a:solidFill>
                  <a:schemeClr val="tx1"/>
                </a:solidFill>
              </a:rPr>
              <a:t>Fluid</a:t>
            </a:r>
            <a:r>
              <a:rPr lang="en-US" sz="1800" dirty="0">
                <a:solidFill>
                  <a:schemeClr val="tx1"/>
                </a:solidFill>
              </a:rPr>
              <a:t>	</a:t>
            </a:r>
            <a:r>
              <a:rPr lang="en-US" sz="1800" dirty="0" smtClean="0">
                <a:solidFill>
                  <a:schemeClr val="tx1"/>
                </a:solidFill>
              </a:rPr>
              <a:t>			Polyol </a:t>
            </a:r>
            <a:r>
              <a:rPr lang="en-US" sz="1800" dirty="0">
                <a:solidFill>
                  <a:schemeClr val="tx1"/>
                </a:solidFill>
              </a:rPr>
              <a:t>ester, full synthetic (no water)</a:t>
            </a:r>
          </a:p>
          <a:p>
            <a:pPr marL="274320" indent="-274320">
              <a:lnSpc>
                <a:spcPct val="120000"/>
              </a:lnSpc>
              <a:spcBef>
                <a:spcPts val="600"/>
              </a:spcBef>
              <a:spcAft>
                <a:spcPts val="600"/>
              </a:spcAft>
              <a:buClr>
                <a:srgbClr val="C00000"/>
              </a:buClr>
              <a:buFont typeface="Wingdings" panose="05000000000000000000" pitchFamily="2" charset="2"/>
              <a:buChar char="Ø"/>
            </a:pPr>
            <a:r>
              <a:rPr lang="en-US" sz="1800" b="1" dirty="0" smtClean="0">
                <a:solidFill>
                  <a:schemeClr val="tx1"/>
                </a:solidFill>
              </a:rPr>
              <a:t>Viscosities</a:t>
            </a:r>
            <a:r>
              <a:rPr lang="en-US" sz="1800" dirty="0" smtClean="0">
                <a:solidFill>
                  <a:schemeClr val="tx1"/>
                </a:solidFill>
              </a:rPr>
              <a:t>				46</a:t>
            </a:r>
            <a:r>
              <a:rPr lang="en-US" sz="1800" dirty="0">
                <a:solidFill>
                  <a:schemeClr val="tx1"/>
                </a:solidFill>
              </a:rPr>
              <a:t>, 68</a:t>
            </a:r>
          </a:p>
          <a:p>
            <a:pPr marL="274320" indent="-274320">
              <a:lnSpc>
                <a:spcPct val="120000"/>
              </a:lnSpc>
              <a:spcBef>
                <a:spcPts val="600"/>
              </a:spcBef>
              <a:spcAft>
                <a:spcPts val="600"/>
              </a:spcAft>
              <a:buClr>
                <a:srgbClr val="C00000"/>
              </a:buClr>
              <a:buFont typeface="Wingdings" panose="05000000000000000000" pitchFamily="2" charset="2"/>
              <a:buChar char="Ø"/>
            </a:pPr>
            <a:r>
              <a:rPr lang="en-US" sz="1800" b="1" dirty="0" smtClean="0">
                <a:solidFill>
                  <a:schemeClr val="tx1"/>
                </a:solidFill>
              </a:rPr>
              <a:t>VI</a:t>
            </a:r>
            <a:r>
              <a:rPr lang="en-US" sz="1800" b="1" dirty="0">
                <a:solidFill>
                  <a:schemeClr val="tx1"/>
                </a:solidFill>
              </a:rPr>
              <a:t>	</a:t>
            </a:r>
            <a:r>
              <a:rPr lang="en-US" sz="1800" dirty="0" smtClean="0">
                <a:solidFill>
                  <a:schemeClr val="tx1"/>
                </a:solidFill>
              </a:rPr>
              <a:t>					180</a:t>
            </a:r>
            <a:endParaRPr lang="en-US" sz="1800" dirty="0">
              <a:solidFill>
                <a:schemeClr val="tx1"/>
              </a:solidFill>
            </a:endParaRPr>
          </a:p>
          <a:p>
            <a:pPr marL="274320" indent="-274320">
              <a:lnSpc>
                <a:spcPct val="120000"/>
              </a:lnSpc>
              <a:spcBef>
                <a:spcPts val="600"/>
              </a:spcBef>
              <a:spcAft>
                <a:spcPts val="600"/>
              </a:spcAft>
              <a:buClr>
                <a:srgbClr val="C00000"/>
              </a:buClr>
              <a:buFont typeface="Wingdings" panose="05000000000000000000" pitchFamily="2" charset="2"/>
              <a:buChar char="Ø"/>
            </a:pPr>
            <a:r>
              <a:rPr lang="en-US" sz="1800" b="1" dirty="0">
                <a:solidFill>
                  <a:schemeClr val="tx1"/>
                </a:solidFill>
              </a:rPr>
              <a:t>AW </a:t>
            </a:r>
            <a:r>
              <a:rPr lang="en-US" sz="1800" b="1" dirty="0" smtClean="0">
                <a:solidFill>
                  <a:schemeClr val="tx1"/>
                </a:solidFill>
              </a:rPr>
              <a:t>Pack</a:t>
            </a:r>
            <a:r>
              <a:rPr lang="en-US" sz="1800" dirty="0">
                <a:solidFill>
                  <a:schemeClr val="tx1"/>
                </a:solidFill>
              </a:rPr>
              <a:t>	</a:t>
            </a:r>
            <a:r>
              <a:rPr lang="en-US" sz="1800" dirty="0" smtClean="0">
                <a:solidFill>
                  <a:schemeClr val="tx1"/>
                </a:solidFill>
              </a:rPr>
              <a:t>				Zinc-free </a:t>
            </a:r>
            <a:r>
              <a:rPr lang="en-US" sz="1800" dirty="0">
                <a:solidFill>
                  <a:schemeClr val="tx1"/>
                </a:solidFill>
              </a:rPr>
              <a:t>Antiwear</a:t>
            </a:r>
          </a:p>
          <a:p>
            <a:pPr marL="274320" indent="-274320">
              <a:lnSpc>
                <a:spcPct val="120000"/>
              </a:lnSpc>
              <a:spcBef>
                <a:spcPts val="600"/>
              </a:spcBef>
              <a:spcAft>
                <a:spcPts val="600"/>
              </a:spcAft>
              <a:buClr>
                <a:srgbClr val="C00000"/>
              </a:buClr>
              <a:buFont typeface="Wingdings" panose="05000000000000000000" pitchFamily="2" charset="2"/>
              <a:buChar char="Ø"/>
            </a:pPr>
            <a:r>
              <a:rPr lang="en-US" sz="1800" b="1" dirty="0">
                <a:solidFill>
                  <a:schemeClr val="tx1"/>
                </a:solidFill>
              </a:rPr>
              <a:t>Pressure </a:t>
            </a:r>
            <a:r>
              <a:rPr lang="en-US" sz="1800" b="1" dirty="0" smtClean="0">
                <a:solidFill>
                  <a:schemeClr val="tx1"/>
                </a:solidFill>
              </a:rPr>
              <a:t>Range</a:t>
            </a:r>
            <a:r>
              <a:rPr lang="en-US" sz="1800" dirty="0" smtClean="0">
                <a:solidFill>
                  <a:schemeClr val="tx1"/>
                </a:solidFill>
              </a:rPr>
              <a:t>			Up </a:t>
            </a:r>
            <a:r>
              <a:rPr lang="en-US" sz="1800" dirty="0">
                <a:solidFill>
                  <a:schemeClr val="tx1"/>
                </a:solidFill>
              </a:rPr>
              <a:t>to 7500 psi</a:t>
            </a:r>
          </a:p>
          <a:p>
            <a:pPr marL="274320" indent="-274320">
              <a:lnSpc>
                <a:spcPct val="120000"/>
              </a:lnSpc>
              <a:spcBef>
                <a:spcPts val="600"/>
              </a:spcBef>
              <a:spcAft>
                <a:spcPts val="600"/>
              </a:spcAft>
              <a:buClr>
                <a:srgbClr val="C00000"/>
              </a:buClr>
              <a:buFont typeface="Wingdings" panose="05000000000000000000" pitchFamily="2" charset="2"/>
              <a:buChar char="Ø"/>
            </a:pPr>
            <a:r>
              <a:rPr lang="en-US" sz="1800" b="1" dirty="0">
                <a:solidFill>
                  <a:schemeClr val="tx1"/>
                </a:solidFill>
              </a:rPr>
              <a:t>FM </a:t>
            </a:r>
            <a:r>
              <a:rPr lang="en-US" sz="1800" b="1" dirty="0" smtClean="0">
                <a:solidFill>
                  <a:schemeClr val="tx1"/>
                </a:solidFill>
              </a:rPr>
              <a:t>Approval</a:t>
            </a:r>
            <a:r>
              <a:rPr lang="en-US" sz="1800" dirty="0">
                <a:solidFill>
                  <a:schemeClr val="tx1"/>
                </a:solidFill>
              </a:rPr>
              <a:t>	</a:t>
            </a:r>
            <a:r>
              <a:rPr lang="en-US" sz="1800" dirty="0" smtClean="0">
                <a:solidFill>
                  <a:schemeClr val="tx1"/>
                </a:solidFill>
              </a:rPr>
              <a:t>			Approved</a:t>
            </a:r>
            <a:endParaRPr lang="en-US" sz="1800" dirty="0">
              <a:solidFill>
                <a:schemeClr val="tx1"/>
              </a:solidFill>
            </a:endParaRPr>
          </a:p>
          <a:p>
            <a:pPr marL="274320" indent="-274320">
              <a:lnSpc>
                <a:spcPct val="120000"/>
              </a:lnSpc>
              <a:spcBef>
                <a:spcPts val="600"/>
              </a:spcBef>
              <a:spcAft>
                <a:spcPts val="600"/>
              </a:spcAft>
              <a:buClr>
                <a:srgbClr val="C00000"/>
              </a:buClr>
              <a:buFont typeface="Wingdings" panose="05000000000000000000" pitchFamily="2" charset="2"/>
              <a:buChar char="Ø"/>
            </a:pPr>
            <a:r>
              <a:rPr lang="en-US" sz="1800" b="1" dirty="0">
                <a:solidFill>
                  <a:schemeClr val="tx1"/>
                </a:solidFill>
              </a:rPr>
              <a:t>Fire </a:t>
            </a:r>
            <a:r>
              <a:rPr lang="en-US" sz="1800" b="1" dirty="0" smtClean="0">
                <a:solidFill>
                  <a:schemeClr val="tx1"/>
                </a:solidFill>
              </a:rPr>
              <a:t>Point</a:t>
            </a:r>
            <a:r>
              <a:rPr lang="en-US" sz="1800" b="1" dirty="0">
                <a:solidFill>
                  <a:schemeClr val="tx1"/>
                </a:solidFill>
              </a:rPr>
              <a:t>	</a:t>
            </a:r>
            <a:r>
              <a:rPr lang="en-US" sz="1800" dirty="0" smtClean="0">
                <a:solidFill>
                  <a:schemeClr val="tx1"/>
                </a:solidFill>
              </a:rPr>
              <a:t>				701ºF</a:t>
            </a:r>
            <a:r>
              <a:rPr lang="en-US" sz="1800" dirty="0">
                <a:solidFill>
                  <a:schemeClr val="tx1"/>
                </a:solidFill>
              </a:rPr>
              <a:t>, </a:t>
            </a:r>
            <a:r>
              <a:rPr lang="en-US" sz="1800" dirty="0" smtClean="0">
                <a:solidFill>
                  <a:schemeClr val="tx1"/>
                </a:solidFill>
              </a:rPr>
              <a:t>705ºF</a:t>
            </a:r>
            <a:endParaRPr lang="en-US" sz="1800" dirty="0">
              <a:solidFill>
                <a:schemeClr val="tx1"/>
              </a:solidFill>
            </a:endParaRPr>
          </a:p>
          <a:p>
            <a:pPr marL="274320" indent="-274320">
              <a:lnSpc>
                <a:spcPct val="120000"/>
              </a:lnSpc>
              <a:spcBef>
                <a:spcPts val="600"/>
              </a:spcBef>
              <a:spcAft>
                <a:spcPts val="600"/>
              </a:spcAft>
              <a:buClr>
                <a:srgbClr val="C00000"/>
              </a:buClr>
              <a:buFont typeface="Wingdings" panose="05000000000000000000" pitchFamily="2" charset="2"/>
              <a:buChar char="Ø"/>
            </a:pPr>
            <a:r>
              <a:rPr lang="en-US" sz="1800" b="1" dirty="0">
                <a:solidFill>
                  <a:schemeClr val="tx1"/>
                </a:solidFill>
              </a:rPr>
              <a:t>Autoignition </a:t>
            </a:r>
            <a:r>
              <a:rPr lang="en-US" sz="1800" b="1" dirty="0" smtClean="0">
                <a:solidFill>
                  <a:schemeClr val="tx1"/>
                </a:solidFill>
              </a:rPr>
              <a:t>Point</a:t>
            </a:r>
            <a:r>
              <a:rPr lang="en-US" sz="1800" dirty="0" smtClean="0">
                <a:solidFill>
                  <a:schemeClr val="tx1"/>
                </a:solidFill>
              </a:rPr>
              <a:t>			806ºF</a:t>
            </a:r>
            <a:endParaRPr lang="en-US" sz="1800" dirty="0">
              <a:solidFill>
                <a:schemeClr val="tx1"/>
              </a:solidFill>
            </a:endParaRPr>
          </a:p>
          <a:p>
            <a:pPr marL="274320" indent="-274320">
              <a:lnSpc>
                <a:spcPct val="120000"/>
              </a:lnSpc>
              <a:spcBef>
                <a:spcPts val="600"/>
              </a:spcBef>
              <a:spcAft>
                <a:spcPts val="600"/>
              </a:spcAft>
              <a:buClr>
                <a:srgbClr val="C00000"/>
              </a:buClr>
              <a:buFont typeface="Wingdings" panose="05000000000000000000" pitchFamily="2" charset="2"/>
              <a:buChar char="Ø"/>
            </a:pPr>
            <a:r>
              <a:rPr lang="en-US" sz="1800" b="1" dirty="0" smtClean="0">
                <a:solidFill>
                  <a:schemeClr val="tx1"/>
                </a:solidFill>
              </a:rPr>
              <a:t>Environmental</a:t>
            </a:r>
            <a:r>
              <a:rPr lang="en-US" sz="1800" b="1" dirty="0">
                <a:solidFill>
                  <a:schemeClr val="tx1"/>
                </a:solidFill>
              </a:rPr>
              <a:t>	</a:t>
            </a:r>
            <a:r>
              <a:rPr lang="en-US" sz="1800" b="1" dirty="0" smtClean="0">
                <a:solidFill>
                  <a:schemeClr val="tx1"/>
                </a:solidFill>
              </a:rPr>
              <a:t>		</a:t>
            </a:r>
            <a:r>
              <a:rPr lang="en-US" sz="1800" dirty="0" smtClean="0">
                <a:solidFill>
                  <a:schemeClr val="tx1"/>
                </a:solidFill>
              </a:rPr>
              <a:t>Fully biodegradable</a:t>
            </a:r>
            <a:endParaRPr lang="en-US" sz="1800" dirty="0">
              <a:solidFill>
                <a:schemeClr val="tx1"/>
              </a:solidFill>
            </a:endParaRPr>
          </a:p>
        </p:txBody>
      </p:sp>
    </p:spTree>
    <p:extLst>
      <p:ext uri="{BB962C8B-B14F-4D97-AF65-F5344CB8AC3E}">
        <p14:creationId xmlns:p14="http://schemas.microsoft.com/office/powerpoint/2010/main" val="367027390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nSpc>
                <a:spcPct val="100000"/>
              </a:lnSpc>
            </a:pPr>
            <a:r>
              <a:rPr lang="en-US" altLang="en-US" sz="3200" cap="none" dirty="0" smtClean="0"/>
              <a:t>Fire-Resistant Hydraulic Comparison</a:t>
            </a:r>
            <a:endParaRPr lang="en-US" sz="2800" cap="none" dirty="0"/>
          </a:p>
        </p:txBody>
      </p:sp>
      <p:sp>
        <p:nvSpPr>
          <p:cNvPr id="3" name="Text Placeholder 2"/>
          <p:cNvSpPr>
            <a:spLocks noGrp="1"/>
          </p:cNvSpPr>
          <p:nvPr>
            <p:ph type="body" sz="quarter" idx="4294967295"/>
          </p:nvPr>
        </p:nvSpPr>
        <p:spPr>
          <a:xfrm>
            <a:off x="7674424" y="1607192"/>
            <a:ext cx="4326465" cy="3938585"/>
          </a:xfrm>
          <a:prstGeom prst="rect">
            <a:avLst/>
          </a:prstGeom>
        </p:spPr>
        <p:txBody>
          <a:bodyPr/>
          <a:lstStyle/>
          <a:p>
            <a:pPr marL="274320" indent="-274320">
              <a:spcBef>
                <a:spcPts val="600"/>
              </a:spcBef>
              <a:spcAft>
                <a:spcPts val="0"/>
              </a:spcAft>
              <a:buClr>
                <a:srgbClr val="C00000"/>
              </a:buClr>
              <a:buFont typeface="+mj-lt"/>
              <a:buAutoNum type="alphaUcPeriod"/>
            </a:pPr>
            <a:r>
              <a:rPr lang="en-US" sz="1600" dirty="0" smtClean="0">
                <a:solidFill>
                  <a:schemeClr val="tx1"/>
                </a:solidFill>
              </a:rPr>
              <a:t>Higher </a:t>
            </a:r>
            <a:r>
              <a:rPr lang="en-US" sz="1600" dirty="0">
                <a:solidFill>
                  <a:schemeClr val="tx1"/>
                </a:solidFill>
              </a:rPr>
              <a:t>heat points can provide greater fire </a:t>
            </a:r>
            <a:r>
              <a:rPr lang="en-US" sz="1600" dirty="0" smtClean="0">
                <a:solidFill>
                  <a:schemeClr val="tx1"/>
                </a:solidFill>
              </a:rPr>
              <a:t>protection</a:t>
            </a:r>
          </a:p>
          <a:p>
            <a:pPr marL="274320" indent="-274320">
              <a:spcBef>
                <a:spcPts val="600"/>
              </a:spcBef>
              <a:spcAft>
                <a:spcPts val="0"/>
              </a:spcAft>
              <a:buClr>
                <a:srgbClr val="C00000"/>
              </a:buClr>
              <a:buFont typeface="+mj-lt"/>
              <a:buAutoNum type="alphaUcPeriod"/>
            </a:pPr>
            <a:r>
              <a:rPr lang="en-US" sz="1600" dirty="0" smtClean="0">
                <a:solidFill>
                  <a:schemeClr val="tx1"/>
                </a:solidFill>
              </a:rPr>
              <a:t>Smaller </a:t>
            </a:r>
            <a:r>
              <a:rPr lang="en-US" sz="1600" dirty="0">
                <a:solidFill>
                  <a:schemeClr val="tx1"/>
                </a:solidFill>
              </a:rPr>
              <a:t>wear scar indicates better wear protection for hydraulic components (like </a:t>
            </a:r>
            <a:r>
              <a:rPr lang="en-US" sz="1600" dirty="0" smtClean="0">
                <a:solidFill>
                  <a:schemeClr val="tx1"/>
                </a:solidFill>
              </a:rPr>
              <a:t>pumps)</a:t>
            </a:r>
          </a:p>
          <a:p>
            <a:pPr marL="274320" indent="-274320">
              <a:spcBef>
                <a:spcPts val="600"/>
              </a:spcBef>
              <a:spcAft>
                <a:spcPts val="0"/>
              </a:spcAft>
              <a:buClr>
                <a:srgbClr val="C00000"/>
              </a:buClr>
              <a:buFont typeface="+mj-lt"/>
              <a:buAutoNum type="alphaUcPeriod"/>
            </a:pPr>
            <a:r>
              <a:rPr lang="en-US" sz="1600" dirty="0" smtClean="0">
                <a:solidFill>
                  <a:schemeClr val="tx1"/>
                </a:solidFill>
              </a:rPr>
              <a:t>Much </a:t>
            </a:r>
            <a:r>
              <a:rPr lang="en-US" sz="1600" dirty="0">
                <a:solidFill>
                  <a:schemeClr val="tx1"/>
                </a:solidFill>
              </a:rPr>
              <a:t>improved air handling performance reduces chances for pump </a:t>
            </a:r>
            <a:r>
              <a:rPr lang="en-US" sz="1600" dirty="0" smtClean="0">
                <a:solidFill>
                  <a:schemeClr val="tx1"/>
                </a:solidFill>
              </a:rPr>
              <a:t>cavitation</a:t>
            </a:r>
          </a:p>
          <a:p>
            <a:pPr marL="274320" indent="-274320">
              <a:spcBef>
                <a:spcPts val="600"/>
              </a:spcBef>
              <a:spcAft>
                <a:spcPts val="0"/>
              </a:spcAft>
              <a:buClr>
                <a:srgbClr val="C00000"/>
              </a:buClr>
              <a:buFont typeface="+mj-lt"/>
              <a:buAutoNum type="alphaUcPeriod"/>
            </a:pPr>
            <a:r>
              <a:rPr lang="en-US" sz="1600" dirty="0" smtClean="0">
                <a:solidFill>
                  <a:schemeClr val="tx1"/>
                </a:solidFill>
              </a:rPr>
              <a:t>Protects </a:t>
            </a:r>
            <a:r>
              <a:rPr lang="en-US" sz="1600" dirty="0">
                <a:solidFill>
                  <a:schemeClr val="tx1"/>
                </a:solidFill>
              </a:rPr>
              <a:t>from corrosion even in difficult </a:t>
            </a:r>
            <a:r>
              <a:rPr lang="en-US" sz="1600" dirty="0" smtClean="0">
                <a:solidFill>
                  <a:schemeClr val="tx1"/>
                </a:solidFill>
              </a:rPr>
              <a:t>environments</a:t>
            </a:r>
          </a:p>
          <a:p>
            <a:pPr marL="274320" indent="-274320">
              <a:spcBef>
                <a:spcPts val="600"/>
              </a:spcBef>
              <a:spcAft>
                <a:spcPts val="0"/>
              </a:spcAft>
              <a:buClr>
                <a:srgbClr val="C00000"/>
              </a:buClr>
              <a:buFont typeface="+mj-lt"/>
              <a:buAutoNum type="alphaUcPeriod"/>
            </a:pPr>
            <a:r>
              <a:rPr lang="en-US" sz="1600" dirty="0" smtClean="0">
                <a:solidFill>
                  <a:schemeClr val="tx1"/>
                </a:solidFill>
              </a:rPr>
              <a:t>Much </a:t>
            </a:r>
            <a:r>
              <a:rPr lang="en-US" sz="1600" dirty="0">
                <a:solidFill>
                  <a:schemeClr val="tx1"/>
                </a:solidFill>
              </a:rPr>
              <a:t>better oxidation resistance leads to longer oil life, component life, and less </a:t>
            </a:r>
            <a:r>
              <a:rPr lang="en-US" sz="1600" dirty="0" smtClean="0">
                <a:solidFill>
                  <a:schemeClr val="tx1"/>
                </a:solidFill>
              </a:rPr>
              <a:t>sludge/varnish</a:t>
            </a:r>
          </a:p>
          <a:p>
            <a:pPr marL="274320" indent="-274320">
              <a:spcBef>
                <a:spcPts val="600"/>
              </a:spcBef>
              <a:spcAft>
                <a:spcPts val="0"/>
              </a:spcAft>
              <a:buClr>
                <a:srgbClr val="C00000"/>
              </a:buClr>
              <a:buFont typeface="+mj-lt"/>
              <a:buAutoNum type="alphaUcPeriod"/>
            </a:pPr>
            <a:r>
              <a:rPr lang="en-US" sz="1600" dirty="0" smtClean="0">
                <a:solidFill>
                  <a:schemeClr val="tx1"/>
                </a:solidFill>
              </a:rPr>
              <a:t>No </a:t>
            </a:r>
            <a:r>
              <a:rPr lang="en-US" sz="1600" dirty="0">
                <a:solidFill>
                  <a:schemeClr val="tx1"/>
                </a:solidFill>
              </a:rPr>
              <a:t>polymer to shear, eliminating fallout and filter </a:t>
            </a:r>
            <a:r>
              <a:rPr lang="en-US" sz="1600" dirty="0" smtClean="0">
                <a:solidFill>
                  <a:schemeClr val="tx1"/>
                </a:solidFill>
              </a:rPr>
              <a:t>plugging</a:t>
            </a:r>
            <a:endParaRPr lang="en-US" sz="1600" dirty="0">
              <a:solidFill>
                <a:schemeClr val="tx1"/>
              </a:solidFill>
            </a:endParaRPr>
          </a:p>
        </p:txBody>
      </p:sp>
      <p:sp>
        <p:nvSpPr>
          <p:cNvPr id="5" name="TextBox 4"/>
          <p:cNvSpPr txBox="1"/>
          <p:nvPr/>
        </p:nvSpPr>
        <p:spPr>
          <a:xfrm>
            <a:off x="1249219" y="1080294"/>
            <a:ext cx="4980851" cy="369332"/>
          </a:xfrm>
          <a:prstGeom prst="rect">
            <a:avLst/>
          </a:prstGeom>
          <a:noFill/>
        </p:spPr>
        <p:txBody>
          <a:bodyPr wrap="none" rtlCol="0">
            <a:spAutoFit/>
          </a:bodyPr>
          <a:lstStyle/>
          <a:p>
            <a:r>
              <a:rPr lang="en-US" altLang="en-US" b="1" dirty="0">
                <a:solidFill>
                  <a:srgbClr val="007B32"/>
                </a:solidFill>
              </a:rPr>
              <a:t>Anvol SWX vs. </a:t>
            </a:r>
            <a:r>
              <a:rPr lang="en-US" altLang="en-US" b="1" dirty="0" smtClean="0">
                <a:solidFill>
                  <a:srgbClr val="007B32"/>
                </a:solidFill>
              </a:rPr>
              <a:t>Leading Competitor Product</a:t>
            </a:r>
            <a:endParaRPr lang="en-US" b="1" dirty="0">
              <a:solidFill>
                <a:srgbClr val="007B32"/>
              </a:solidFill>
            </a:endParaRPr>
          </a:p>
        </p:txBody>
      </p:sp>
      <p:graphicFrame>
        <p:nvGraphicFramePr>
          <p:cNvPr id="6" name="Group 406"/>
          <p:cNvGraphicFramePr>
            <a:graphicFrameLocks/>
          </p:cNvGraphicFramePr>
          <p:nvPr>
            <p:extLst>
              <p:ext uri="{D42A27DB-BD31-4B8C-83A1-F6EECF244321}">
                <p14:modId xmlns:p14="http://schemas.microsoft.com/office/powerpoint/2010/main" val="4190915629"/>
              </p:ext>
            </p:extLst>
          </p:nvPr>
        </p:nvGraphicFramePr>
        <p:xfrm>
          <a:off x="475014" y="1478238"/>
          <a:ext cx="7148946" cy="3936991"/>
        </p:xfrm>
        <a:graphic>
          <a:graphicData uri="http://schemas.openxmlformats.org/drawingml/2006/table">
            <a:tbl>
              <a:tblPr/>
              <a:tblGrid>
                <a:gridCol w="2514356"/>
                <a:gridCol w="1486074"/>
                <a:gridCol w="1616597"/>
                <a:gridCol w="1531919"/>
              </a:tblGrid>
              <a:tr h="359201">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Test</a:t>
                      </a:r>
                      <a:endParaRPr kumimoji="0" lang="en-US" sz="18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8000"/>
                    </a:solid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Method</a:t>
                      </a:r>
                      <a:endParaRPr kumimoji="0" lang="en-US" sz="18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8000"/>
                    </a:solid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Castrol Anvol SWX</a:t>
                      </a:r>
                      <a:endParaRPr kumimoji="0" lang="en-US" sz="18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8000"/>
                    </a:solid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bg1"/>
                          </a:solidFill>
                          <a:effectLst/>
                          <a:latin typeface="Arial" pitchFamily="34" charset="0"/>
                          <a:ea typeface="Times New Roman" pitchFamily="18" charset="0"/>
                          <a:cs typeface="Arial" pitchFamily="34" charset="0"/>
                        </a:rPr>
                        <a:t>Competitor Q</a:t>
                      </a:r>
                      <a:endParaRPr kumimoji="0" lang="en-US" sz="1800" b="0" i="0" u="none" strike="noStrike" cap="none" normalizeH="0" baseline="0" dirty="0" smtClean="0">
                        <a:ln>
                          <a:noFill/>
                        </a:ln>
                        <a:solidFill>
                          <a:schemeClr val="bg1"/>
                        </a:solidFill>
                        <a:effectLst/>
                        <a:latin typeface="Arial" pitchFamily="34" charset="0"/>
                        <a:ea typeface="Times New Roman" pitchFamily="18" charset="0"/>
                        <a:cs typeface="Arial" pitchFamily="34"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8000"/>
                    </a:solidFill>
                  </a:tcPr>
                </a:tc>
              </a:tr>
              <a:tr h="221047">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Viscosity Grade</a:t>
                      </a:r>
                      <a:endPar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ISO 68</a:t>
                      </a:r>
                      <a:endPar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ISO 68</a:t>
                      </a:r>
                      <a:endPar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35512">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Viscosity Index</a:t>
                      </a:r>
                      <a:endPar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ASTM D2270</a:t>
                      </a:r>
                      <a:endPar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176</a:t>
                      </a:r>
                      <a:endPar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215</a:t>
                      </a:r>
                      <a:endPar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1047">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Fluid Type</a:t>
                      </a:r>
                      <a:endPar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Polyol Ester</a:t>
                      </a:r>
                      <a:endPar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Polyol Ester</a:t>
                      </a:r>
                      <a:endPar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1047">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Factory Mutual Rating</a:t>
                      </a: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Approved</a:t>
                      </a: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Approved</a:t>
                      </a: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1047">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Fire Point</a:t>
                      </a:r>
                      <a:endPar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ASTM D92</a:t>
                      </a:r>
                      <a:endPar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705ºF </a:t>
                      </a:r>
                      <a:r>
                        <a:rPr kumimoji="0" lang="en-US" sz="10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(A)</a:t>
                      </a:r>
                      <a:endParaRPr kumimoji="0" lang="en-US" sz="18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680ºF</a:t>
                      </a:r>
                      <a:endPar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221047">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Auto Ignition Point</a:t>
                      </a:r>
                      <a:endPar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ASTM E659</a:t>
                      </a:r>
                      <a:endPar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806ºF </a:t>
                      </a:r>
                      <a:r>
                        <a:rPr kumimoji="0" lang="en-US" sz="10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(A)</a:t>
                      </a:r>
                      <a:endParaRPr kumimoji="0" lang="en-US" sz="18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752ºF</a:t>
                      </a:r>
                      <a:endPar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255470">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Four-Ball Wear Test</a:t>
                      </a:r>
                      <a:endPar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ASTM D4172</a:t>
                      </a:r>
                      <a:endPar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0.40 mm scar </a:t>
                      </a:r>
                      <a:r>
                        <a:rPr kumimoji="0" lang="en-US" sz="10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(B)</a:t>
                      </a: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0.52 mm scar</a:t>
                      </a: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221047">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FZG Test</a:t>
                      </a: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DIN 51354</a:t>
                      </a: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12+</a:t>
                      </a: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12+</a:t>
                      </a: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1047">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Foam Test – Sequence I</a:t>
                      </a: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ASTM D892</a:t>
                      </a: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0/0 </a:t>
                      </a:r>
                      <a:r>
                        <a:rPr kumimoji="0" lang="en-US" sz="10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(C)</a:t>
                      </a: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50/0</a:t>
                      </a: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235512">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Air Release</a:t>
                      </a: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ASTM D3427</a:t>
                      </a: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0.5 minutes </a:t>
                      </a:r>
                      <a:r>
                        <a:rPr kumimoji="0" lang="en-US" sz="10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(C)</a:t>
                      </a: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7 minutes</a:t>
                      </a: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235512">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Rust Test – salt water</a:t>
                      </a:r>
                      <a:endPar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ASTM D665B</a:t>
                      </a:r>
                      <a:endPar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Pass </a:t>
                      </a:r>
                      <a:r>
                        <a:rPr kumimoji="0" lang="en-US" sz="10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(D)</a:t>
                      </a:r>
                      <a:endParaRPr kumimoji="0" lang="en-US" sz="18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Fail</a:t>
                      </a:r>
                      <a:endParaRPr kumimoji="0" lang="en-US" sz="18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359201">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Oxidation Stability – TOST (TAN at 500 hours)</a:t>
                      </a: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ASTM D943</a:t>
                      </a: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19.81 </a:t>
                      </a:r>
                      <a:r>
                        <a:rPr kumimoji="0" lang="en-US" sz="10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(E)</a:t>
                      </a: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Failed – turned to glue</a:t>
                      </a: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235512">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Shear Test (% viscosity loss)</a:t>
                      </a: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lang="en-US" sz="1000" b="0" i="0" u="none" strike="noStrike" kern="1200" baseline="0" dirty="0" smtClean="0">
                          <a:solidFill>
                            <a:schemeClr val="tx1"/>
                          </a:solidFill>
                          <a:latin typeface="+mn-lt"/>
                          <a:ea typeface="+mn-ea"/>
                          <a:cs typeface="+mn-cs"/>
                        </a:rPr>
                        <a:t>DIN 51350 T6</a:t>
                      </a:r>
                      <a:endPar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0.6%</a:t>
                      </a:r>
                      <a:r>
                        <a:rPr kumimoji="0" lang="en-US" sz="10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 (F)</a:t>
                      </a: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20.7%</a:t>
                      </a: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221047">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Biodegradability</a:t>
                      </a: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OECD 301B</a:t>
                      </a: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75%</a:t>
                      </a: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457200" rtl="0" eaLnBrk="1" latinLnBrk="0" hangingPunct="1">
                        <a:defRPr sz="1800" kern="1200">
                          <a:solidFill>
                            <a:schemeClr val="tx1"/>
                          </a:solidFill>
                          <a:latin typeface="Arial"/>
                          <a:cs typeface="Arial"/>
                        </a:defRPr>
                      </a:lvl1pPr>
                      <a:lvl2pPr marL="457200" algn="l" defTabSz="457200" rtl="0" eaLnBrk="1" latinLnBrk="0" hangingPunct="1">
                        <a:defRPr sz="1800" kern="1200">
                          <a:solidFill>
                            <a:schemeClr val="tx1"/>
                          </a:solidFill>
                          <a:latin typeface="Arial"/>
                          <a:cs typeface="Arial"/>
                        </a:defRPr>
                      </a:lvl2pPr>
                      <a:lvl3pPr marL="914400" algn="l" defTabSz="457200" rtl="0" eaLnBrk="1" latinLnBrk="0" hangingPunct="1">
                        <a:defRPr sz="1800" kern="1200">
                          <a:solidFill>
                            <a:schemeClr val="tx1"/>
                          </a:solidFill>
                          <a:latin typeface="Arial"/>
                          <a:cs typeface="Arial"/>
                        </a:defRPr>
                      </a:lvl3pPr>
                      <a:lvl4pPr marL="1371600" algn="l" defTabSz="457200" rtl="0" eaLnBrk="1" latinLnBrk="0" hangingPunct="1">
                        <a:defRPr sz="1800" kern="1200">
                          <a:solidFill>
                            <a:schemeClr val="tx1"/>
                          </a:solidFill>
                          <a:latin typeface="Arial"/>
                          <a:cs typeface="Arial"/>
                        </a:defRPr>
                      </a:lvl4pPr>
                      <a:lvl5pPr marL="1828800" algn="l" defTabSz="457200" rtl="0" eaLnBrk="1" latinLnBrk="0" hangingPunct="1">
                        <a:defRPr sz="1800" kern="1200">
                          <a:solidFill>
                            <a:schemeClr val="tx1"/>
                          </a:solidFill>
                          <a:latin typeface="Arial"/>
                          <a:cs typeface="Arial"/>
                        </a:defRPr>
                      </a:lvl5pPr>
                      <a:lvl6pPr marL="2286000" algn="l" defTabSz="457200" rtl="0" eaLnBrk="1" latinLnBrk="0" hangingPunct="1">
                        <a:defRPr sz="1800" kern="1200">
                          <a:solidFill>
                            <a:schemeClr val="tx1"/>
                          </a:solidFill>
                          <a:latin typeface="Arial"/>
                          <a:cs typeface="Arial"/>
                        </a:defRPr>
                      </a:lvl6pPr>
                      <a:lvl7pPr marL="2743200" algn="l" defTabSz="457200" rtl="0" eaLnBrk="1" latinLnBrk="0" hangingPunct="1">
                        <a:defRPr sz="1800" kern="1200">
                          <a:solidFill>
                            <a:schemeClr val="tx1"/>
                          </a:solidFill>
                          <a:latin typeface="Arial"/>
                          <a:cs typeface="Arial"/>
                        </a:defRPr>
                      </a:lvl7pPr>
                      <a:lvl8pPr marL="3200400" algn="l" defTabSz="457200" rtl="0" eaLnBrk="1" latinLnBrk="0" hangingPunct="1">
                        <a:defRPr sz="1800" kern="1200">
                          <a:solidFill>
                            <a:schemeClr val="tx1"/>
                          </a:solidFill>
                          <a:latin typeface="Arial"/>
                          <a:cs typeface="Arial"/>
                        </a:defRPr>
                      </a:lvl8pPr>
                      <a:lvl9pPr marL="3657600" algn="l" defTabSz="457200" rtl="0" eaLnBrk="1" latinLnBrk="0" hangingPunct="1">
                        <a:defRPr sz="1800" kern="1200">
                          <a:solidFill>
                            <a:schemeClr val="tx1"/>
                          </a:solidFill>
                          <a:latin typeface="Arial"/>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unknown</a:t>
                      </a: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7" name="TextBox 6"/>
          <p:cNvSpPr txBox="1"/>
          <p:nvPr/>
        </p:nvSpPr>
        <p:spPr>
          <a:xfrm>
            <a:off x="8361683" y="1237860"/>
            <a:ext cx="2621295" cy="369332"/>
          </a:xfrm>
          <a:prstGeom prst="rect">
            <a:avLst/>
          </a:prstGeom>
          <a:noFill/>
        </p:spPr>
        <p:txBody>
          <a:bodyPr wrap="none" rtlCol="0">
            <a:spAutoFit/>
          </a:bodyPr>
          <a:lstStyle/>
          <a:p>
            <a:pPr algn="ctr"/>
            <a:r>
              <a:rPr lang="en-US" u="sng" dirty="0">
                <a:latin typeface="Arial" pitchFamily="34" charset="0"/>
                <a:cs typeface="Arial" pitchFamily="34" charset="0"/>
              </a:rPr>
              <a:t>Anvol SWX </a:t>
            </a:r>
            <a:r>
              <a:rPr lang="en-US" u="sng" dirty="0" smtClean="0">
                <a:latin typeface="Arial" pitchFamily="34" charset="0"/>
                <a:cs typeface="Arial" pitchFamily="34" charset="0"/>
              </a:rPr>
              <a:t>Advantages</a:t>
            </a:r>
            <a:endParaRPr lang="en-US" u="sng" dirty="0">
              <a:latin typeface="Arial" pitchFamily="34" charset="0"/>
              <a:cs typeface="Arial" pitchFamily="34" charset="0"/>
            </a:endParaRPr>
          </a:p>
        </p:txBody>
      </p:sp>
    </p:spTree>
    <p:extLst>
      <p:ext uri="{BB962C8B-B14F-4D97-AF65-F5344CB8AC3E}">
        <p14:creationId xmlns:p14="http://schemas.microsoft.com/office/powerpoint/2010/main" val="420497747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nSpc>
                <a:spcPct val="100000"/>
              </a:lnSpc>
            </a:pPr>
            <a:r>
              <a:rPr lang="en-US" sz="3200" cap="none" dirty="0"/>
              <a:t>Oxidation </a:t>
            </a:r>
            <a:r>
              <a:rPr lang="en-US" sz="3200" cap="none" dirty="0" smtClean="0"/>
              <a:t>Resistance </a:t>
            </a:r>
            <a:r>
              <a:rPr lang="en-US" sz="3200" cap="none" dirty="0"/>
              <a:t>- ASTM D 943 </a:t>
            </a:r>
            <a:endParaRPr lang="en-US" sz="2800" dirty="0"/>
          </a:p>
        </p:txBody>
      </p:sp>
      <p:grpSp>
        <p:nvGrpSpPr>
          <p:cNvPr id="5" name="Group 8"/>
          <p:cNvGrpSpPr>
            <a:grpSpLocks/>
          </p:cNvGrpSpPr>
          <p:nvPr/>
        </p:nvGrpSpPr>
        <p:grpSpPr bwMode="auto">
          <a:xfrm>
            <a:off x="666829" y="1331661"/>
            <a:ext cx="11203113" cy="2970524"/>
            <a:chOff x="191" y="974"/>
            <a:chExt cx="4894" cy="1754"/>
          </a:xfrm>
        </p:grpSpPr>
        <p:graphicFrame>
          <p:nvGraphicFramePr>
            <p:cNvPr id="6" name="Object 9"/>
            <p:cNvGraphicFramePr>
              <a:graphicFrameLocks noChangeAspect="1"/>
            </p:cNvGraphicFramePr>
            <p:nvPr/>
          </p:nvGraphicFramePr>
          <p:xfrm>
            <a:off x="513" y="974"/>
            <a:ext cx="3161" cy="1161"/>
          </p:xfrm>
          <a:graphic>
            <a:graphicData uri="http://schemas.openxmlformats.org/presentationml/2006/ole">
              <mc:AlternateContent xmlns:mc="http://schemas.openxmlformats.org/markup-compatibility/2006">
                <mc:Choice xmlns:v="urn:schemas-microsoft-com:vml" Requires="v">
                  <p:oleObj spid="_x0000_s14435" name="Chart" r:id="rId3" imgW="3324631" imgH="1076807" progId="Excel.Chart.8">
                    <p:embed/>
                  </p:oleObj>
                </mc:Choice>
                <mc:Fallback>
                  <p:oleObj name="Chart" r:id="rId3" imgW="3324631" imgH="1076807"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l="2557" t="28160" r="34773" b="31075"/>
                        <a:stretch>
                          <a:fillRect/>
                        </a:stretch>
                      </p:blipFill>
                      <p:spPr bwMode="auto">
                        <a:xfrm>
                          <a:off x="513" y="974"/>
                          <a:ext cx="3161" cy="1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Rectangle 10"/>
            <p:cNvSpPr>
              <a:spLocks noChangeArrowheads="1"/>
            </p:cNvSpPr>
            <p:nvPr/>
          </p:nvSpPr>
          <p:spPr bwMode="auto">
            <a:xfrm>
              <a:off x="4170" y="1760"/>
              <a:ext cx="160" cy="142"/>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lnSpc>
                  <a:spcPct val="90000"/>
                </a:lnSpc>
                <a:spcBef>
                  <a:spcPct val="60000"/>
                </a:spcBef>
                <a:buChar char="•"/>
                <a:defRPr sz="2000">
                  <a:solidFill>
                    <a:schemeClr val="tx1"/>
                  </a:solidFill>
                  <a:latin typeface="Arial" charset="0"/>
                  <a:cs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cs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cs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cs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cs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9pPr>
            </a:lstStyle>
            <a:p>
              <a:pPr eaLnBrk="1" hangingPunct="1">
                <a:lnSpc>
                  <a:spcPct val="100000"/>
                </a:lnSpc>
                <a:spcBef>
                  <a:spcPct val="0"/>
                </a:spcBef>
                <a:buFontTx/>
                <a:buNone/>
              </a:pPr>
              <a:endParaRPr lang="en-US" altLang="en-US" sz="1800" dirty="0"/>
            </a:p>
          </p:txBody>
        </p:sp>
        <p:sp>
          <p:nvSpPr>
            <p:cNvPr id="8" name="Rectangle 11"/>
            <p:cNvSpPr>
              <a:spLocks noChangeArrowheads="1"/>
            </p:cNvSpPr>
            <p:nvPr/>
          </p:nvSpPr>
          <p:spPr bwMode="auto">
            <a:xfrm>
              <a:off x="3750" y="1769"/>
              <a:ext cx="170" cy="202"/>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lnSpc>
                  <a:spcPct val="90000"/>
                </a:lnSpc>
                <a:spcBef>
                  <a:spcPct val="60000"/>
                </a:spcBef>
                <a:buChar char="•"/>
                <a:defRPr sz="2000">
                  <a:solidFill>
                    <a:schemeClr val="tx1"/>
                  </a:solidFill>
                  <a:latin typeface="Arial" charset="0"/>
                  <a:cs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cs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cs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cs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cs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9pPr>
            </a:lstStyle>
            <a:p>
              <a:pPr eaLnBrk="1" hangingPunct="1">
                <a:lnSpc>
                  <a:spcPct val="100000"/>
                </a:lnSpc>
                <a:spcBef>
                  <a:spcPct val="0"/>
                </a:spcBef>
                <a:buFontTx/>
                <a:buNone/>
              </a:pPr>
              <a:endParaRPr lang="en-US" altLang="en-US" sz="1800" dirty="0"/>
            </a:p>
          </p:txBody>
        </p:sp>
        <p:sp>
          <p:nvSpPr>
            <p:cNvPr id="9" name="Text Box 12"/>
            <p:cNvSpPr txBox="1">
              <a:spLocks noChangeArrowheads="1"/>
            </p:cNvSpPr>
            <p:nvPr/>
          </p:nvSpPr>
          <p:spPr bwMode="auto">
            <a:xfrm>
              <a:off x="191" y="1485"/>
              <a:ext cx="656" cy="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lnSpc>
                  <a:spcPct val="90000"/>
                </a:lnSpc>
                <a:spcBef>
                  <a:spcPct val="60000"/>
                </a:spcBef>
                <a:buChar char="•"/>
                <a:defRPr sz="2000">
                  <a:solidFill>
                    <a:schemeClr val="tx1"/>
                  </a:solidFill>
                  <a:latin typeface="Arial" charset="0"/>
                  <a:cs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cs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cs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cs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cs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9pPr>
            </a:lstStyle>
            <a:p>
              <a:pPr algn="ctr" eaLnBrk="1" hangingPunct="1">
                <a:lnSpc>
                  <a:spcPct val="100000"/>
                </a:lnSpc>
                <a:spcBef>
                  <a:spcPct val="0"/>
                </a:spcBef>
                <a:buFontTx/>
                <a:buNone/>
              </a:pPr>
              <a:r>
                <a:rPr lang="en-GB" altLang="en-US" sz="1400" dirty="0">
                  <a:latin typeface="Arial Black" pitchFamily="34" charset="0"/>
                </a:rPr>
                <a:t>TAN increase</a:t>
              </a:r>
            </a:p>
            <a:p>
              <a:pPr algn="ctr" eaLnBrk="1" hangingPunct="1">
                <a:lnSpc>
                  <a:spcPct val="100000"/>
                </a:lnSpc>
                <a:spcBef>
                  <a:spcPct val="0"/>
                </a:spcBef>
                <a:buFontTx/>
                <a:buNone/>
              </a:pPr>
              <a:r>
                <a:rPr lang="en-GB" altLang="en-US" sz="1400" dirty="0">
                  <a:latin typeface="Arial Black" pitchFamily="34" charset="0"/>
                </a:rPr>
                <a:t> (mgKOH/g)</a:t>
              </a:r>
            </a:p>
          </p:txBody>
        </p:sp>
        <p:sp>
          <p:nvSpPr>
            <p:cNvPr id="10" name="Text Box 13"/>
            <p:cNvSpPr txBox="1">
              <a:spLocks noChangeArrowheads="1"/>
            </p:cNvSpPr>
            <p:nvPr/>
          </p:nvSpPr>
          <p:spPr bwMode="auto">
            <a:xfrm>
              <a:off x="3570" y="1392"/>
              <a:ext cx="1515" cy="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lnSpc>
                  <a:spcPct val="90000"/>
                </a:lnSpc>
                <a:spcBef>
                  <a:spcPct val="60000"/>
                </a:spcBef>
                <a:buChar char="•"/>
                <a:defRPr sz="2000">
                  <a:solidFill>
                    <a:schemeClr val="tx1"/>
                  </a:solidFill>
                  <a:latin typeface="Arial" charset="0"/>
                  <a:cs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cs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cs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cs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cs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9pPr>
            </a:lstStyle>
            <a:p>
              <a:pPr eaLnBrk="1" hangingPunct="1">
                <a:lnSpc>
                  <a:spcPct val="100000"/>
                </a:lnSpc>
                <a:spcBef>
                  <a:spcPct val="0"/>
                </a:spcBef>
                <a:buFontTx/>
                <a:buNone/>
              </a:pPr>
              <a:r>
                <a:rPr lang="en-GB" altLang="en-US" sz="1400" dirty="0"/>
                <a:t>                  Competitor Q</a:t>
              </a:r>
            </a:p>
            <a:p>
              <a:pPr eaLnBrk="1" hangingPunct="1">
                <a:lnSpc>
                  <a:spcPct val="100000"/>
                </a:lnSpc>
                <a:spcBef>
                  <a:spcPct val="0"/>
                </a:spcBef>
                <a:buFontTx/>
                <a:buNone/>
              </a:pPr>
              <a:r>
                <a:rPr lang="en-GB" altLang="en-US" sz="1400" dirty="0"/>
                <a:t>                  Castrol Anvol SWX</a:t>
              </a:r>
            </a:p>
          </p:txBody>
        </p:sp>
        <p:sp>
          <p:nvSpPr>
            <p:cNvPr id="11" name="Line 14"/>
            <p:cNvSpPr>
              <a:spLocks noChangeShapeType="1"/>
            </p:cNvSpPr>
            <p:nvPr/>
          </p:nvSpPr>
          <p:spPr bwMode="auto">
            <a:xfrm>
              <a:off x="3705" y="1484"/>
              <a:ext cx="260" cy="0"/>
            </a:xfrm>
            <a:prstGeom prst="line">
              <a:avLst/>
            </a:prstGeom>
            <a:noFill/>
            <a:ln w="3810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2" name="Line 15"/>
            <p:cNvSpPr>
              <a:spLocks noChangeShapeType="1"/>
            </p:cNvSpPr>
            <p:nvPr/>
          </p:nvSpPr>
          <p:spPr bwMode="auto">
            <a:xfrm>
              <a:off x="3705" y="1614"/>
              <a:ext cx="26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3" name="Rectangle 16"/>
            <p:cNvSpPr>
              <a:spLocks noChangeArrowheads="1"/>
            </p:cNvSpPr>
            <p:nvPr/>
          </p:nvSpPr>
          <p:spPr bwMode="auto">
            <a:xfrm>
              <a:off x="3622" y="1376"/>
              <a:ext cx="1422" cy="368"/>
            </a:xfrm>
            <a:prstGeom prst="rect">
              <a:avLst/>
            </a:prstGeom>
            <a:noFill/>
            <a:ln w="31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lnSpc>
                  <a:spcPct val="90000"/>
                </a:lnSpc>
                <a:spcBef>
                  <a:spcPct val="60000"/>
                </a:spcBef>
                <a:buChar char="•"/>
                <a:defRPr sz="2000">
                  <a:solidFill>
                    <a:schemeClr val="tx1"/>
                  </a:solidFill>
                  <a:latin typeface="Arial" charset="0"/>
                  <a:cs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cs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cs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cs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cs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9pPr>
            </a:lstStyle>
            <a:p>
              <a:pPr eaLnBrk="1" hangingPunct="1">
                <a:lnSpc>
                  <a:spcPct val="100000"/>
                </a:lnSpc>
                <a:spcBef>
                  <a:spcPct val="0"/>
                </a:spcBef>
                <a:buFontTx/>
                <a:buNone/>
              </a:pPr>
              <a:endParaRPr lang="en-US" altLang="en-US" sz="1800" dirty="0"/>
            </a:p>
          </p:txBody>
        </p:sp>
        <p:sp>
          <p:nvSpPr>
            <p:cNvPr id="14" name="Rectangle 17"/>
            <p:cNvSpPr>
              <a:spLocks noChangeArrowheads="1"/>
            </p:cNvSpPr>
            <p:nvPr/>
          </p:nvSpPr>
          <p:spPr bwMode="auto">
            <a:xfrm>
              <a:off x="904" y="1090"/>
              <a:ext cx="102" cy="918"/>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lnSpc>
                  <a:spcPct val="90000"/>
                </a:lnSpc>
                <a:spcBef>
                  <a:spcPct val="60000"/>
                </a:spcBef>
                <a:buChar char="•"/>
                <a:defRPr sz="2000">
                  <a:solidFill>
                    <a:schemeClr val="tx1"/>
                  </a:solidFill>
                  <a:latin typeface="Arial" charset="0"/>
                  <a:cs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cs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cs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cs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cs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9pPr>
            </a:lstStyle>
            <a:p>
              <a:pPr eaLnBrk="1" hangingPunct="1">
                <a:lnSpc>
                  <a:spcPct val="100000"/>
                </a:lnSpc>
                <a:spcBef>
                  <a:spcPct val="0"/>
                </a:spcBef>
                <a:buFontTx/>
                <a:buNone/>
              </a:pPr>
              <a:endParaRPr lang="en-US" altLang="en-US" sz="1800" dirty="0"/>
            </a:p>
          </p:txBody>
        </p:sp>
        <p:sp>
          <p:nvSpPr>
            <p:cNvPr id="15" name="Text Box 18"/>
            <p:cNvSpPr txBox="1">
              <a:spLocks noChangeArrowheads="1"/>
            </p:cNvSpPr>
            <p:nvPr/>
          </p:nvSpPr>
          <p:spPr bwMode="auto">
            <a:xfrm>
              <a:off x="977" y="2001"/>
              <a:ext cx="118"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lnSpc>
                  <a:spcPct val="90000"/>
                </a:lnSpc>
                <a:spcBef>
                  <a:spcPct val="60000"/>
                </a:spcBef>
                <a:buChar char="•"/>
                <a:defRPr sz="2000">
                  <a:solidFill>
                    <a:schemeClr val="tx1"/>
                  </a:solidFill>
                  <a:latin typeface="Arial" charset="0"/>
                  <a:cs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cs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cs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cs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cs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9pPr>
            </a:lstStyle>
            <a:p>
              <a:pPr eaLnBrk="1" hangingPunct="1">
                <a:lnSpc>
                  <a:spcPct val="100000"/>
                </a:lnSpc>
                <a:spcBef>
                  <a:spcPct val="0"/>
                </a:spcBef>
                <a:buFontTx/>
                <a:buNone/>
              </a:pPr>
              <a:r>
                <a:rPr lang="en-GB" altLang="en-US" sz="1200" dirty="0"/>
                <a:t>0</a:t>
              </a:r>
            </a:p>
          </p:txBody>
        </p:sp>
        <p:sp>
          <p:nvSpPr>
            <p:cNvPr id="16" name="Text Box 19"/>
            <p:cNvSpPr txBox="1">
              <a:spLocks noChangeArrowheads="1"/>
            </p:cNvSpPr>
            <p:nvPr/>
          </p:nvSpPr>
          <p:spPr bwMode="auto">
            <a:xfrm>
              <a:off x="1379" y="2006"/>
              <a:ext cx="155"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lnSpc>
                  <a:spcPct val="90000"/>
                </a:lnSpc>
                <a:spcBef>
                  <a:spcPct val="60000"/>
                </a:spcBef>
                <a:buChar char="•"/>
                <a:defRPr sz="2000">
                  <a:solidFill>
                    <a:schemeClr val="tx1"/>
                  </a:solidFill>
                  <a:latin typeface="Arial" charset="0"/>
                  <a:cs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cs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cs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cs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cs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9pPr>
            </a:lstStyle>
            <a:p>
              <a:pPr eaLnBrk="1" hangingPunct="1">
                <a:lnSpc>
                  <a:spcPct val="100000"/>
                </a:lnSpc>
                <a:spcBef>
                  <a:spcPct val="0"/>
                </a:spcBef>
                <a:buFontTx/>
                <a:buNone/>
              </a:pPr>
              <a:r>
                <a:rPr lang="en-GB" altLang="en-US" sz="1200" dirty="0"/>
                <a:t>75</a:t>
              </a:r>
            </a:p>
          </p:txBody>
        </p:sp>
        <p:sp>
          <p:nvSpPr>
            <p:cNvPr id="17" name="Text Box 20"/>
            <p:cNvSpPr txBox="1">
              <a:spLocks noChangeArrowheads="1"/>
            </p:cNvSpPr>
            <p:nvPr/>
          </p:nvSpPr>
          <p:spPr bwMode="auto">
            <a:xfrm>
              <a:off x="1772" y="2006"/>
              <a:ext cx="192"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lnSpc>
                  <a:spcPct val="90000"/>
                </a:lnSpc>
                <a:spcBef>
                  <a:spcPct val="60000"/>
                </a:spcBef>
                <a:buChar char="•"/>
                <a:defRPr sz="2000">
                  <a:solidFill>
                    <a:schemeClr val="tx1"/>
                  </a:solidFill>
                  <a:latin typeface="Arial" charset="0"/>
                  <a:cs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cs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cs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cs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cs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9pPr>
            </a:lstStyle>
            <a:p>
              <a:pPr eaLnBrk="1" hangingPunct="1">
                <a:lnSpc>
                  <a:spcPct val="100000"/>
                </a:lnSpc>
                <a:spcBef>
                  <a:spcPct val="0"/>
                </a:spcBef>
                <a:buFontTx/>
                <a:buNone/>
              </a:pPr>
              <a:r>
                <a:rPr lang="en-GB" altLang="en-US" sz="1200" dirty="0"/>
                <a:t>150</a:t>
              </a:r>
            </a:p>
          </p:txBody>
        </p:sp>
        <p:sp>
          <p:nvSpPr>
            <p:cNvPr id="18" name="Text Box 21"/>
            <p:cNvSpPr txBox="1">
              <a:spLocks noChangeArrowheads="1"/>
            </p:cNvSpPr>
            <p:nvPr/>
          </p:nvSpPr>
          <p:spPr bwMode="auto">
            <a:xfrm>
              <a:off x="2191" y="2005"/>
              <a:ext cx="192"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lnSpc>
                  <a:spcPct val="90000"/>
                </a:lnSpc>
                <a:spcBef>
                  <a:spcPct val="60000"/>
                </a:spcBef>
                <a:buChar char="•"/>
                <a:defRPr sz="2000">
                  <a:solidFill>
                    <a:schemeClr val="tx1"/>
                  </a:solidFill>
                  <a:latin typeface="Arial" charset="0"/>
                  <a:cs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cs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cs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cs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cs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9pPr>
            </a:lstStyle>
            <a:p>
              <a:pPr eaLnBrk="1" hangingPunct="1">
                <a:lnSpc>
                  <a:spcPct val="100000"/>
                </a:lnSpc>
                <a:spcBef>
                  <a:spcPct val="0"/>
                </a:spcBef>
                <a:buFontTx/>
                <a:buNone/>
              </a:pPr>
              <a:r>
                <a:rPr lang="en-GB" altLang="en-US" sz="1200" dirty="0"/>
                <a:t>225</a:t>
              </a:r>
            </a:p>
          </p:txBody>
        </p:sp>
        <p:sp>
          <p:nvSpPr>
            <p:cNvPr id="19" name="Text Box 22"/>
            <p:cNvSpPr txBox="1">
              <a:spLocks noChangeArrowheads="1"/>
            </p:cNvSpPr>
            <p:nvPr/>
          </p:nvSpPr>
          <p:spPr bwMode="auto">
            <a:xfrm>
              <a:off x="2590" y="2018"/>
              <a:ext cx="192"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lnSpc>
                  <a:spcPct val="90000"/>
                </a:lnSpc>
                <a:spcBef>
                  <a:spcPct val="60000"/>
                </a:spcBef>
                <a:buChar char="•"/>
                <a:defRPr sz="2000">
                  <a:solidFill>
                    <a:schemeClr val="tx1"/>
                  </a:solidFill>
                  <a:latin typeface="Arial" charset="0"/>
                  <a:cs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cs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cs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cs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cs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9pPr>
            </a:lstStyle>
            <a:p>
              <a:pPr eaLnBrk="1" hangingPunct="1">
                <a:lnSpc>
                  <a:spcPct val="100000"/>
                </a:lnSpc>
                <a:spcBef>
                  <a:spcPct val="0"/>
                </a:spcBef>
                <a:buFontTx/>
                <a:buNone/>
              </a:pPr>
              <a:r>
                <a:rPr lang="en-GB" altLang="en-US" sz="1200" dirty="0"/>
                <a:t>300</a:t>
              </a:r>
            </a:p>
          </p:txBody>
        </p:sp>
        <p:sp>
          <p:nvSpPr>
            <p:cNvPr id="20" name="Text Box 23"/>
            <p:cNvSpPr txBox="1">
              <a:spLocks noChangeArrowheads="1"/>
            </p:cNvSpPr>
            <p:nvPr/>
          </p:nvSpPr>
          <p:spPr bwMode="auto">
            <a:xfrm>
              <a:off x="3008" y="2018"/>
              <a:ext cx="192"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lnSpc>
                  <a:spcPct val="90000"/>
                </a:lnSpc>
                <a:spcBef>
                  <a:spcPct val="60000"/>
                </a:spcBef>
                <a:buChar char="•"/>
                <a:defRPr sz="2000">
                  <a:solidFill>
                    <a:schemeClr val="tx1"/>
                  </a:solidFill>
                  <a:latin typeface="Arial" charset="0"/>
                  <a:cs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cs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cs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cs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cs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9pPr>
            </a:lstStyle>
            <a:p>
              <a:pPr eaLnBrk="1" hangingPunct="1">
                <a:lnSpc>
                  <a:spcPct val="100000"/>
                </a:lnSpc>
                <a:spcBef>
                  <a:spcPct val="0"/>
                </a:spcBef>
                <a:buFontTx/>
                <a:buNone/>
              </a:pPr>
              <a:r>
                <a:rPr lang="en-GB" altLang="en-US" sz="1200" dirty="0"/>
                <a:t>375</a:t>
              </a:r>
            </a:p>
          </p:txBody>
        </p:sp>
        <p:sp>
          <p:nvSpPr>
            <p:cNvPr id="21" name="Text Box 24"/>
            <p:cNvSpPr txBox="1">
              <a:spLocks noChangeArrowheads="1"/>
            </p:cNvSpPr>
            <p:nvPr/>
          </p:nvSpPr>
          <p:spPr bwMode="auto">
            <a:xfrm>
              <a:off x="3432" y="2017"/>
              <a:ext cx="192"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lnSpc>
                  <a:spcPct val="90000"/>
                </a:lnSpc>
                <a:spcBef>
                  <a:spcPct val="60000"/>
                </a:spcBef>
                <a:buChar char="•"/>
                <a:defRPr sz="2000">
                  <a:solidFill>
                    <a:schemeClr val="tx1"/>
                  </a:solidFill>
                  <a:latin typeface="Arial" charset="0"/>
                  <a:cs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cs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cs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cs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cs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9pPr>
            </a:lstStyle>
            <a:p>
              <a:pPr eaLnBrk="1" hangingPunct="1">
                <a:lnSpc>
                  <a:spcPct val="100000"/>
                </a:lnSpc>
                <a:spcBef>
                  <a:spcPct val="0"/>
                </a:spcBef>
                <a:buFontTx/>
                <a:buNone/>
              </a:pPr>
              <a:r>
                <a:rPr lang="en-GB" altLang="en-US" sz="1200" dirty="0"/>
                <a:t>450</a:t>
              </a:r>
            </a:p>
          </p:txBody>
        </p:sp>
        <p:sp>
          <p:nvSpPr>
            <p:cNvPr id="22" name="Text Box 25"/>
            <p:cNvSpPr txBox="1">
              <a:spLocks noChangeArrowheads="1"/>
            </p:cNvSpPr>
            <p:nvPr/>
          </p:nvSpPr>
          <p:spPr bwMode="auto">
            <a:xfrm>
              <a:off x="893" y="1822"/>
              <a:ext cx="118"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lnSpc>
                  <a:spcPct val="90000"/>
                </a:lnSpc>
                <a:spcBef>
                  <a:spcPct val="60000"/>
                </a:spcBef>
                <a:buChar char="•"/>
                <a:defRPr sz="2000">
                  <a:solidFill>
                    <a:schemeClr val="tx1"/>
                  </a:solidFill>
                  <a:latin typeface="Arial" charset="0"/>
                  <a:cs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cs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cs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cs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cs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9pPr>
            </a:lstStyle>
            <a:p>
              <a:pPr eaLnBrk="1" hangingPunct="1">
                <a:lnSpc>
                  <a:spcPct val="100000"/>
                </a:lnSpc>
                <a:spcBef>
                  <a:spcPct val="0"/>
                </a:spcBef>
                <a:buFontTx/>
                <a:buNone/>
              </a:pPr>
              <a:r>
                <a:rPr lang="en-GB" altLang="en-US" sz="1200" dirty="0"/>
                <a:t>0</a:t>
              </a:r>
            </a:p>
          </p:txBody>
        </p:sp>
        <p:sp>
          <p:nvSpPr>
            <p:cNvPr id="23" name="Text Box 26"/>
            <p:cNvSpPr txBox="1">
              <a:spLocks noChangeArrowheads="1"/>
            </p:cNvSpPr>
            <p:nvPr/>
          </p:nvSpPr>
          <p:spPr bwMode="auto">
            <a:xfrm>
              <a:off x="893" y="1632"/>
              <a:ext cx="118"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lnSpc>
                  <a:spcPct val="90000"/>
                </a:lnSpc>
                <a:spcBef>
                  <a:spcPct val="60000"/>
                </a:spcBef>
                <a:buChar char="•"/>
                <a:defRPr sz="2000">
                  <a:solidFill>
                    <a:schemeClr val="tx1"/>
                  </a:solidFill>
                  <a:latin typeface="Arial" charset="0"/>
                  <a:cs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cs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cs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cs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cs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9pPr>
            </a:lstStyle>
            <a:p>
              <a:pPr eaLnBrk="1" hangingPunct="1">
                <a:lnSpc>
                  <a:spcPct val="100000"/>
                </a:lnSpc>
                <a:spcBef>
                  <a:spcPct val="0"/>
                </a:spcBef>
                <a:buFontTx/>
                <a:buNone/>
              </a:pPr>
              <a:r>
                <a:rPr lang="en-GB" altLang="en-US" sz="1200" dirty="0"/>
                <a:t>5</a:t>
              </a:r>
            </a:p>
          </p:txBody>
        </p:sp>
        <p:sp>
          <p:nvSpPr>
            <p:cNvPr id="24" name="Text Box 27"/>
            <p:cNvSpPr txBox="1">
              <a:spLocks noChangeArrowheads="1"/>
            </p:cNvSpPr>
            <p:nvPr/>
          </p:nvSpPr>
          <p:spPr bwMode="auto">
            <a:xfrm>
              <a:off x="841" y="1467"/>
              <a:ext cx="155"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lnSpc>
                  <a:spcPct val="90000"/>
                </a:lnSpc>
                <a:spcBef>
                  <a:spcPct val="60000"/>
                </a:spcBef>
                <a:buChar char="•"/>
                <a:defRPr sz="2000">
                  <a:solidFill>
                    <a:schemeClr val="tx1"/>
                  </a:solidFill>
                  <a:latin typeface="Arial" charset="0"/>
                  <a:cs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cs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cs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cs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cs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9pPr>
            </a:lstStyle>
            <a:p>
              <a:pPr eaLnBrk="1" hangingPunct="1">
                <a:lnSpc>
                  <a:spcPct val="100000"/>
                </a:lnSpc>
                <a:spcBef>
                  <a:spcPct val="0"/>
                </a:spcBef>
                <a:buFontTx/>
                <a:buNone/>
              </a:pPr>
              <a:r>
                <a:rPr lang="en-GB" altLang="en-US" sz="1200" dirty="0"/>
                <a:t>10</a:t>
              </a:r>
            </a:p>
          </p:txBody>
        </p:sp>
        <p:sp>
          <p:nvSpPr>
            <p:cNvPr id="25" name="Text Box 28"/>
            <p:cNvSpPr txBox="1">
              <a:spLocks noChangeArrowheads="1"/>
            </p:cNvSpPr>
            <p:nvPr/>
          </p:nvSpPr>
          <p:spPr bwMode="auto">
            <a:xfrm>
              <a:off x="834" y="1280"/>
              <a:ext cx="155"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lnSpc>
                  <a:spcPct val="90000"/>
                </a:lnSpc>
                <a:spcBef>
                  <a:spcPct val="60000"/>
                </a:spcBef>
                <a:buChar char="•"/>
                <a:defRPr sz="2000">
                  <a:solidFill>
                    <a:schemeClr val="tx1"/>
                  </a:solidFill>
                  <a:latin typeface="Arial" charset="0"/>
                  <a:cs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cs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cs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cs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cs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9pPr>
            </a:lstStyle>
            <a:p>
              <a:pPr eaLnBrk="1" hangingPunct="1">
                <a:lnSpc>
                  <a:spcPct val="100000"/>
                </a:lnSpc>
                <a:spcBef>
                  <a:spcPct val="0"/>
                </a:spcBef>
                <a:buFontTx/>
                <a:buNone/>
              </a:pPr>
              <a:r>
                <a:rPr lang="en-GB" altLang="en-US" sz="1200" dirty="0"/>
                <a:t>15</a:t>
              </a:r>
            </a:p>
          </p:txBody>
        </p:sp>
        <p:sp>
          <p:nvSpPr>
            <p:cNvPr id="26" name="Text Box 29"/>
            <p:cNvSpPr txBox="1">
              <a:spLocks noChangeArrowheads="1"/>
            </p:cNvSpPr>
            <p:nvPr/>
          </p:nvSpPr>
          <p:spPr bwMode="auto">
            <a:xfrm>
              <a:off x="837" y="1093"/>
              <a:ext cx="155" cy="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lnSpc>
                  <a:spcPct val="90000"/>
                </a:lnSpc>
                <a:spcBef>
                  <a:spcPct val="60000"/>
                </a:spcBef>
                <a:buChar char="•"/>
                <a:defRPr sz="2000">
                  <a:solidFill>
                    <a:schemeClr val="tx1"/>
                  </a:solidFill>
                  <a:latin typeface="Arial" charset="0"/>
                  <a:cs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cs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cs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cs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cs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9pPr>
            </a:lstStyle>
            <a:p>
              <a:pPr eaLnBrk="1" hangingPunct="1">
                <a:lnSpc>
                  <a:spcPct val="100000"/>
                </a:lnSpc>
                <a:spcBef>
                  <a:spcPct val="0"/>
                </a:spcBef>
                <a:buFontTx/>
                <a:buNone/>
              </a:pPr>
              <a:r>
                <a:rPr lang="en-GB" altLang="en-US" sz="1200" dirty="0"/>
                <a:t>20</a:t>
              </a:r>
            </a:p>
          </p:txBody>
        </p:sp>
        <p:sp>
          <p:nvSpPr>
            <p:cNvPr id="27" name="Text Box 30"/>
            <p:cNvSpPr txBox="1">
              <a:spLocks noChangeArrowheads="1"/>
            </p:cNvSpPr>
            <p:nvPr/>
          </p:nvSpPr>
          <p:spPr bwMode="auto">
            <a:xfrm>
              <a:off x="1841" y="2162"/>
              <a:ext cx="519" cy="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lnSpc>
                  <a:spcPct val="90000"/>
                </a:lnSpc>
                <a:spcBef>
                  <a:spcPct val="60000"/>
                </a:spcBef>
                <a:buChar char="•"/>
                <a:defRPr sz="2000">
                  <a:solidFill>
                    <a:schemeClr val="tx1"/>
                  </a:solidFill>
                  <a:latin typeface="Arial" charset="0"/>
                  <a:cs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cs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cs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cs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cs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9pPr>
            </a:lstStyle>
            <a:p>
              <a:pPr eaLnBrk="1" hangingPunct="1">
                <a:lnSpc>
                  <a:spcPct val="100000"/>
                </a:lnSpc>
                <a:spcBef>
                  <a:spcPct val="0"/>
                </a:spcBef>
                <a:buFontTx/>
                <a:buNone/>
              </a:pPr>
              <a:r>
                <a:rPr lang="en-GB" altLang="en-US" sz="1400" dirty="0">
                  <a:latin typeface="Arial Black" pitchFamily="34" charset="0"/>
                </a:rPr>
                <a:t>Time (hrs)</a:t>
              </a:r>
            </a:p>
          </p:txBody>
        </p:sp>
        <p:sp>
          <p:nvSpPr>
            <p:cNvPr id="28" name="Line 31"/>
            <p:cNvSpPr>
              <a:spLocks noChangeShapeType="1"/>
            </p:cNvSpPr>
            <p:nvPr/>
          </p:nvSpPr>
          <p:spPr bwMode="auto">
            <a:xfrm flipH="1" flipV="1">
              <a:off x="3283" y="1266"/>
              <a:ext cx="552" cy="146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30" name="Line 7"/>
          <p:cNvSpPr>
            <a:spLocks noChangeShapeType="1"/>
          </p:cNvSpPr>
          <p:nvPr/>
        </p:nvSpPr>
        <p:spPr bwMode="auto">
          <a:xfrm flipV="1">
            <a:off x="5791201" y="2592523"/>
            <a:ext cx="513884" cy="230594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1" name="TextBox 30"/>
          <p:cNvSpPr txBox="1"/>
          <p:nvPr/>
        </p:nvSpPr>
        <p:spPr>
          <a:xfrm>
            <a:off x="4343465" y="4946526"/>
            <a:ext cx="3016649" cy="584775"/>
          </a:xfrm>
          <a:prstGeom prst="rect">
            <a:avLst/>
          </a:prstGeom>
          <a:noFill/>
        </p:spPr>
        <p:txBody>
          <a:bodyPr wrap="square" rtlCol="0">
            <a:spAutoFit/>
          </a:bodyPr>
          <a:lstStyle/>
          <a:p>
            <a:pPr algn="ctr"/>
            <a:r>
              <a:rPr lang="en-US" altLang="en-US" sz="1600" b="1" dirty="0">
                <a:solidFill>
                  <a:srgbClr val="007B32"/>
                </a:solidFill>
              </a:rPr>
              <a:t>Sludge, varnish, and acid increase </a:t>
            </a:r>
            <a:r>
              <a:rPr lang="en-US" altLang="en-US" sz="1600" b="1" dirty="0" smtClean="0">
                <a:solidFill>
                  <a:srgbClr val="007B32"/>
                </a:solidFill>
              </a:rPr>
              <a:t>rapidly</a:t>
            </a:r>
            <a:endParaRPr lang="en-US" altLang="en-US" sz="1600" b="1" dirty="0">
              <a:solidFill>
                <a:srgbClr val="007B32"/>
              </a:solidFill>
            </a:endParaRPr>
          </a:p>
        </p:txBody>
      </p:sp>
      <p:sp>
        <p:nvSpPr>
          <p:cNvPr id="32" name="Rectangle 31"/>
          <p:cNvSpPr/>
          <p:nvPr/>
        </p:nvSpPr>
        <p:spPr>
          <a:xfrm>
            <a:off x="7138898" y="4302186"/>
            <a:ext cx="3797893" cy="584775"/>
          </a:xfrm>
          <a:prstGeom prst="rect">
            <a:avLst/>
          </a:prstGeom>
        </p:spPr>
        <p:txBody>
          <a:bodyPr wrap="square">
            <a:spAutoFit/>
          </a:bodyPr>
          <a:lstStyle/>
          <a:p>
            <a:pPr algn="ctr">
              <a:spcBef>
                <a:spcPct val="0"/>
              </a:spcBef>
            </a:pPr>
            <a:r>
              <a:rPr lang="en-US" altLang="en-US" sz="1600" b="1" dirty="0">
                <a:solidFill>
                  <a:srgbClr val="007B32"/>
                </a:solidFill>
              </a:rPr>
              <a:t>Oxidation spikes, eventually turning to glue</a:t>
            </a:r>
          </a:p>
        </p:txBody>
      </p:sp>
      <p:sp>
        <p:nvSpPr>
          <p:cNvPr id="36" name="TextBox 35"/>
          <p:cNvSpPr txBox="1"/>
          <p:nvPr/>
        </p:nvSpPr>
        <p:spPr>
          <a:xfrm>
            <a:off x="584201" y="3297897"/>
            <a:ext cx="2482539" cy="2092881"/>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pPr marL="274320" indent="-274320">
              <a:spcAft>
                <a:spcPts val="600"/>
              </a:spcAft>
            </a:pPr>
            <a:r>
              <a:rPr lang="en-US" sz="1600" b="1" dirty="0"/>
              <a:t>Increased TAN </a:t>
            </a:r>
            <a:r>
              <a:rPr lang="en-US" sz="1600" b="1" dirty="0" smtClean="0"/>
              <a:t>causes</a:t>
            </a:r>
            <a:r>
              <a:rPr lang="en-US" sz="1600" b="1" dirty="0"/>
              <a:t>:</a:t>
            </a:r>
            <a:r>
              <a:rPr lang="en-US" sz="1600" dirty="0"/>
              <a:t> </a:t>
            </a:r>
          </a:p>
          <a:p>
            <a:pPr marL="274320" indent="-274320">
              <a:spcAft>
                <a:spcPts val="600"/>
              </a:spcAft>
              <a:buClr>
                <a:srgbClr val="C00000"/>
              </a:buClr>
              <a:buFont typeface="Wingdings" panose="05000000000000000000" pitchFamily="2" charset="2"/>
              <a:buChar char="Ø"/>
            </a:pPr>
            <a:r>
              <a:rPr lang="en-US" sz="1400" dirty="0" smtClean="0"/>
              <a:t>Sludge</a:t>
            </a:r>
            <a:endParaRPr lang="en-US" sz="1400" dirty="0"/>
          </a:p>
          <a:p>
            <a:pPr marL="274320" indent="-274320">
              <a:spcAft>
                <a:spcPts val="600"/>
              </a:spcAft>
              <a:buClr>
                <a:srgbClr val="C00000"/>
              </a:buClr>
              <a:buFont typeface="Wingdings" panose="05000000000000000000" pitchFamily="2" charset="2"/>
              <a:buChar char="Ø"/>
            </a:pPr>
            <a:r>
              <a:rPr lang="en-US" sz="1400" dirty="0" smtClean="0"/>
              <a:t>Varnish</a:t>
            </a:r>
            <a:endParaRPr lang="en-US" sz="1400" dirty="0"/>
          </a:p>
          <a:p>
            <a:pPr marL="274320" indent="-274320">
              <a:spcAft>
                <a:spcPts val="600"/>
              </a:spcAft>
              <a:buClr>
                <a:srgbClr val="C00000"/>
              </a:buClr>
              <a:buFont typeface="Wingdings" panose="05000000000000000000" pitchFamily="2" charset="2"/>
              <a:buChar char="Ø"/>
            </a:pPr>
            <a:r>
              <a:rPr lang="en-US" sz="1400" dirty="0" smtClean="0"/>
              <a:t>Poor </a:t>
            </a:r>
            <a:r>
              <a:rPr lang="en-US" sz="1400" dirty="0"/>
              <a:t>valve performance</a:t>
            </a:r>
          </a:p>
          <a:p>
            <a:pPr marL="274320" indent="-274320">
              <a:spcAft>
                <a:spcPts val="600"/>
              </a:spcAft>
              <a:buClr>
                <a:srgbClr val="C00000"/>
              </a:buClr>
              <a:buFont typeface="Wingdings" panose="05000000000000000000" pitchFamily="2" charset="2"/>
              <a:buChar char="Ø"/>
            </a:pPr>
            <a:r>
              <a:rPr lang="en-US" sz="1400" dirty="0" smtClean="0"/>
              <a:t>Poor </a:t>
            </a:r>
            <a:r>
              <a:rPr lang="en-US" sz="1400" dirty="0"/>
              <a:t>seal compatibility</a:t>
            </a:r>
          </a:p>
          <a:p>
            <a:pPr marL="274320" indent="-274320">
              <a:spcAft>
                <a:spcPts val="600"/>
              </a:spcAft>
              <a:buClr>
                <a:srgbClr val="C00000"/>
              </a:buClr>
              <a:buFont typeface="Wingdings" panose="05000000000000000000" pitchFamily="2" charset="2"/>
              <a:buChar char="Ø"/>
            </a:pPr>
            <a:r>
              <a:rPr lang="en-US" sz="1400" dirty="0" smtClean="0"/>
              <a:t>Short </a:t>
            </a:r>
            <a:r>
              <a:rPr lang="en-US" sz="1400" dirty="0"/>
              <a:t>oil life</a:t>
            </a:r>
          </a:p>
          <a:p>
            <a:pPr marL="274320" indent="-274320">
              <a:spcAft>
                <a:spcPts val="600"/>
              </a:spcAft>
              <a:buClr>
                <a:srgbClr val="C00000"/>
              </a:buClr>
              <a:buFont typeface="Wingdings" panose="05000000000000000000" pitchFamily="2" charset="2"/>
              <a:buChar char="Ø"/>
            </a:pPr>
            <a:r>
              <a:rPr lang="en-US" sz="1400" dirty="0" smtClean="0"/>
              <a:t>Lower </a:t>
            </a:r>
            <a:r>
              <a:rPr lang="en-US" sz="1400" dirty="0"/>
              <a:t>fire resistance</a:t>
            </a:r>
          </a:p>
        </p:txBody>
      </p:sp>
    </p:spTree>
    <p:extLst>
      <p:ext uri="{BB962C8B-B14F-4D97-AF65-F5344CB8AC3E}">
        <p14:creationId xmlns:p14="http://schemas.microsoft.com/office/powerpoint/2010/main" val="269679453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nSpc>
                <a:spcPct val="100000"/>
              </a:lnSpc>
            </a:pPr>
            <a:r>
              <a:rPr lang="en-US" sz="3200" cap="none" dirty="0" smtClean="0"/>
              <a:t>Oxidation Resistance -</a:t>
            </a:r>
            <a:r>
              <a:rPr lang="en-US" sz="3200" cap="none" dirty="0"/>
              <a:t> ASTM D </a:t>
            </a:r>
            <a:r>
              <a:rPr lang="en-US" sz="3200" cap="none" dirty="0" smtClean="0"/>
              <a:t>943</a:t>
            </a:r>
            <a:endParaRPr lang="en-US" sz="3200" cap="none" dirty="0"/>
          </a:p>
        </p:txBody>
      </p:sp>
      <p:pic>
        <p:nvPicPr>
          <p:cNvPr id="5" name="Picture 88"/>
          <p:cNvPicPr>
            <a:picLocks noChangeAspect="1" noChangeArrowheads="1"/>
          </p:cNvPicPr>
          <p:nvPr/>
        </p:nvPicPr>
        <p:blipFill>
          <a:blip r:embed="rId3" cstate="email">
            <a:extLst>
              <a:ext uri="{28A0092B-C50C-407E-A947-70E740481C1C}">
                <a14:useLocalDpi xmlns:a14="http://schemas.microsoft.com/office/drawing/2010/main"/>
              </a:ext>
            </a:extLst>
          </a:blip>
          <a:srcRect b="8737"/>
          <a:stretch>
            <a:fillRect/>
          </a:stretch>
        </p:blipFill>
        <p:spPr bwMode="auto">
          <a:xfrm>
            <a:off x="1824101" y="1184743"/>
            <a:ext cx="7728820" cy="358571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2429847" y="4767028"/>
            <a:ext cx="1659429" cy="369332"/>
          </a:xfrm>
          <a:prstGeom prst="rect">
            <a:avLst/>
          </a:prstGeom>
          <a:noFill/>
        </p:spPr>
        <p:txBody>
          <a:bodyPr wrap="none" rtlCol="0">
            <a:spAutoFit/>
          </a:bodyPr>
          <a:lstStyle/>
          <a:p>
            <a:r>
              <a:rPr lang="en-US" altLang="en-US" b="1" dirty="0" smtClean="0">
                <a:solidFill>
                  <a:srgbClr val="FF0000"/>
                </a:solidFill>
              </a:rPr>
              <a:t>Competitor Q</a:t>
            </a:r>
            <a:endParaRPr lang="en-US" altLang="en-US" b="1" dirty="0">
              <a:solidFill>
                <a:srgbClr val="FF0000"/>
              </a:solidFill>
            </a:endParaRPr>
          </a:p>
        </p:txBody>
      </p:sp>
      <p:sp>
        <p:nvSpPr>
          <p:cNvPr id="8" name="TextBox 7"/>
          <p:cNvSpPr txBox="1"/>
          <p:nvPr/>
        </p:nvSpPr>
        <p:spPr>
          <a:xfrm>
            <a:off x="6764017" y="4770455"/>
            <a:ext cx="2266390" cy="369332"/>
          </a:xfrm>
          <a:prstGeom prst="rect">
            <a:avLst/>
          </a:prstGeom>
          <a:noFill/>
        </p:spPr>
        <p:txBody>
          <a:bodyPr wrap="none" rtlCol="0">
            <a:spAutoFit/>
          </a:bodyPr>
          <a:lstStyle/>
          <a:p>
            <a:pPr algn="ctr">
              <a:spcBef>
                <a:spcPct val="0"/>
              </a:spcBef>
            </a:pPr>
            <a:r>
              <a:rPr lang="en-US" altLang="en-US" b="1" dirty="0">
                <a:solidFill>
                  <a:srgbClr val="007B32"/>
                </a:solidFill>
              </a:rPr>
              <a:t>Castrol Anvol SWX</a:t>
            </a:r>
          </a:p>
        </p:txBody>
      </p:sp>
      <p:sp>
        <p:nvSpPr>
          <p:cNvPr id="7" name="TextBox 6"/>
          <p:cNvSpPr txBox="1"/>
          <p:nvPr/>
        </p:nvSpPr>
        <p:spPr>
          <a:xfrm>
            <a:off x="1931083" y="5115749"/>
            <a:ext cx="3175306" cy="338554"/>
          </a:xfrm>
          <a:prstGeom prst="rect">
            <a:avLst/>
          </a:prstGeom>
          <a:noFill/>
        </p:spPr>
        <p:txBody>
          <a:bodyPr wrap="square" rtlCol="0">
            <a:spAutoFit/>
          </a:bodyPr>
          <a:lstStyle/>
          <a:p>
            <a:pPr algn="ctr"/>
            <a:r>
              <a:rPr lang="en-US" altLang="en-US" sz="1600" dirty="0" smtClean="0">
                <a:solidFill>
                  <a:srgbClr val="FF0000"/>
                </a:solidFill>
              </a:rPr>
              <a:t>Sample turns glue-like and hard</a:t>
            </a:r>
            <a:endParaRPr lang="en-US" altLang="en-US" sz="1600" dirty="0">
              <a:solidFill>
                <a:srgbClr val="FF0000"/>
              </a:solidFill>
            </a:endParaRPr>
          </a:p>
        </p:txBody>
      </p:sp>
      <p:sp>
        <p:nvSpPr>
          <p:cNvPr id="10" name="TextBox 9"/>
          <p:cNvSpPr txBox="1"/>
          <p:nvPr/>
        </p:nvSpPr>
        <p:spPr>
          <a:xfrm>
            <a:off x="6908801" y="5587426"/>
            <a:ext cx="3016649" cy="338554"/>
          </a:xfrm>
          <a:prstGeom prst="rect">
            <a:avLst/>
          </a:prstGeom>
          <a:noFill/>
        </p:spPr>
        <p:txBody>
          <a:bodyPr wrap="square" rtlCol="0">
            <a:spAutoFit/>
          </a:bodyPr>
          <a:lstStyle/>
          <a:p>
            <a:pPr algn="ctr"/>
            <a:r>
              <a:rPr lang="en-US" altLang="en-US" sz="1600" dirty="0" smtClean="0">
                <a:solidFill>
                  <a:srgbClr val="007B32"/>
                </a:solidFill>
              </a:rPr>
              <a:t>Sample remains fluid and clear</a:t>
            </a:r>
            <a:endParaRPr lang="en-US" altLang="en-US" sz="1600" dirty="0">
              <a:solidFill>
                <a:srgbClr val="007B32"/>
              </a:solidFill>
            </a:endParaRPr>
          </a:p>
        </p:txBody>
      </p:sp>
    </p:spTree>
    <p:extLst>
      <p:ext uri="{BB962C8B-B14F-4D97-AF65-F5344CB8AC3E}">
        <p14:creationId xmlns:p14="http://schemas.microsoft.com/office/powerpoint/2010/main" val="15103899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nSpc>
                <a:spcPct val="100000"/>
              </a:lnSpc>
            </a:pPr>
            <a:r>
              <a:rPr lang="en-US" altLang="en-US" sz="3200" cap="none" dirty="0" smtClean="0"/>
              <a:t>Wear Protection Tests</a:t>
            </a:r>
            <a:endParaRPr lang="en-US" sz="3200" cap="none" dirty="0"/>
          </a:p>
        </p:txBody>
      </p:sp>
      <p:sp>
        <p:nvSpPr>
          <p:cNvPr id="3" name="Text Placeholder 2"/>
          <p:cNvSpPr>
            <a:spLocks noGrp="1"/>
          </p:cNvSpPr>
          <p:nvPr>
            <p:ph type="body" sz="quarter" idx="4294967295"/>
          </p:nvPr>
        </p:nvSpPr>
        <p:spPr>
          <a:xfrm>
            <a:off x="508001" y="1447800"/>
            <a:ext cx="6705599" cy="4191000"/>
          </a:xfrm>
          <a:prstGeom prst="rect">
            <a:avLst/>
          </a:prstGeom>
        </p:spPr>
        <p:txBody>
          <a:bodyPr>
            <a:normAutofit/>
          </a:bodyPr>
          <a:lstStyle/>
          <a:p>
            <a:pPr marL="274320" indent="-274320">
              <a:spcBef>
                <a:spcPts val="600"/>
              </a:spcBef>
              <a:spcAft>
                <a:spcPts val="600"/>
              </a:spcAft>
              <a:buClr>
                <a:srgbClr val="C00000"/>
              </a:buClr>
              <a:buFont typeface="Wingdings" panose="05000000000000000000" pitchFamily="2" charset="2"/>
              <a:buChar char="Ø"/>
            </a:pPr>
            <a:r>
              <a:rPr lang="en-US" sz="1800" b="1" dirty="0">
                <a:solidFill>
                  <a:schemeClr val="tx1"/>
                </a:solidFill>
              </a:rPr>
              <a:t>Major pump OEM tests</a:t>
            </a:r>
          </a:p>
          <a:p>
            <a:pPr marL="674370" lvl="2" indent="-274320">
              <a:spcBef>
                <a:spcPts val="600"/>
              </a:spcBef>
              <a:spcAft>
                <a:spcPts val="600"/>
              </a:spcAft>
              <a:buClr>
                <a:srgbClr val="C00000"/>
              </a:buClr>
              <a:buFont typeface="Arial" panose="020B0604020202020204" pitchFamily="34" charset="0"/>
              <a:buChar char="−"/>
            </a:pPr>
            <a:r>
              <a:rPr lang="en-US" sz="1600" dirty="0" smtClean="0">
                <a:solidFill>
                  <a:schemeClr val="tx1"/>
                </a:solidFill>
              </a:rPr>
              <a:t>Eaton-Vickers </a:t>
            </a:r>
            <a:r>
              <a:rPr lang="en-US" sz="1600" dirty="0">
                <a:solidFill>
                  <a:schemeClr val="tx1"/>
                </a:solidFill>
              </a:rPr>
              <a:t>and Denison</a:t>
            </a:r>
          </a:p>
          <a:p>
            <a:pPr marL="674370" lvl="2" indent="-274320">
              <a:spcBef>
                <a:spcPts val="600"/>
              </a:spcBef>
              <a:spcAft>
                <a:spcPts val="600"/>
              </a:spcAft>
              <a:buClr>
                <a:srgbClr val="C00000"/>
              </a:buClr>
              <a:buFont typeface="Arial" panose="020B0604020202020204" pitchFamily="34" charset="0"/>
              <a:buChar char="−"/>
            </a:pPr>
            <a:r>
              <a:rPr lang="en-US" sz="1600" dirty="0">
                <a:solidFill>
                  <a:schemeClr val="tx1"/>
                </a:solidFill>
              </a:rPr>
              <a:t>Anvol SWX passes all of these</a:t>
            </a:r>
          </a:p>
          <a:p>
            <a:pPr marL="274320" indent="-274320">
              <a:spcBef>
                <a:spcPts val="600"/>
              </a:spcBef>
              <a:spcAft>
                <a:spcPts val="600"/>
              </a:spcAft>
              <a:buClr>
                <a:srgbClr val="C00000"/>
              </a:buClr>
              <a:buFont typeface="Wingdings" panose="05000000000000000000" pitchFamily="2" charset="2"/>
              <a:buChar char="Ø"/>
            </a:pPr>
            <a:r>
              <a:rPr lang="en-US" sz="1800" b="1" dirty="0">
                <a:solidFill>
                  <a:schemeClr val="tx1"/>
                </a:solidFill>
              </a:rPr>
              <a:t>Four-ball wear test</a:t>
            </a:r>
          </a:p>
          <a:p>
            <a:pPr marL="674370" lvl="2" indent="-274320">
              <a:spcBef>
                <a:spcPts val="600"/>
              </a:spcBef>
              <a:spcAft>
                <a:spcPts val="600"/>
              </a:spcAft>
              <a:buClr>
                <a:srgbClr val="C00000"/>
              </a:buClr>
              <a:buFont typeface="Arial" panose="020B0604020202020204" pitchFamily="34" charset="0"/>
              <a:buChar char="−"/>
            </a:pPr>
            <a:r>
              <a:rPr lang="en-US" sz="1600" dirty="0">
                <a:solidFill>
                  <a:schemeClr val="tx1"/>
                </a:solidFill>
              </a:rPr>
              <a:t>Common test for wear protection of lubricants</a:t>
            </a:r>
          </a:p>
          <a:p>
            <a:pPr marL="674370" lvl="2" indent="-274320">
              <a:spcBef>
                <a:spcPts val="600"/>
              </a:spcBef>
              <a:spcAft>
                <a:spcPts val="600"/>
              </a:spcAft>
              <a:buClr>
                <a:srgbClr val="C00000"/>
              </a:buClr>
              <a:buFont typeface="Arial" panose="020B0604020202020204" pitchFamily="34" charset="0"/>
              <a:buChar char="−"/>
            </a:pPr>
            <a:r>
              <a:rPr lang="en-US" sz="1600" dirty="0">
                <a:solidFill>
                  <a:schemeClr val="tx1"/>
                </a:solidFill>
              </a:rPr>
              <a:t>See comparison chart</a:t>
            </a:r>
          </a:p>
          <a:p>
            <a:pPr marL="274320" indent="-274320">
              <a:spcBef>
                <a:spcPts val="600"/>
              </a:spcBef>
              <a:spcAft>
                <a:spcPts val="600"/>
              </a:spcAft>
              <a:buClr>
                <a:srgbClr val="C00000"/>
              </a:buClr>
              <a:buFont typeface="Wingdings" panose="05000000000000000000" pitchFamily="2" charset="2"/>
              <a:buChar char="Ø"/>
            </a:pPr>
            <a:r>
              <a:rPr lang="en-US" sz="1800" b="1" dirty="0">
                <a:solidFill>
                  <a:schemeClr val="tx1"/>
                </a:solidFill>
              </a:rPr>
              <a:t>FZG</a:t>
            </a:r>
          </a:p>
          <a:p>
            <a:pPr marL="674370" lvl="2" indent="-274320">
              <a:spcBef>
                <a:spcPts val="600"/>
              </a:spcBef>
              <a:spcAft>
                <a:spcPts val="600"/>
              </a:spcAft>
              <a:buClr>
                <a:srgbClr val="C00000"/>
              </a:buClr>
              <a:buFont typeface="Arial" panose="020B0604020202020204" pitchFamily="34" charset="0"/>
              <a:buChar char="−"/>
            </a:pPr>
            <a:r>
              <a:rPr lang="en-US" sz="1600" dirty="0">
                <a:solidFill>
                  <a:schemeClr val="tx1"/>
                </a:solidFill>
              </a:rPr>
              <a:t>Test designed for EP gear oils but can demonstrate the high protection of hydraulic oils</a:t>
            </a:r>
          </a:p>
          <a:p>
            <a:pPr marL="674370" lvl="2" indent="-274320">
              <a:spcBef>
                <a:spcPts val="600"/>
              </a:spcBef>
              <a:spcAft>
                <a:spcPts val="600"/>
              </a:spcAft>
              <a:buClr>
                <a:srgbClr val="C00000"/>
              </a:buClr>
              <a:buFont typeface="Arial" panose="020B0604020202020204" pitchFamily="34" charset="0"/>
              <a:buChar char="−"/>
            </a:pPr>
            <a:r>
              <a:rPr lang="en-US" sz="1600" dirty="0">
                <a:solidFill>
                  <a:schemeClr val="tx1"/>
                </a:solidFill>
              </a:rPr>
              <a:t>Anvol SWX achieves the highest level in this test (12</a:t>
            </a:r>
            <a:r>
              <a:rPr lang="en-US" sz="1600" dirty="0" smtClean="0">
                <a:solidFill>
                  <a:schemeClr val="tx1"/>
                </a:solidFill>
              </a:rPr>
              <a:t>+)</a:t>
            </a:r>
            <a:endParaRPr lang="en-US" sz="1600" dirty="0">
              <a:solidFill>
                <a:schemeClr val="tx1"/>
              </a:solidFill>
            </a:endParaRPr>
          </a:p>
        </p:txBody>
      </p:sp>
      <p:pic>
        <p:nvPicPr>
          <p:cNvPr id="1024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614919" y="1371600"/>
            <a:ext cx="4183465" cy="4019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1"/>
          <p:cNvSpPr txBox="1">
            <a:spLocks noChangeArrowheads="1"/>
          </p:cNvSpPr>
          <p:nvPr/>
        </p:nvSpPr>
        <p:spPr bwMode="auto">
          <a:xfrm rot="16200000">
            <a:off x="8621963" y="4251204"/>
            <a:ext cx="10070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ct val="60000"/>
              </a:spcBef>
              <a:buChar char="•"/>
              <a:defRPr sz="2000">
                <a:solidFill>
                  <a:schemeClr val="tx1"/>
                </a:solidFill>
                <a:latin typeface="Arial" charset="0"/>
                <a:cs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cs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cs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cs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cs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9pPr>
          </a:lstStyle>
          <a:p>
            <a:pPr eaLnBrk="1" hangingPunct="1">
              <a:lnSpc>
                <a:spcPct val="100000"/>
              </a:lnSpc>
              <a:spcBef>
                <a:spcPct val="0"/>
              </a:spcBef>
              <a:buFontTx/>
              <a:buNone/>
            </a:pPr>
            <a:r>
              <a:rPr lang="en-US" altLang="en-US" sz="1200" b="1" dirty="0">
                <a:solidFill>
                  <a:schemeClr val="bg1"/>
                </a:solidFill>
              </a:rPr>
              <a:t>Anvol SWX</a:t>
            </a:r>
          </a:p>
        </p:txBody>
      </p:sp>
    </p:spTree>
    <p:extLst>
      <p:ext uri="{BB962C8B-B14F-4D97-AF65-F5344CB8AC3E}">
        <p14:creationId xmlns:p14="http://schemas.microsoft.com/office/powerpoint/2010/main" val="34874381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nSpc>
                <a:spcPct val="100000"/>
              </a:lnSpc>
            </a:pPr>
            <a:r>
              <a:rPr lang="en-US" sz="3200" cap="none" dirty="0" smtClean="0"/>
              <a:t>Shear Stability </a:t>
            </a:r>
            <a:r>
              <a:rPr lang="en-US" sz="3200" cap="none" dirty="0"/>
              <a:t>- VW Shear Test</a:t>
            </a:r>
          </a:p>
        </p:txBody>
      </p:sp>
      <p:grpSp>
        <p:nvGrpSpPr>
          <p:cNvPr id="20" name="Group 3"/>
          <p:cNvGrpSpPr>
            <a:grpSpLocks/>
          </p:cNvGrpSpPr>
          <p:nvPr/>
        </p:nvGrpSpPr>
        <p:grpSpPr bwMode="auto">
          <a:xfrm>
            <a:off x="807436" y="1061091"/>
            <a:ext cx="9330069" cy="3200781"/>
            <a:chOff x="614" y="1291"/>
            <a:chExt cx="3300" cy="1708"/>
          </a:xfrm>
        </p:grpSpPr>
        <p:graphicFrame>
          <p:nvGraphicFramePr>
            <p:cNvPr id="21" name="Object 4"/>
            <p:cNvGraphicFramePr>
              <a:graphicFrameLocks noChangeAspect="1"/>
            </p:cNvGraphicFramePr>
            <p:nvPr/>
          </p:nvGraphicFramePr>
          <p:xfrm>
            <a:off x="720" y="1504"/>
            <a:ext cx="3194" cy="1311"/>
          </p:xfrm>
          <a:graphic>
            <a:graphicData uri="http://schemas.openxmlformats.org/presentationml/2006/ole">
              <mc:AlternateContent xmlns:mc="http://schemas.openxmlformats.org/markup-compatibility/2006">
                <mc:Choice xmlns:v="urn:schemas-microsoft-com:vml" Requires="v">
                  <p:oleObj spid="_x0000_s15459" name="Chart" r:id="rId3" imgW="5477372" imgH="2400662" progId="Excel.Chart.8">
                    <p:embed/>
                  </p:oleObj>
                </mc:Choice>
                <mc:Fallback>
                  <p:oleObj name="Chart" r:id="rId3" imgW="5477372" imgH="2400662" progId="Excel.Chart.8">
                    <p:embed/>
                    <p:pic>
                      <p:nvPicPr>
                        <p:cNvPr id="0" name=""/>
                        <p:cNvPicPr>
                          <a:picLocks noChangeAspect="1" noChangeArrowheads="1"/>
                        </p:cNvPicPr>
                        <p:nvPr/>
                      </p:nvPicPr>
                      <p:blipFill>
                        <a:blip r:embed="rId4">
                          <a:lum bright="-18000" contrast="36000"/>
                          <a:extLst>
                            <a:ext uri="{28A0092B-C50C-407E-A947-70E740481C1C}">
                              <a14:useLocalDpi xmlns:a14="http://schemas.microsoft.com/office/drawing/2010/main" val="0"/>
                            </a:ext>
                          </a:extLst>
                        </a:blip>
                        <a:srcRect l="9615" t="22574" r="33195" b="24199"/>
                        <a:stretch>
                          <a:fillRect/>
                        </a:stretch>
                      </p:blipFill>
                      <p:spPr bwMode="auto">
                        <a:xfrm>
                          <a:off x="720" y="1504"/>
                          <a:ext cx="3194" cy="1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2" name="Text Box 5"/>
            <p:cNvSpPr txBox="1">
              <a:spLocks noChangeArrowheads="1"/>
            </p:cNvSpPr>
            <p:nvPr/>
          </p:nvSpPr>
          <p:spPr bwMode="auto">
            <a:xfrm rot="16200000">
              <a:off x="154" y="2120"/>
              <a:ext cx="1017" cy="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lnSpc>
                  <a:spcPct val="90000"/>
                </a:lnSpc>
                <a:spcBef>
                  <a:spcPct val="60000"/>
                </a:spcBef>
                <a:buChar char="•"/>
                <a:defRPr sz="2000">
                  <a:solidFill>
                    <a:schemeClr val="tx1"/>
                  </a:solidFill>
                  <a:latin typeface="Arial" charset="0"/>
                  <a:cs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cs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cs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cs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cs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9pPr>
            </a:lstStyle>
            <a:p>
              <a:pPr eaLnBrk="1" hangingPunct="1">
                <a:lnSpc>
                  <a:spcPct val="100000"/>
                </a:lnSpc>
                <a:spcBef>
                  <a:spcPct val="0"/>
                </a:spcBef>
                <a:buFontTx/>
                <a:buNone/>
              </a:pPr>
              <a:r>
                <a:rPr lang="en-GB" altLang="en-US" sz="1200" dirty="0">
                  <a:latin typeface="Arial Black" pitchFamily="34" charset="0"/>
                </a:rPr>
                <a:t>Remaining Viscosity</a:t>
              </a:r>
            </a:p>
          </p:txBody>
        </p:sp>
        <p:sp>
          <p:nvSpPr>
            <p:cNvPr id="23" name="Text Box 6"/>
            <p:cNvSpPr txBox="1">
              <a:spLocks noChangeArrowheads="1"/>
            </p:cNvSpPr>
            <p:nvPr/>
          </p:nvSpPr>
          <p:spPr bwMode="auto">
            <a:xfrm>
              <a:off x="2261" y="2851"/>
              <a:ext cx="369" cy="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lnSpc>
                  <a:spcPct val="90000"/>
                </a:lnSpc>
                <a:spcBef>
                  <a:spcPct val="60000"/>
                </a:spcBef>
                <a:buChar char="•"/>
                <a:defRPr sz="2000">
                  <a:solidFill>
                    <a:schemeClr val="tx1"/>
                  </a:solidFill>
                  <a:latin typeface="Arial" charset="0"/>
                  <a:cs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cs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cs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cs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cs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9pPr>
            </a:lstStyle>
            <a:p>
              <a:pPr eaLnBrk="1" hangingPunct="1">
                <a:lnSpc>
                  <a:spcPct val="100000"/>
                </a:lnSpc>
                <a:spcBef>
                  <a:spcPct val="0"/>
                </a:spcBef>
                <a:buFontTx/>
                <a:buNone/>
              </a:pPr>
              <a:r>
                <a:rPr lang="en-GB" altLang="en-US" sz="1200" dirty="0">
                  <a:latin typeface="Arial Black" pitchFamily="34" charset="0"/>
                </a:rPr>
                <a:t>Time (hrs)</a:t>
              </a:r>
            </a:p>
          </p:txBody>
        </p:sp>
        <p:grpSp>
          <p:nvGrpSpPr>
            <p:cNvPr id="24" name="Group 7"/>
            <p:cNvGrpSpPr>
              <a:grpSpLocks/>
            </p:cNvGrpSpPr>
            <p:nvPr/>
          </p:nvGrpSpPr>
          <p:grpSpPr bwMode="auto">
            <a:xfrm>
              <a:off x="1701" y="1291"/>
              <a:ext cx="1342" cy="360"/>
              <a:chOff x="3850" y="1517"/>
              <a:chExt cx="1342" cy="360"/>
            </a:xfrm>
          </p:grpSpPr>
          <p:sp>
            <p:nvSpPr>
              <p:cNvPr id="25" name="Text Box 8"/>
              <p:cNvSpPr txBox="1">
                <a:spLocks noChangeArrowheads="1"/>
              </p:cNvSpPr>
              <p:nvPr/>
            </p:nvSpPr>
            <p:spPr bwMode="auto">
              <a:xfrm>
                <a:off x="4140" y="1529"/>
                <a:ext cx="637" cy="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lnSpc>
                    <a:spcPct val="90000"/>
                  </a:lnSpc>
                  <a:spcBef>
                    <a:spcPct val="60000"/>
                  </a:spcBef>
                  <a:buChar char="•"/>
                  <a:defRPr sz="2000">
                    <a:solidFill>
                      <a:schemeClr val="tx1"/>
                    </a:solidFill>
                    <a:latin typeface="Arial" charset="0"/>
                    <a:cs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cs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cs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cs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cs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9pPr>
              </a:lstStyle>
              <a:p>
                <a:pPr marL="274320" indent="-274320" eaLnBrk="1" hangingPunct="1">
                  <a:lnSpc>
                    <a:spcPct val="100000"/>
                  </a:lnSpc>
                  <a:spcBef>
                    <a:spcPts val="400"/>
                  </a:spcBef>
                  <a:spcAft>
                    <a:spcPts val="600"/>
                  </a:spcAft>
                  <a:buFontTx/>
                  <a:buNone/>
                </a:pPr>
                <a:r>
                  <a:rPr lang="en-GB" altLang="en-US" sz="1400" b="1" dirty="0"/>
                  <a:t>Competitor </a:t>
                </a:r>
                <a:r>
                  <a:rPr lang="en-GB" altLang="en-US" sz="1400" b="1" dirty="0" smtClean="0"/>
                  <a:t>Q</a:t>
                </a:r>
              </a:p>
              <a:p>
                <a:pPr marL="274320" indent="-274320" eaLnBrk="1" hangingPunct="1">
                  <a:lnSpc>
                    <a:spcPct val="100000"/>
                  </a:lnSpc>
                  <a:spcBef>
                    <a:spcPts val="400"/>
                  </a:spcBef>
                  <a:spcAft>
                    <a:spcPts val="600"/>
                  </a:spcAft>
                  <a:buFontTx/>
                  <a:buNone/>
                </a:pPr>
                <a:r>
                  <a:rPr lang="en-GB" altLang="en-US" sz="1400" b="1" dirty="0" smtClean="0"/>
                  <a:t>Castrol </a:t>
                </a:r>
                <a:r>
                  <a:rPr lang="en-GB" altLang="en-US" sz="1400" b="1" dirty="0"/>
                  <a:t>Anvol SWX</a:t>
                </a:r>
              </a:p>
            </p:txBody>
          </p:sp>
          <p:sp>
            <p:nvSpPr>
              <p:cNvPr id="26" name="Line 9"/>
              <p:cNvSpPr>
                <a:spLocks noChangeShapeType="1"/>
              </p:cNvSpPr>
              <p:nvPr/>
            </p:nvSpPr>
            <p:spPr bwMode="auto">
              <a:xfrm>
                <a:off x="3888" y="1618"/>
                <a:ext cx="254" cy="0"/>
              </a:xfrm>
              <a:prstGeom prst="line">
                <a:avLst/>
              </a:prstGeom>
              <a:noFill/>
              <a:ln w="3810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7" name="Line 10"/>
              <p:cNvSpPr>
                <a:spLocks noChangeShapeType="1"/>
              </p:cNvSpPr>
              <p:nvPr/>
            </p:nvSpPr>
            <p:spPr bwMode="auto">
              <a:xfrm>
                <a:off x="3886" y="1796"/>
                <a:ext cx="254"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8" name="Rectangle 11"/>
              <p:cNvSpPr>
                <a:spLocks noChangeArrowheads="1"/>
              </p:cNvSpPr>
              <p:nvPr/>
            </p:nvSpPr>
            <p:spPr bwMode="auto">
              <a:xfrm>
                <a:off x="3850" y="1517"/>
                <a:ext cx="1342" cy="343"/>
              </a:xfrm>
              <a:prstGeom prst="rect">
                <a:avLst/>
              </a:prstGeom>
              <a:noFill/>
              <a:ln w="31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lnSpc>
                    <a:spcPct val="90000"/>
                  </a:lnSpc>
                  <a:spcBef>
                    <a:spcPct val="60000"/>
                  </a:spcBef>
                  <a:buChar char="•"/>
                  <a:defRPr sz="2000">
                    <a:solidFill>
                      <a:schemeClr val="tx1"/>
                    </a:solidFill>
                    <a:latin typeface="Arial" charset="0"/>
                    <a:cs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cs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cs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cs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cs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9pPr>
              </a:lstStyle>
              <a:p>
                <a:pPr eaLnBrk="1" hangingPunct="1">
                  <a:lnSpc>
                    <a:spcPct val="100000"/>
                  </a:lnSpc>
                  <a:spcBef>
                    <a:spcPct val="0"/>
                  </a:spcBef>
                  <a:buFontTx/>
                  <a:buNone/>
                </a:pPr>
                <a:endParaRPr lang="en-US" altLang="en-US" sz="1800" dirty="0"/>
              </a:p>
            </p:txBody>
          </p:sp>
        </p:grpSp>
      </p:grpSp>
      <p:sp>
        <p:nvSpPr>
          <p:cNvPr id="29" name="Text Box 12"/>
          <p:cNvSpPr txBox="1">
            <a:spLocks noChangeArrowheads="1"/>
          </p:cNvSpPr>
          <p:nvPr/>
        </p:nvSpPr>
        <p:spPr bwMode="auto">
          <a:xfrm>
            <a:off x="6258208" y="4475017"/>
            <a:ext cx="2376473" cy="58477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rotWithShape="0">
                    <a:schemeClr val="tx1">
                      <a:alpha val="50000"/>
                    </a:schemeClr>
                  </a:outerShdw>
                </a:effectLst>
              </a14:hiddenEffects>
            </a:ext>
          </a:extLst>
        </p:spPr>
        <p:txBody>
          <a:bodyPr wrap="square">
            <a:spAutoFit/>
          </a:bodyPr>
          <a:lstStyle>
            <a:lvl1pPr eaLnBrk="0" hangingPunct="0">
              <a:lnSpc>
                <a:spcPct val="90000"/>
              </a:lnSpc>
              <a:spcBef>
                <a:spcPct val="60000"/>
              </a:spcBef>
              <a:buChar char="•"/>
              <a:defRPr sz="2000">
                <a:solidFill>
                  <a:schemeClr val="tx1"/>
                </a:solidFill>
                <a:latin typeface="Arial" charset="0"/>
                <a:cs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cs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cs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cs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cs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9pPr>
          </a:lstStyle>
          <a:p>
            <a:pPr eaLnBrk="1" hangingPunct="1">
              <a:lnSpc>
                <a:spcPct val="100000"/>
              </a:lnSpc>
              <a:spcBef>
                <a:spcPct val="0"/>
              </a:spcBef>
              <a:buFontTx/>
              <a:buNone/>
            </a:pPr>
            <a:r>
              <a:rPr lang="en-US" altLang="en-US" sz="1600" b="1" dirty="0">
                <a:solidFill>
                  <a:srgbClr val="007B32"/>
                </a:solidFill>
              </a:rPr>
              <a:t>Polymer shears over time</a:t>
            </a:r>
          </a:p>
        </p:txBody>
      </p:sp>
      <p:sp>
        <p:nvSpPr>
          <p:cNvPr id="30" name="Text Box 13"/>
          <p:cNvSpPr txBox="1">
            <a:spLocks noChangeArrowheads="1"/>
          </p:cNvSpPr>
          <p:nvPr/>
        </p:nvSpPr>
        <p:spPr bwMode="auto">
          <a:xfrm>
            <a:off x="9076267" y="4644564"/>
            <a:ext cx="3014133" cy="58477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rotWithShape="0">
                    <a:schemeClr val="tx1">
                      <a:alpha val="50000"/>
                    </a:schemeClr>
                  </a:outerShdw>
                </a:effectLst>
              </a14:hiddenEffects>
            </a:ext>
          </a:extLst>
        </p:spPr>
        <p:txBody>
          <a:bodyPr wrap="square">
            <a:spAutoFit/>
          </a:bodyPr>
          <a:lstStyle>
            <a:lvl1pPr eaLnBrk="0" hangingPunct="0">
              <a:lnSpc>
                <a:spcPct val="90000"/>
              </a:lnSpc>
              <a:spcBef>
                <a:spcPct val="60000"/>
              </a:spcBef>
              <a:buChar char="•"/>
              <a:defRPr sz="2000">
                <a:solidFill>
                  <a:schemeClr val="tx1"/>
                </a:solidFill>
                <a:latin typeface="Arial" charset="0"/>
                <a:cs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cs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cs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cs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cs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9pPr>
          </a:lstStyle>
          <a:p>
            <a:pPr eaLnBrk="1" hangingPunct="1">
              <a:lnSpc>
                <a:spcPct val="100000"/>
              </a:lnSpc>
              <a:spcBef>
                <a:spcPct val="0"/>
              </a:spcBef>
              <a:buFontTx/>
              <a:buNone/>
            </a:pPr>
            <a:r>
              <a:rPr lang="en-US" altLang="en-US" sz="1600" b="1" dirty="0">
                <a:solidFill>
                  <a:srgbClr val="007B32"/>
                </a:solidFill>
              </a:rPr>
              <a:t>Viscosity and protection are lost</a:t>
            </a:r>
          </a:p>
        </p:txBody>
      </p:sp>
      <p:sp>
        <p:nvSpPr>
          <p:cNvPr id="31" name="Oval 14"/>
          <p:cNvSpPr>
            <a:spLocks noChangeArrowheads="1"/>
          </p:cNvSpPr>
          <p:nvPr/>
        </p:nvSpPr>
        <p:spPr bwMode="auto">
          <a:xfrm>
            <a:off x="9794503" y="2312713"/>
            <a:ext cx="220133" cy="441325"/>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lnSpc>
                <a:spcPct val="90000"/>
              </a:lnSpc>
              <a:spcBef>
                <a:spcPct val="60000"/>
              </a:spcBef>
              <a:buChar char="•"/>
              <a:defRPr sz="2000">
                <a:solidFill>
                  <a:schemeClr val="tx1"/>
                </a:solidFill>
                <a:latin typeface="Arial" charset="0"/>
                <a:cs typeface="Arial" charset="0"/>
              </a:defRPr>
            </a:lvl1pPr>
            <a:lvl2pPr marL="742950" indent="-285750" eaLnBrk="0" hangingPunct="0">
              <a:lnSpc>
                <a:spcPct val="90000"/>
              </a:lnSpc>
              <a:spcBef>
                <a:spcPct val="30000"/>
              </a:spcBef>
              <a:buClr>
                <a:srgbClr val="009900"/>
              </a:buClr>
              <a:buChar char="–"/>
              <a:defRPr>
                <a:solidFill>
                  <a:schemeClr val="tx1"/>
                </a:solidFill>
                <a:latin typeface="Arial" charset="0"/>
                <a:cs typeface="Arial" charset="0"/>
              </a:defRPr>
            </a:lvl2pPr>
            <a:lvl3pPr marL="1143000" indent="-228600" eaLnBrk="0" hangingPunct="0">
              <a:lnSpc>
                <a:spcPct val="90000"/>
              </a:lnSpc>
              <a:spcBef>
                <a:spcPct val="20000"/>
              </a:spcBef>
              <a:buClr>
                <a:srgbClr val="009900"/>
              </a:buClr>
              <a:buChar char="•"/>
              <a:defRPr sz="1600">
                <a:solidFill>
                  <a:schemeClr val="tx1"/>
                </a:solidFill>
                <a:latin typeface="Arial" charset="0"/>
                <a:cs typeface="Arial" charset="0"/>
              </a:defRPr>
            </a:lvl3pPr>
            <a:lvl4pPr marL="1600200" indent="-228600" eaLnBrk="0" hangingPunct="0">
              <a:lnSpc>
                <a:spcPct val="90000"/>
              </a:lnSpc>
              <a:spcBef>
                <a:spcPct val="10000"/>
              </a:spcBef>
              <a:buClr>
                <a:srgbClr val="009900"/>
              </a:buClr>
              <a:buChar char="–"/>
              <a:defRPr sz="1400">
                <a:solidFill>
                  <a:schemeClr val="tx1"/>
                </a:solidFill>
                <a:latin typeface="Arial" charset="0"/>
                <a:cs typeface="Arial" charset="0"/>
              </a:defRPr>
            </a:lvl4pPr>
            <a:lvl5pPr marL="2057400" indent="-228600" eaLnBrk="0" hangingPunct="0">
              <a:lnSpc>
                <a:spcPct val="90000"/>
              </a:lnSpc>
              <a:spcBef>
                <a:spcPct val="10000"/>
              </a:spcBef>
              <a:buClr>
                <a:srgbClr val="009900"/>
              </a:buClr>
              <a:buChar char="»"/>
              <a:defRPr sz="1400">
                <a:solidFill>
                  <a:schemeClr val="tx1"/>
                </a:solidFill>
                <a:latin typeface="Arial" charset="0"/>
                <a:cs typeface="Arial" charset="0"/>
              </a:defRPr>
            </a:lvl5pPr>
            <a:lvl6pPr marL="25146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6pPr>
            <a:lvl7pPr marL="29718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7pPr>
            <a:lvl8pPr marL="34290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8pPr>
            <a:lvl9pPr marL="3886200" indent="-228600" eaLnBrk="0" fontAlgn="base" hangingPunct="0">
              <a:lnSpc>
                <a:spcPct val="90000"/>
              </a:lnSpc>
              <a:spcBef>
                <a:spcPct val="10000"/>
              </a:spcBef>
              <a:spcAft>
                <a:spcPct val="0"/>
              </a:spcAft>
              <a:buClr>
                <a:srgbClr val="009900"/>
              </a:buClr>
              <a:buChar char="»"/>
              <a:defRPr sz="1400">
                <a:solidFill>
                  <a:schemeClr val="tx1"/>
                </a:solidFill>
                <a:latin typeface="Arial" charset="0"/>
                <a:cs typeface="Arial" charset="0"/>
              </a:defRPr>
            </a:lvl9pPr>
          </a:lstStyle>
          <a:p>
            <a:pPr algn="ctr" eaLnBrk="1" hangingPunct="1">
              <a:lnSpc>
                <a:spcPct val="100000"/>
              </a:lnSpc>
              <a:spcBef>
                <a:spcPct val="0"/>
              </a:spcBef>
              <a:buFontTx/>
              <a:buNone/>
            </a:pPr>
            <a:endParaRPr lang="en-US" altLang="en-US" sz="1800" dirty="0">
              <a:solidFill>
                <a:schemeClr val="hlink"/>
              </a:solidFill>
            </a:endParaRPr>
          </a:p>
        </p:txBody>
      </p:sp>
      <p:sp>
        <p:nvSpPr>
          <p:cNvPr id="32" name="Line 15"/>
          <p:cNvSpPr>
            <a:spLocks noChangeShapeType="1"/>
          </p:cNvSpPr>
          <p:nvPr/>
        </p:nvSpPr>
        <p:spPr bwMode="auto">
          <a:xfrm flipV="1">
            <a:off x="7339566" y="2504655"/>
            <a:ext cx="491915" cy="1970362"/>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3" name="Line 16"/>
          <p:cNvSpPr>
            <a:spLocks noChangeShapeType="1"/>
          </p:cNvSpPr>
          <p:nvPr/>
        </p:nvSpPr>
        <p:spPr bwMode="auto">
          <a:xfrm flipH="1" flipV="1">
            <a:off x="10008698" y="2674202"/>
            <a:ext cx="541867" cy="1970362"/>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4" name="Rectangle 33"/>
          <p:cNvSpPr/>
          <p:nvPr/>
        </p:nvSpPr>
        <p:spPr>
          <a:xfrm>
            <a:off x="944559" y="4014425"/>
            <a:ext cx="3860799" cy="145680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274320" indent="-274320">
              <a:spcBef>
                <a:spcPts val="200"/>
              </a:spcBef>
              <a:spcAft>
                <a:spcPts val="600"/>
              </a:spcAft>
              <a:buClr>
                <a:srgbClr val="C00000"/>
              </a:buClr>
            </a:pPr>
            <a:r>
              <a:rPr lang="en-US" altLang="en-US" sz="1400" b="1" dirty="0"/>
              <a:t>Polymer shear </a:t>
            </a:r>
            <a:r>
              <a:rPr lang="en-US" altLang="en-US" sz="1400" b="1" dirty="0" smtClean="0"/>
              <a:t>causes</a:t>
            </a:r>
            <a:r>
              <a:rPr lang="en-US" altLang="en-US" sz="1400" b="1" dirty="0"/>
              <a:t>: </a:t>
            </a:r>
          </a:p>
          <a:p>
            <a:pPr marL="274320" indent="-274320">
              <a:spcBef>
                <a:spcPts val="200"/>
              </a:spcBef>
              <a:spcAft>
                <a:spcPts val="600"/>
              </a:spcAft>
              <a:buClr>
                <a:srgbClr val="C00000"/>
              </a:buClr>
              <a:buFont typeface="Wingdings" panose="05000000000000000000" pitchFamily="2" charset="2"/>
              <a:buChar char="Ø"/>
            </a:pPr>
            <a:r>
              <a:rPr lang="en-US" altLang="en-US" sz="1200" dirty="0" smtClean="0"/>
              <a:t>Reduced </a:t>
            </a:r>
            <a:r>
              <a:rPr lang="en-US" altLang="en-US" sz="1200" dirty="0"/>
              <a:t>viscosity </a:t>
            </a:r>
          </a:p>
          <a:p>
            <a:pPr marL="274320" indent="-274320">
              <a:spcBef>
                <a:spcPts val="200"/>
              </a:spcBef>
              <a:spcAft>
                <a:spcPts val="600"/>
              </a:spcAft>
              <a:buClr>
                <a:srgbClr val="C00000"/>
              </a:buClr>
              <a:buFont typeface="Wingdings" panose="05000000000000000000" pitchFamily="2" charset="2"/>
              <a:buChar char="Ø"/>
            </a:pPr>
            <a:r>
              <a:rPr lang="en-US" altLang="en-US" sz="1200" dirty="0" smtClean="0"/>
              <a:t>Poor </a:t>
            </a:r>
            <a:r>
              <a:rPr lang="en-US" altLang="en-US" sz="1200" dirty="0"/>
              <a:t>protection for pumps, valves, and cylinders</a:t>
            </a:r>
          </a:p>
          <a:p>
            <a:pPr marL="274320" indent="-274320">
              <a:spcBef>
                <a:spcPts val="200"/>
              </a:spcBef>
              <a:spcAft>
                <a:spcPts val="600"/>
              </a:spcAft>
              <a:buClr>
                <a:srgbClr val="C00000"/>
              </a:buClr>
              <a:buFont typeface="Wingdings" panose="05000000000000000000" pitchFamily="2" charset="2"/>
              <a:buChar char="Ø"/>
            </a:pPr>
            <a:r>
              <a:rPr lang="en-US" altLang="en-US" sz="1200" dirty="0" smtClean="0"/>
              <a:t>Filter plugging</a:t>
            </a:r>
          </a:p>
          <a:p>
            <a:pPr marL="274320" indent="-274320">
              <a:spcBef>
                <a:spcPts val="200"/>
              </a:spcBef>
              <a:spcAft>
                <a:spcPts val="600"/>
              </a:spcAft>
              <a:buClr>
                <a:srgbClr val="C00000"/>
              </a:buClr>
              <a:buFont typeface="Wingdings" panose="05000000000000000000" pitchFamily="2" charset="2"/>
              <a:buChar char="Ø"/>
            </a:pPr>
            <a:r>
              <a:rPr lang="en-US" altLang="en-US" sz="1200" dirty="0" smtClean="0"/>
              <a:t>Sludge</a:t>
            </a:r>
            <a:endParaRPr lang="en-US" altLang="en-US" sz="1200" dirty="0"/>
          </a:p>
        </p:txBody>
      </p:sp>
    </p:spTree>
    <p:extLst>
      <p:ext uri="{BB962C8B-B14F-4D97-AF65-F5344CB8AC3E}">
        <p14:creationId xmlns:p14="http://schemas.microsoft.com/office/powerpoint/2010/main" val="108278402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nSpc>
                <a:spcPct val="100000"/>
              </a:lnSpc>
            </a:pPr>
            <a:r>
              <a:rPr lang="en-US" sz="3200" cap="none" dirty="0" smtClean="0"/>
              <a:t>Fire-resistant Fluid – Safety tips</a:t>
            </a:r>
            <a:endParaRPr lang="en-US" sz="3200" cap="none" dirty="0"/>
          </a:p>
        </p:txBody>
      </p:sp>
      <p:sp>
        <p:nvSpPr>
          <p:cNvPr id="3" name="Text Placeholder 2"/>
          <p:cNvSpPr>
            <a:spLocks noGrp="1"/>
          </p:cNvSpPr>
          <p:nvPr>
            <p:ph type="body" sz="quarter" idx="4294967295"/>
          </p:nvPr>
        </p:nvSpPr>
        <p:spPr>
          <a:xfrm>
            <a:off x="508000" y="1627884"/>
            <a:ext cx="11032065" cy="3960812"/>
          </a:xfrm>
          <a:prstGeom prst="rect">
            <a:avLst/>
          </a:prstGeom>
        </p:spPr>
        <p:txBody>
          <a:bodyPr>
            <a:normAutofit fontScale="92500" lnSpcReduction="20000"/>
          </a:bodyPr>
          <a:lstStyle/>
          <a:p>
            <a:pPr marL="274320" indent="-274320">
              <a:lnSpc>
                <a:spcPct val="120000"/>
              </a:lnSpc>
              <a:spcBef>
                <a:spcPts val="600"/>
              </a:spcBef>
              <a:spcAft>
                <a:spcPts val="600"/>
              </a:spcAft>
              <a:buClr>
                <a:srgbClr val="C00000"/>
              </a:buClr>
              <a:buFont typeface="Wingdings" panose="05000000000000000000" pitchFamily="2" charset="2"/>
              <a:buChar char="Ø"/>
            </a:pPr>
            <a:r>
              <a:rPr lang="en-US" sz="2200" dirty="0" smtClean="0">
                <a:solidFill>
                  <a:schemeClr val="tx1"/>
                </a:solidFill>
              </a:rPr>
              <a:t>All </a:t>
            </a:r>
            <a:r>
              <a:rPr lang="en-US" sz="2200" dirty="0">
                <a:solidFill>
                  <a:schemeClr val="tx1"/>
                </a:solidFill>
              </a:rPr>
              <a:t>fluids will burn in the right </a:t>
            </a:r>
            <a:r>
              <a:rPr lang="en-US" sz="2200" dirty="0" smtClean="0">
                <a:solidFill>
                  <a:schemeClr val="tx1"/>
                </a:solidFill>
              </a:rPr>
              <a:t>conditions</a:t>
            </a:r>
            <a:endParaRPr lang="en-US" sz="2200" dirty="0">
              <a:solidFill>
                <a:schemeClr val="tx1"/>
              </a:solidFill>
            </a:endParaRPr>
          </a:p>
          <a:p>
            <a:pPr marL="274320" indent="-274320">
              <a:lnSpc>
                <a:spcPct val="120000"/>
              </a:lnSpc>
              <a:spcBef>
                <a:spcPts val="600"/>
              </a:spcBef>
              <a:spcAft>
                <a:spcPts val="600"/>
              </a:spcAft>
              <a:buClr>
                <a:srgbClr val="C00000"/>
              </a:buClr>
              <a:buFont typeface="Wingdings" panose="05000000000000000000" pitchFamily="2" charset="2"/>
              <a:buChar char="Ø"/>
            </a:pPr>
            <a:r>
              <a:rPr lang="en-US" sz="2200" dirty="0">
                <a:solidFill>
                  <a:schemeClr val="tx1"/>
                </a:solidFill>
              </a:rPr>
              <a:t>Even the glycol portion of water glycol is </a:t>
            </a:r>
            <a:r>
              <a:rPr lang="en-US" sz="2200" dirty="0" smtClean="0">
                <a:solidFill>
                  <a:schemeClr val="tx1"/>
                </a:solidFill>
              </a:rPr>
              <a:t>flammable - once </a:t>
            </a:r>
            <a:r>
              <a:rPr lang="en-US" sz="2200" dirty="0">
                <a:solidFill>
                  <a:schemeClr val="tx1"/>
                </a:solidFill>
              </a:rPr>
              <a:t>the water boils off</a:t>
            </a:r>
          </a:p>
          <a:p>
            <a:pPr marL="274320" indent="-274320">
              <a:lnSpc>
                <a:spcPct val="120000"/>
              </a:lnSpc>
              <a:spcBef>
                <a:spcPts val="600"/>
              </a:spcBef>
              <a:spcAft>
                <a:spcPts val="600"/>
              </a:spcAft>
              <a:buClr>
                <a:srgbClr val="C00000"/>
              </a:buClr>
              <a:buFont typeface="Wingdings" panose="05000000000000000000" pitchFamily="2" charset="2"/>
              <a:buChar char="Ø"/>
            </a:pPr>
            <a:r>
              <a:rPr lang="en-US" sz="2200" dirty="0">
                <a:solidFill>
                  <a:schemeClr val="tx1"/>
                </a:solidFill>
              </a:rPr>
              <a:t>Risk assessment must be completed to determine:</a:t>
            </a:r>
          </a:p>
          <a:p>
            <a:pPr marL="674370" lvl="2" indent="-274320">
              <a:lnSpc>
                <a:spcPct val="120000"/>
              </a:lnSpc>
              <a:spcBef>
                <a:spcPts val="600"/>
              </a:spcBef>
              <a:spcAft>
                <a:spcPts val="600"/>
              </a:spcAft>
              <a:buClr>
                <a:srgbClr val="C00000"/>
              </a:buClr>
              <a:buFont typeface="Arial" panose="020B0604020202020204" pitchFamily="34" charset="0"/>
              <a:buChar char="−"/>
            </a:pPr>
            <a:r>
              <a:rPr lang="en-US" sz="1900" dirty="0">
                <a:solidFill>
                  <a:schemeClr val="tx1"/>
                </a:solidFill>
              </a:rPr>
              <a:t>Necessary mitigating actions/equipment</a:t>
            </a:r>
          </a:p>
          <a:p>
            <a:pPr marL="674370" lvl="2" indent="-274320">
              <a:lnSpc>
                <a:spcPct val="120000"/>
              </a:lnSpc>
              <a:spcBef>
                <a:spcPts val="600"/>
              </a:spcBef>
              <a:spcAft>
                <a:spcPts val="600"/>
              </a:spcAft>
              <a:buClr>
                <a:srgbClr val="C00000"/>
              </a:buClr>
              <a:buFont typeface="Arial" panose="020B0604020202020204" pitchFamily="34" charset="0"/>
              <a:buChar char="−"/>
            </a:pPr>
            <a:r>
              <a:rPr lang="en-US" sz="1900" dirty="0">
                <a:solidFill>
                  <a:schemeClr val="tx1"/>
                </a:solidFill>
              </a:rPr>
              <a:t>Type of hydraulic fluid required</a:t>
            </a:r>
          </a:p>
          <a:p>
            <a:pPr marL="274320" indent="-274320">
              <a:lnSpc>
                <a:spcPct val="120000"/>
              </a:lnSpc>
              <a:spcBef>
                <a:spcPts val="600"/>
              </a:spcBef>
              <a:spcAft>
                <a:spcPts val="600"/>
              </a:spcAft>
              <a:buClr>
                <a:srgbClr val="C00000"/>
              </a:buClr>
              <a:buFont typeface="Wingdings" panose="05000000000000000000" pitchFamily="2" charset="2"/>
              <a:buChar char="Ø"/>
            </a:pPr>
            <a:r>
              <a:rPr lang="en-US" sz="2200" dirty="0">
                <a:solidFill>
                  <a:schemeClr val="tx1"/>
                </a:solidFill>
              </a:rPr>
              <a:t>Need to know:</a:t>
            </a:r>
          </a:p>
          <a:p>
            <a:pPr marL="674370" lvl="2" indent="-274320">
              <a:lnSpc>
                <a:spcPct val="120000"/>
              </a:lnSpc>
              <a:spcBef>
                <a:spcPts val="600"/>
              </a:spcBef>
              <a:spcAft>
                <a:spcPts val="600"/>
              </a:spcAft>
              <a:buClr>
                <a:srgbClr val="C00000"/>
              </a:buClr>
              <a:buFont typeface="Arial" panose="020B0604020202020204" pitchFamily="34" charset="0"/>
              <a:buChar char="−"/>
            </a:pPr>
            <a:r>
              <a:rPr lang="en-US" sz="1900" dirty="0">
                <a:solidFill>
                  <a:schemeClr val="tx1"/>
                </a:solidFill>
              </a:rPr>
              <a:t>How can the fluid escape?</a:t>
            </a:r>
          </a:p>
          <a:p>
            <a:pPr marL="674370" lvl="2" indent="-274320">
              <a:lnSpc>
                <a:spcPct val="120000"/>
              </a:lnSpc>
              <a:spcBef>
                <a:spcPts val="600"/>
              </a:spcBef>
              <a:spcAft>
                <a:spcPts val="600"/>
              </a:spcAft>
              <a:buClr>
                <a:srgbClr val="C00000"/>
              </a:buClr>
              <a:buFont typeface="Arial" panose="020B0604020202020204" pitchFamily="34" charset="0"/>
              <a:buChar char="−"/>
            </a:pPr>
            <a:r>
              <a:rPr lang="en-US" sz="1900" dirty="0">
                <a:solidFill>
                  <a:schemeClr val="tx1"/>
                </a:solidFill>
              </a:rPr>
              <a:t>What are the ignition sources?</a:t>
            </a:r>
          </a:p>
          <a:p>
            <a:pPr marL="674370" lvl="2" indent="-274320">
              <a:lnSpc>
                <a:spcPct val="120000"/>
              </a:lnSpc>
              <a:spcBef>
                <a:spcPts val="600"/>
              </a:spcBef>
              <a:spcAft>
                <a:spcPts val="600"/>
              </a:spcAft>
              <a:buClr>
                <a:srgbClr val="C00000"/>
              </a:buClr>
              <a:buFont typeface="Arial" panose="020B0604020202020204" pitchFamily="34" charset="0"/>
              <a:buChar char="−"/>
            </a:pPr>
            <a:r>
              <a:rPr lang="en-US" sz="1900" dirty="0">
                <a:solidFill>
                  <a:schemeClr val="tx1"/>
                </a:solidFill>
              </a:rPr>
              <a:t>Who/what will be affected</a:t>
            </a:r>
            <a:r>
              <a:rPr lang="en-US" sz="1900" dirty="0" smtClean="0">
                <a:solidFill>
                  <a:schemeClr val="tx1"/>
                </a:solidFill>
              </a:rPr>
              <a:t>?</a:t>
            </a:r>
            <a:endParaRPr lang="en-US" sz="1900" dirty="0">
              <a:solidFill>
                <a:schemeClr val="tx1"/>
              </a:solidFill>
            </a:endParaRPr>
          </a:p>
        </p:txBody>
      </p:sp>
      <p:sp>
        <p:nvSpPr>
          <p:cNvPr id="5" name="TextBox 4"/>
          <p:cNvSpPr txBox="1"/>
          <p:nvPr/>
        </p:nvSpPr>
        <p:spPr>
          <a:xfrm>
            <a:off x="508000" y="1234701"/>
            <a:ext cx="4693914" cy="400110"/>
          </a:xfrm>
          <a:prstGeom prst="rect">
            <a:avLst/>
          </a:prstGeom>
          <a:noFill/>
        </p:spPr>
        <p:txBody>
          <a:bodyPr wrap="none" rtlCol="0">
            <a:spAutoFit/>
          </a:bodyPr>
          <a:lstStyle/>
          <a:p>
            <a:r>
              <a:rPr lang="en-US" sz="2000" b="1" dirty="0" smtClean="0"/>
              <a:t>Fire-resistant fluids </a:t>
            </a:r>
            <a:r>
              <a:rPr lang="en-US" sz="2000" b="1" dirty="0"/>
              <a:t>are </a:t>
            </a:r>
            <a:r>
              <a:rPr lang="en-US" sz="2000" b="1" u="sng" dirty="0"/>
              <a:t>not</a:t>
            </a:r>
            <a:r>
              <a:rPr lang="en-US" sz="2000" b="1" dirty="0"/>
              <a:t> </a:t>
            </a:r>
            <a:r>
              <a:rPr lang="en-US" sz="2000" b="1" dirty="0" smtClean="0"/>
              <a:t>fire-proof</a:t>
            </a:r>
            <a:endParaRPr lang="en-US" sz="2000" b="1" dirty="0"/>
          </a:p>
        </p:txBody>
      </p:sp>
      <p:pic>
        <p:nvPicPr>
          <p:cNvPr id="8195"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879830" y="1054218"/>
            <a:ext cx="510388" cy="609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57206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a:ext>
            </a:extLst>
          </a:blip>
          <a:stretch/>
        </p:blipFill>
        <p:spPr>
          <a:xfrm>
            <a:off x="1" y="3085796"/>
            <a:ext cx="8866129" cy="1527505"/>
          </a:xfrm>
          <a:prstGeom prst="rect">
            <a:avLst/>
          </a:prstGeom>
          <a:ln>
            <a:gradFill>
              <a:gsLst>
                <a:gs pos="0">
                  <a:srgbClr val="006600"/>
                </a:gs>
                <a:gs pos="85000">
                  <a:schemeClr val="accent1">
                    <a:tint val="44500"/>
                    <a:satMod val="160000"/>
                  </a:schemeClr>
                </a:gs>
                <a:gs pos="100000">
                  <a:srgbClr val="006600"/>
                </a:gs>
              </a:gsLst>
              <a:lin ang="5400000" scaled="0"/>
            </a:gradFill>
          </a:ln>
        </p:spPr>
      </p:pic>
      <p:sp>
        <p:nvSpPr>
          <p:cNvPr id="7" name="Flowchart: Data 6"/>
          <p:cNvSpPr/>
          <p:nvPr/>
        </p:nvSpPr>
        <p:spPr>
          <a:xfrm>
            <a:off x="8018163" y="2667000"/>
            <a:ext cx="4173837" cy="1981200"/>
          </a:xfrm>
          <a:prstGeom prst="flowChartInputOutput">
            <a:avLst/>
          </a:prstGeom>
          <a:solidFill>
            <a:schemeClr val="bg1"/>
          </a:solidFill>
          <a:ln w="9525" cap="flat" algn="ctr">
            <a:no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0512" y="3282310"/>
            <a:ext cx="7657488" cy="1061091"/>
          </a:xfrm>
        </p:spPr>
        <p:txBody>
          <a:bodyPr/>
          <a:lstStyle/>
          <a:p>
            <a:pPr>
              <a:lnSpc>
                <a:spcPct val="100000"/>
              </a:lnSpc>
            </a:pPr>
            <a:r>
              <a:rPr lang="en-US" sz="3200" cap="none" dirty="0" err="1" smtClean="0">
                <a:solidFill>
                  <a:schemeClr val="bg1"/>
                </a:solidFill>
              </a:rPr>
              <a:t>Tribol</a:t>
            </a:r>
            <a:r>
              <a:rPr lang="en-US" sz="3200" cap="none" baseline="30000" dirty="0" smtClean="0">
                <a:solidFill>
                  <a:schemeClr val="bg1"/>
                </a:solidFill>
              </a:rPr>
              <a:t>®</a:t>
            </a:r>
            <a:r>
              <a:rPr lang="en-US" sz="3200" cap="none" dirty="0" smtClean="0">
                <a:solidFill>
                  <a:schemeClr val="bg1"/>
                </a:solidFill>
              </a:rPr>
              <a:t> </a:t>
            </a:r>
            <a:r>
              <a:rPr lang="en-US" sz="3200" cap="none" dirty="0" smtClean="0">
                <a:solidFill>
                  <a:schemeClr val="bg1"/>
                </a:solidFill>
              </a:rPr>
              <a:t>SW 1066 – High Performance Slideway Oil</a:t>
            </a:r>
            <a:endParaRPr lang="en-US" sz="3200" cap="none" dirty="0">
              <a:solidFill>
                <a:schemeClr val="bg1"/>
              </a:solidFill>
            </a:endParaRPr>
          </a:p>
        </p:txBody>
      </p:sp>
    </p:spTree>
    <p:custDataLst>
      <p:tags r:id="rId1"/>
    </p:custDataLst>
    <p:extLst>
      <p:ext uri="{BB962C8B-B14F-4D97-AF65-F5344CB8AC3E}">
        <p14:creationId xmlns:p14="http://schemas.microsoft.com/office/powerpoint/2010/main" val="27092225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pPr>
              <a:lnSpc>
                <a:spcPct val="100000"/>
              </a:lnSpc>
            </a:pPr>
            <a:r>
              <a:rPr lang="en-US" sz="3200" cap="none" dirty="0" err="1" smtClean="0"/>
              <a:t>Tribol</a:t>
            </a:r>
            <a:r>
              <a:rPr lang="en-US" sz="3200" cap="none" baseline="30000" dirty="0" smtClean="0"/>
              <a:t>®</a:t>
            </a:r>
            <a:r>
              <a:rPr lang="en-US" sz="3200" cap="none" dirty="0" smtClean="0"/>
              <a:t> </a:t>
            </a:r>
            <a:r>
              <a:rPr lang="en-US" sz="3200" cap="none" dirty="0" smtClean="0"/>
              <a:t>SW 1066</a:t>
            </a:r>
            <a:endParaRPr lang="en-US" sz="3200" cap="none" dirty="0"/>
          </a:p>
        </p:txBody>
      </p:sp>
      <p:graphicFrame>
        <p:nvGraphicFramePr>
          <p:cNvPr id="7" name="Table 6"/>
          <p:cNvGraphicFramePr>
            <a:graphicFrameLocks noGrp="1"/>
          </p:cNvGraphicFramePr>
          <p:nvPr>
            <p:extLst>
              <p:ext uri="{D42A27DB-BD31-4B8C-83A1-F6EECF244321}">
                <p14:modId xmlns:p14="http://schemas.microsoft.com/office/powerpoint/2010/main" val="3398444513"/>
              </p:ext>
            </p:extLst>
          </p:nvPr>
        </p:nvGraphicFramePr>
        <p:xfrm>
          <a:off x="609600" y="1371601"/>
          <a:ext cx="10972800" cy="3524025"/>
        </p:xfrm>
        <a:graphic>
          <a:graphicData uri="http://schemas.openxmlformats.org/drawingml/2006/table">
            <a:tbl>
              <a:tblPr firstRow="1" bandRow="1">
                <a:tableStyleId>{7DF18680-E054-41AD-8BC1-D1AEF772440D}</a:tableStyleId>
              </a:tblPr>
              <a:tblGrid>
                <a:gridCol w="3840480"/>
                <a:gridCol w="3474720"/>
                <a:gridCol w="3657600"/>
              </a:tblGrid>
              <a:tr h="64127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800" u="none" strike="noStrike" cap="none" normalizeH="0" baseline="0" dirty="0" smtClean="0">
                          <a:ln>
                            <a:noFill/>
                          </a:ln>
                          <a:effectLst/>
                        </a:rPr>
                        <a:t>Feature</a:t>
                      </a:r>
                      <a:endParaRPr kumimoji="0" lang="en-US" altLang="en-US" sz="1800" b="1" i="0" u="none" strike="noStrike" cap="none" normalizeH="0" baseline="0" dirty="0" smtClean="0">
                        <a:ln>
                          <a:noFill/>
                        </a:ln>
                        <a:solidFill>
                          <a:schemeClr val="bg1"/>
                        </a:solidFill>
                        <a:effectLst/>
                        <a:latin typeface="+mn-lt"/>
                        <a:ea typeface="Dotum" pitchFamily="34" charset="-127"/>
                        <a:cs typeface="Arial" charset="0"/>
                      </a:endParaRPr>
                    </a:p>
                  </a:txBody>
                  <a:tcPr marL="121920" marR="121920"/>
                </a:tc>
                <a:tc>
                  <a:txBody>
                    <a:bodyPr/>
                    <a:lstStyle/>
                    <a:p>
                      <a:pPr marL="274320" indent="-274320">
                        <a:spcBef>
                          <a:spcPts val="600"/>
                        </a:spcBef>
                        <a:spcAft>
                          <a:spcPts val="600"/>
                        </a:spcAft>
                      </a:pPr>
                      <a:r>
                        <a:rPr lang="en-US" dirty="0" smtClean="0"/>
                        <a:t>Benefit</a:t>
                      </a:r>
                    </a:p>
                  </a:txBody>
                  <a:tcPr marL="121920" marR="121920"/>
                </a:tc>
                <a:tc>
                  <a:txBody>
                    <a:bodyPr/>
                    <a:lstStyle/>
                    <a:p>
                      <a:r>
                        <a:rPr lang="en-US" dirty="0" smtClean="0"/>
                        <a:t>Value</a:t>
                      </a:r>
                    </a:p>
                  </a:txBody>
                  <a:tcPr marL="121920" marR="121920"/>
                </a:tc>
              </a:tr>
              <a:tr h="95892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600" b="1" i="0" u="none" strike="noStrike" cap="none" normalizeH="0" baseline="0" dirty="0" smtClean="0">
                          <a:ln>
                            <a:noFill/>
                          </a:ln>
                          <a:solidFill>
                            <a:srgbClr val="000000"/>
                          </a:solidFill>
                          <a:effectLst/>
                          <a:latin typeface="Arial" charset="0"/>
                          <a:cs typeface="Arial" charset="0"/>
                        </a:rPr>
                        <a:t>Excellent coolant compatibility</a:t>
                      </a:r>
                    </a:p>
                  </a:txBody>
                  <a:tcPr marL="121920" marR="121920"/>
                </a:tc>
                <a:tc>
                  <a:txBody>
                    <a:bodyPr/>
                    <a:lstStyle/>
                    <a:p>
                      <a:r>
                        <a:rPr lang="en-US" sz="1600" dirty="0" smtClean="0"/>
                        <a:t>Demulsifies well from coolant</a:t>
                      </a:r>
                    </a:p>
                  </a:txBody>
                  <a:tcPr marL="121920" marR="121920"/>
                </a:tc>
                <a:tc>
                  <a:txBody>
                    <a:bodyPr/>
                    <a:lstStyle/>
                    <a:p>
                      <a:pPr marL="285750" marR="0" indent="-285750" algn="l" defTabSz="457200" rtl="0" eaLnBrk="1" fontAlgn="auto" latinLnBrk="0" hangingPunct="1">
                        <a:lnSpc>
                          <a:spcPct val="100000"/>
                        </a:lnSpc>
                        <a:spcBef>
                          <a:spcPts val="0"/>
                        </a:spcBef>
                        <a:spcAft>
                          <a:spcPts val="0"/>
                        </a:spcAft>
                        <a:buClr>
                          <a:srgbClr val="C00000"/>
                        </a:buClr>
                        <a:buSzTx/>
                        <a:buFont typeface="Wingdings" panose="05000000000000000000" pitchFamily="2" charset="2"/>
                        <a:buChar char="Ø"/>
                        <a:tabLst/>
                        <a:defRPr/>
                      </a:pPr>
                      <a:r>
                        <a:rPr lang="en-US" altLang="en-US" sz="1600" b="0" i="0" dirty="0" smtClean="0">
                          <a:solidFill>
                            <a:schemeClr val="tx1"/>
                          </a:solidFill>
                        </a:rPr>
                        <a:t>Longer coolant life</a:t>
                      </a:r>
                    </a:p>
                    <a:p>
                      <a:pPr marL="285750" marR="0" indent="-285750" algn="l" defTabSz="457200" rtl="0" eaLnBrk="1" fontAlgn="auto" latinLnBrk="0" hangingPunct="1">
                        <a:lnSpc>
                          <a:spcPct val="100000"/>
                        </a:lnSpc>
                        <a:spcBef>
                          <a:spcPts val="0"/>
                        </a:spcBef>
                        <a:spcAft>
                          <a:spcPts val="0"/>
                        </a:spcAft>
                        <a:buClr>
                          <a:srgbClr val="C00000"/>
                        </a:buClr>
                        <a:buSzTx/>
                        <a:buFont typeface="Wingdings" panose="05000000000000000000" pitchFamily="2" charset="2"/>
                        <a:buChar char="Ø"/>
                        <a:tabLst/>
                        <a:defRPr/>
                      </a:pPr>
                      <a:r>
                        <a:rPr lang="en-US" altLang="en-US" sz="1600" b="0" i="0" dirty="0" smtClean="0">
                          <a:solidFill>
                            <a:schemeClr val="tx1"/>
                          </a:solidFill>
                        </a:rPr>
                        <a:t>Extended tool life</a:t>
                      </a:r>
                    </a:p>
                    <a:p>
                      <a:pPr marL="285750" marR="0" indent="-285750" algn="l" defTabSz="457200" rtl="0" eaLnBrk="1" fontAlgn="auto" latinLnBrk="0" hangingPunct="1">
                        <a:lnSpc>
                          <a:spcPct val="100000"/>
                        </a:lnSpc>
                        <a:spcBef>
                          <a:spcPts val="0"/>
                        </a:spcBef>
                        <a:spcAft>
                          <a:spcPts val="0"/>
                        </a:spcAft>
                        <a:buClr>
                          <a:srgbClr val="C00000"/>
                        </a:buClr>
                        <a:buSzTx/>
                        <a:buFont typeface="Wingdings" panose="05000000000000000000" pitchFamily="2" charset="2"/>
                        <a:buChar char="Ø"/>
                        <a:tabLst/>
                        <a:defRPr/>
                      </a:pPr>
                      <a:r>
                        <a:rPr lang="en-US" altLang="en-US" sz="1600" b="0" i="0" dirty="0" smtClean="0">
                          <a:solidFill>
                            <a:schemeClr val="tx1"/>
                          </a:solidFill>
                        </a:rPr>
                        <a:t>Improved part quality</a:t>
                      </a:r>
                    </a:p>
                  </a:txBody>
                  <a:tcPr marL="121920" marR="121920"/>
                </a:tc>
              </a:tr>
              <a:tr h="641275">
                <a:tc>
                  <a:txBody>
                    <a:bodyPr/>
                    <a:lstStyle/>
                    <a:p>
                      <a:r>
                        <a:rPr lang="en-US" sz="1600" b="1" dirty="0" smtClean="0"/>
                        <a:t>Exceptional wear protection</a:t>
                      </a:r>
                    </a:p>
                  </a:txBody>
                  <a:tcPr marL="121920" marR="121920"/>
                </a:tc>
                <a:tc>
                  <a:txBody>
                    <a:bodyPr/>
                    <a:lstStyle/>
                    <a:p>
                      <a:r>
                        <a:rPr lang="en-US" sz="1600" dirty="0" smtClean="0"/>
                        <a:t>Long slideway</a:t>
                      </a:r>
                      <a:r>
                        <a:rPr lang="en-US" sz="1600" baseline="0" dirty="0" smtClean="0"/>
                        <a:t> </a:t>
                      </a:r>
                      <a:r>
                        <a:rPr lang="en-US" sz="1600" dirty="0" smtClean="0"/>
                        <a:t>and ball screw life</a:t>
                      </a:r>
                    </a:p>
                  </a:txBody>
                  <a:tcPr marL="121920" marR="121920"/>
                </a:tc>
                <a:tc>
                  <a:txBody>
                    <a:bodyPr/>
                    <a:lstStyle/>
                    <a:p>
                      <a:pPr marL="285750" indent="-285750">
                        <a:buClr>
                          <a:srgbClr val="C00000"/>
                        </a:buClr>
                        <a:buFont typeface="Wingdings" panose="05000000000000000000" pitchFamily="2" charset="2"/>
                        <a:buChar char="Ø"/>
                      </a:pPr>
                      <a:r>
                        <a:rPr lang="en-US" sz="1600" dirty="0" smtClean="0"/>
                        <a:t>Extended equip. life</a:t>
                      </a:r>
                    </a:p>
                  </a:txBody>
                  <a:tcPr marL="121920" marR="121920"/>
                </a:tc>
              </a:tr>
              <a:tr h="641275">
                <a:tc>
                  <a:txBody>
                    <a:bodyPr/>
                    <a:lstStyle/>
                    <a:p>
                      <a:r>
                        <a:rPr lang="en-US" sz="1600" b="1" dirty="0" smtClean="0"/>
                        <a:t>Excellent corrosion protection</a:t>
                      </a:r>
                    </a:p>
                  </a:txBody>
                  <a:tcPr marL="121920" marR="121920"/>
                </a:tc>
                <a:tc>
                  <a:txBody>
                    <a:bodyPr/>
                    <a:lstStyle/>
                    <a:p>
                      <a:r>
                        <a:rPr lang="en-US" sz="1600" dirty="0" smtClean="0"/>
                        <a:t>Reduced corrosive wear on ways</a:t>
                      </a:r>
                    </a:p>
                  </a:txBody>
                  <a:tcPr marL="121920" marR="121920"/>
                </a:tc>
                <a:tc>
                  <a:txBody>
                    <a:bodyPr/>
                    <a:lstStyle/>
                    <a:p>
                      <a:pPr marL="285750" indent="-285750">
                        <a:buClr>
                          <a:srgbClr val="C00000"/>
                        </a:buClr>
                        <a:buFont typeface="Wingdings" panose="05000000000000000000" pitchFamily="2" charset="2"/>
                        <a:buChar char="Ø"/>
                      </a:pPr>
                      <a:r>
                        <a:rPr lang="en-US" sz="1600" dirty="0" smtClean="0"/>
                        <a:t>Extended equip. life</a:t>
                      </a:r>
                    </a:p>
                  </a:txBody>
                  <a:tcPr marL="121920" marR="121920"/>
                </a:tc>
              </a:tr>
              <a:tr h="641275">
                <a:tc>
                  <a:txBody>
                    <a:bodyPr/>
                    <a:lstStyle/>
                    <a:p>
                      <a:r>
                        <a:rPr lang="en-US" sz="1600" b="1" dirty="0" smtClean="0"/>
                        <a:t>Tackiness additive</a:t>
                      </a:r>
                    </a:p>
                  </a:txBody>
                  <a:tcPr marL="121920" marR="121920"/>
                </a:tc>
                <a:tc>
                  <a:txBody>
                    <a:bodyPr/>
                    <a:lstStyle/>
                    <a:p>
                      <a:r>
                        <a:rPr lang="en-US" sz="1600" dirty="0" smtClean="0"/>
                        <a:t>Resists coolant wash</a:t>
                      </a:r>
                    </a:p>
                  </a:txBody>
                  <a:tcPr marL="121920" marR="121920"/>
                </a:tc>
                <a:tc>
                  <a:txBody>
                    <a:bodyPr/>
                    <a:lstStyle/>
                    <a:p>
                      <a:pPr marL="285750" indent="-285750">
                        <a:buClr>
                          <a:srgbClr val="C00000"/>
                        </a:buClr>
                        <a:buFont typeface="Wingdings" panose="05000000000000000000" pitchFamily="2" charset="2"/>
                        <a:buChar char="Ø"/>
                      </a:pPr>
                      <a:r>
                        <a:rPr lang="en-US" sz="1600" dirty="0" smtClean="0"/>
                        <a:t>Longer oil life</a:t>
                      </a:r>
                    </a:p>
                  </a:txBody>
                  <a:tcPr marL="121920" marR="121920"/>
                </a:tc>
              </a:tr>
            </a:tbl>
          </a:graphicData>
        </a:graphic>
      </p:graphicFrame>
    </p:spTree>
    <p:extLst>
      <p:ext uri="{BB962C8B-B14F-4D97-AF65-F5344CB8AC3E}">
        <p14:creationId xmlns:p14="http://schemas.microsoft.com/office/powerpoint/2010/main" val="4264450816"/>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451589" name="Group 5"/>
          <p:cNvGrpSpPr>
            <a:grpSpLocks/>
          </p:cNvGrpSpPr>
          <p:nvPr/>
        </p:nvGrpSpPr>
        <p:grpSpPr bwMode="auto">
          <a:xfrm>
            <a:off x="3315324" y="2275251"/>
            <a:ext cx="6257148" cy="3162450"/>
            <a:chOff x="1136" y="610"/>
            <a:chExt cx="4186" cy="2078"/>
          </a:xfrm>
        </p:grpSpPr>
        <p:sp>
          <p:nvSpPr>
            <p:cNvPr id="451588" name="Rectangle 4"/>
            <p:cNvSpPr>
              <a:spLocks noChangeArrowheads="1"/>
            </p:cNvSpPr>
            <p:nvPr/>
          </p:nvSpPr>
          <p:spPr bwMode="auto">
            <a:xfrm>
              <a:off x="1530" y="704"/>
              <a:ext cx="3744" cy="1920"/>
            </a:xfrm>
            <a:prstGeom prst="rect">
              <a:avLst/>
            </a:prstGeom>
            <a:solidFill>
              <a:srgbClr val="00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aphicFrame>
          <p:nvGraphicFramePr>
            <p:cNvPr id="451587" name="Object 3"/>
            <p:cNvGraphicFramePr>
              <a:graphicFrameLocks noChangeAspect="1"/>
            </p:cNvGraphicFramePr>
            <p:nvPr>
              <p:extLst>
                <p:ext uri="{D42A27DB-BD31-4B8C-83A1-F6EECF244321}">
                  <p14:modId xmlns:p14="http://schemas.microsoft.com/office/powerpoint/2010/main" val="3588399244"/>
                </p:ext>
              </p:extLst>
            </p:nvPr>
          </p:nvGraphicFramePr>
          <p:xfrm>
            <a:off x="1136" y="610"/>
            <a:ext cx="4186" cy="2078"/>
          </p:xfrm>
          <a:graphic>
            <a:graphicData uri="http://schemas.openxmlformats.org/presentationml/2006/ole">
              <mc:AlternateContent xmlns:mc="http://schemas.openxmlformats.org/markup-compatibility/2006">
                <mc:Choice xmlns:v="urn:schemas-microsoft-com:vml" Requires="v">
                  <p:oleObj spid="_x0000_s16483" name="Chart" r:id="rId4" imgW="4791546" imgH="2438880" progId="Excel.Chart.8">
                    <p:embed/>
                  </p:oleObj>
                </mc:Choice>
                <mc:Fallback>
                  <p:oleObj name="Chart" r:id="rId4" imgW="4791546" imgH="2438880" progId="Excel.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6" y="610"/>
                          <a:ext cx="4186" cy="2078"/>
                        </a:xfrm>
                        <a:prstGeom prst="rect">
                          <a:avLst/>
                        </a:prstGeom>
                      </p:spPr>
                    </p:pic>
                  </p:oleObj>
                </mc:Fallback>
              </mc:AlternateContent>
            </a:graphicData>
          </a:graphic>
        </p:graphicFrame>
      </p:grpSp>
      <p:sp>
        <p:nvSpPr>
          <p:cNvPr id="451593" name="Text Box 9"/>
          <p:cNvSpPr txBox="1">
            <a:spLocks noChangeArrowheads="1"/>
          </p:cNvSpPr>
          <p:nvPr/>
        </p:nvSpPr>
        <p:spPr bwMode="auto">
          <a:xfrm>
            <a:off x="4063955" y="1936272"/>
            <a:ext cx="4615751" cy="338554"/>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1600" b="1" u="sng" dirty="0">
                <a:latin typeface="Arial" panose="020B0604020202020204" pitchFamily="34" charset="0"/>
                <a:cs typeface="Arial" panose="020B0604020202020204" pitchFamily="34" charset="0"/>
              </a:rPr>
              <a:t>Entrainment in </a:t>
            </a:r>
            <a:r>
              <a:rPr lang="en-US" altLang="en-US" sz="1600" b="1" u="sng" dirty="0" smtClean="0">
                <a:latin typeface="Arial" panose="020B0604020202020204" pitchFamily="34" charset="0"/>
                <a:cs typeface="Arial" panose="020B0604020202020204" pitchFamily="34" charset="0"/>
              </a:rPr>
              <a:t>Castrol Alusol series coolants</a:t>
            </a:r>
            <a:endParaRPr lang="en-US" altLang="en-US" sz="1600" b="1" u="sng" dirty="0">
              <a:latin typeface="Arial" panose="020B0604020202020204" pitchFamily="34" charset="0"/>
              <a:cs typeface="Arial" panose="020B0604020202020204" pitchFamily="34" charset="0"/>
            </a:endParaRPr>
          </a:p>
        </p:txBody>
      </p:sp>
      <p:sp>
        <p:nvSpPr>
          <p:cNvPr id="12" name="TextBox 11"/>
          <p:cNvSpPr txBox="1"/>
          <p:nvPr/>
        </p:nvSpPr>
        <p:spPr>
          <a:xfrm>
            <a:off x="2626782" y="1228386"/>
            <a:ext cx="6873998" cy="707886"/>
          </a:xfrm>
          <a:prstGeom prst="rect">
            <a:avLst/>
          </a:prstGeom>
          <a:noFill/>
        </p:spPr>
        <p:txBody>
          <a:bodyPr wrap="none" rtlCol="0">
            <a:spAutoFit/>
          </a:bodyPr>
          <a:lstStyle/>
          <a:p>
            <a:pPr algn="ctr"/>
            <a:r>
              <a:rPr lang="en-US" altLang="en-US" sz="2000" b="1" dirty="0" smtClean="0"/>
              <a:t>Much lower entrainment, especially in Castrol coolants</a:t>
            </a:r>
          </a:p>
          <a:p>
            <a:pPr algn="ctr"/>
            <a:r>
              <a:rPr lang="en-US" sz="2000" b="1" dirty="0" smtClean="0"/>
              <a:t>(formulated for excellent compatibility)</a:t>
            </a:r>
            <a:endParaRPr lang="en-US" sz="2000" b="1" dirty="0"/>
          </a:p>
        </p:txBody>
      </p:sp>
      <p:sp>
        <p:nvSpPr>
          <p:cNvPr id="14" name="Title 2"/>
          <p:cNvSpPr>
            <a:spLocks noGrp="1"/>
          </p:cNvSpPr>
          <p:nvPr>
            <p:ph type="ctrTitle"/>
          </p:nvPr>
        </p:nvSpPr>
        <p:spPr>
          <a:xfrm>
            <a:off x="584201" y="417792"/>
            <a:ext cx="11032064" cy="626591"/>
          </a:xfrm>
        </p:spPr>
        <p:txBody>
          <a:bodyPr/>
          <a:lstStyle/>
          <a:p>
            <a:pPr>
              <a:lnSpc>
                <a:spcPct val="100000"/>
              </a:lnSpc>
            </a:pPr>
            <a:r>
              <a:rPr lang="en-US" sz="3200" cap="none" dirty="0" smtClean="0"/>
              <a:t>Low Coolant Entrainment</a:t>
            </a:r>
            <a:endParaRPr lang="en-US" sz="3200" cap="none" dirty="0"/>
          </a:p>
        </p:txBody>
      </p:sp>
    </p:spTree>
    <p:extLst>
      <p:ext uri="{BB962C8B-B14F-4D97-AF65-F5344CB8AC3E}">
        <p14:creationId xmlns:p14="http://schemas.microsoft.com/office/powerpoint/2010/main" val="59722555"/>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5685" name="Rectangle 5"/>
          <p:cNvSpPr>
            <a:spLocks noChangeArrowheads="1"/>
          </p:cNvSpPr>
          <p:nvPr/>
        </p:nvSpPr>
        <p:spPr bwMode="auto">
          <a:xfrm>
            <a:off x="4165600" y="1752600"/>
            <a:ext cx="3759200" cy="320040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tIns="91440"/>
          <a:lstStyle>
            <a:lvl1pPr marL="177800" indent="-177800" eaLnBrk="0" hangingPunct="0">
              <a:lnSpc>
                <a:spcPct val="90000"/>
              </a:lnSpc>
              <a:spcBef>
                <a:spcPct val="60000"/>
              </a:spcBef>
              <a:buChar char="•"/>
              <a:defRPr sz="2000">
                <a:solidFill>
                  <a:srgbClr val="000000"/>
                </a:solidFill>
                <a:latin typeface="Arial" charset="0"/>
              </a:defRPr>
            </a:lvl1pPr>
            <a:lvl2pPr marL="344488" indent="-157163" eaLnBrk="0" hangingPunct="0">
              <a:lnSpc>
                <a:spcPct val="90000"/>
              </a:lnSpc>
              <a:spcBef>
                <a:spcPct val="30000"/>
              </a:spcBef>
              <a:buChar char="–"/>
              <a:defRPr>
                <a:solidFill>
                  <a:schemeClr val="tx1"/>
                </a:solidFill>
                <a:latin typeface="Arial" charset="0"/>
              </a:defRPr>
            </a:lvl2pPr>
            <a:lvl3pPr marL="534988" indent="-177800" eaLnBrk="0" hangingPunct="0">
              <a:lnSpc>
                <a:spcPct val="90000"/>
              </a:lnSpc>
              <a:spcBef>
                <a:spcPct val="20000"/>
              </a:spcBef>
              <a:buChar char="•"/>
              <a:defRPr sz="1600">
                <a:solidFill>
                  <a:schemeClr val="tx1"/>
                </a:solidFill>
                <a:latin typeface="Arial" charset="0"/>
              </a:defRPr>
            </a:lvl3pPr>
            <a:lvl4pPr marL="714375" indent="-168275" eaLnBrk="0" hangingPunct="0">
              <a:lnSpc>
                <a:spcPct val="90000"/>
              </a:lnSpc>
              <a:spcBef>
                <a:spcPct val="10000"/>
              </a:spcBef>
              <a:buChar char="–"/>
              <a:defRPr sz="1400">
                <a:solidFill>
                  <a:schemeClr val="tx1"/>
                </a:solidFill>
                <a:latin typeface="Arial" charset="0"/>
              </a:defRPr>
            </a:lvl4pPr>
            <a:lvl5pPr marL="892175" indent="-155575" eaLnBrk="0" hangingPunct="0">
              <a:lnSpc>
                <a:spcPct val="90000"/>
              </a:lnSpc>
              <a:spcBef>
                <a:spcPct val="10000"/>
              </a:spcBef>
              <a:buChar char="»"/>
              <a:defRPr sz="1400">
                <a:solidFill>
                  <a:schemeClr val="tx1"/>
                </a:solidFill>
                <a:latin typeface="Arial" charset="0"/>
              </a:defRPr>
            </a:lvl5pPr>
            <a:lvl6pPr marL="1349375" indent="-155575" eaLnBrk="0" fontAlgn="base" hangingPunct="0">
              <a:lnSpc>
                <a:spcPct val="90000"/>
              </a:lnSpc>
              <a:spcBef>
                <a:spcPct val="10000"/>
              </a:spcBef>
              <a:spcAft>
                <a:spcPct val="0"/>
              </a:spcAft>
              <a:buChar char="»"/>
              <a:defRPr sz="1400">
                <a:solidFill>
                  <a:schemeClr val="tx1"/>
                </a:solidFill>
                <a:latin typeface="Arial" charset="0"/>
              </a:defRPr>
            </a:lvl6pPr>
            <a:lvl7pPr marL="1806575" indent="-155575" eaLnBrk="0" fontAlgn="base" hangingPunct="0">
              <a:lnSpc>
                <a:spcPct val="90000"/>
              </a:lnSpc>
              <a:spcBef>
                <a:spcPct val="10000"/>
              </a:spcBef>
              <a:spcAft>
                <a:spcPct val="0"/>
              </a:spcAft>
              <a:buChar char="»"/>
              <a:defRPr sz="1400">
                <a:solidFill>
                  <a:schemeClr val="tx1"/>
                </a:solidFill>
                <a:latin typeface="Arial" charset="0"/>
              </a:defRPr>
            </a:lvl7pPr>
            <a:lvl8pPr marL="2263775" indent="-155575" eaLnBrk="0" fontAlgn="base" hangingPunct="0">
              <a:lnSpc>
                <a:spcPct val="90000"/>
              </a:lnSpc>
              <a:spcBef>
                <a:spcPct val="10000"/>
              </a:spcBef>
              <a:spcAft>
                <a:spcPct val="0"/>
              </a:spcAft>
              <a:buChar char="»"/>
              <a:defRPr sz="1400">
                <a:solidFill>
                  <a:schemeClr val="tx1"/>
                </a:solidFill>
                <a:latin typeface="Arial" charset="0"/>
              </a:defRPr>
            </a:lvl8pPr>
            <a:lvl9pPr marL="2720975" indent="-155575" eaLnBrk="0" fontAlgn="base" hangingPunct="0">
              <a:lnSpc>
                <a:spcPct val="90000"/>
              </a:lnSpc>
              <a:spcBef>
                <a:spcPct val="10000"/>
              </a:spcBef>
              <a:spcAft>
                <a:spcPct val="0"/>
              </a:spcAft>
              <a:buChar char="»"/>
              <a:defRPr sz="1400">
                <a:solidFill>
                  <a:schemeClr val="tx1"/>
                </a:solidFill>
                <a:latin typeface="Arial" charset="0"/>
              </a:defRPr>
            </a:lvl9pPr>
          </a:lstStyle>
          <a:p>
            <a:pPr marL="274320" indent="-274320">
              <a:lnSpc>
                <a:spcPct val="100000"/>
              </a:lnSpc>
              <a:spcBef>
                <a:spcPts val="600"/>
              </a:spcBef>
              <a:spcAft>
                <a:spcPts val="600"/>
              </a:spcAft>
              <a:buFontTx/>
              <a:buNone/>
            </a:pPr>
            <a:r>
              <a:rPr lang="en-US" altLang="en-US" sz="1800" b="1" dirty="0"/>
              <a:t>Reduced Tooling Costs</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altLang="en-US" sz="1600" dirty="0"/>
              <a:t>Reduce premature dulling and breaking of tools</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altLang="en-US" sz="1600" dirty="0"/>
              <a:t>Longer cycles on tools before re-sharpening is required</a:t>
            </a:r>
          </a:p>
        </p:txBody>
      </p:sp>
      <p:sp>
        <p:nvSpPr>
          <p:cNvPr id="455686" name="Rectangle 6"/>
          <p:cNvSpPr>
            <a:spLocks noChangeArrowheads="1"/>
          </p:cNvSpPr>
          <p:nvPr/>
        </p:nvSpPr>
        <p:spPr bwMode="auto">
          <a:xfrm>
            <a:off x="7924800" y="1752600"/>
            <a:ext cx="3454400" cy="32004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tIns="91440"/>
          <a:lstStyle>
            <a:lvl1pPr marL="177800" indent="-177800" eaLnBrk="0" hangingPunct="0">
              <a:lnSpc>
                <a:spcPct val="90000"/>
              </a:lnSpc>
              <a:spcBef>
                <a:spcPct val="60000"/>
              </a:spcBef>
              <a:buChar char="•"/>
              <a:defRPr sz="2000">
                <a:solidFill>
                  <a:srgbClr val="000000"/>
                </a:solidFill>
                <a:latin typeface="Arial" charset="0"/>
              </a:defRPr>
            </a:lvl1pPr>
            <a:lvl2pPr marL="344488" indent="-157163" eaLnBrk="0" hangingPunct="0">
              <a:lnSpc>
                <a:spcPct val="90000"/>
              </a:lnSpc>
              <a:spcBef>
                <a:spcPct val="30000"/>
              </a:spcBef>
              <a:buChar char="–"/>
              <a:defRPr>
                <a:solidFill>
                  <a:schemeClr val="tx1"/>
                </a:solidFill>
                <a:latin typeface="Arial" charset="0"/>
              </a:defRPr>
            </a:lvl2pPr>
            <a:lvl3pPr marL="534988" indent="-177800" eaLnBrk="0" hangingPunct="0">
              <a:lnSpc>
                <a:spcPct val="90000"/>
              </a:lnSpc>
              <a:spcBef>
                <a:spcPct val="20000"/>
              </a:spcBef>
              <a:buChar char="•"/>
              <a:defRPr sz="1600">
                <a:solidFill>
                  <a:schemeClr val="tx1"/>
                </a:solidFill>
                <a:latin typeface="Arial" charset="0"/>
              </a:defRPr>
            </a:lvl3pPr>
            <a:lvl4pPr marL="714375" indent="-168275" eaLnBrk="0" hangingPunct="0">
              <a:lnSpc>
                <a:spcPct val="90000"/>
              </a:lnSpc>
              <a:spcBef>
                <a:spcPct val="10000"/>
              </a:spcBef>
              <a:buChar char="–"/>
              <a:defRPr sz="1400">
                <a:solidFill>
                  <a:schemeClr val="tx1"/>
                </a:solidFill>
                <a:latin typeface="Arial" charset="0"/>
              </a:defRPr>
            </a:lvl4pPr>
            <a:lvl5pPr marL="892175" indent="-155575" eaLnBrk="0" hangingPunct="0">
              <a:lnSpc>
                <a:spcPct val="90000"/>
              </a:lnSpc>
              <a:spcBef>
                <a:spcPct val="10000"/>
              </a:spcBef>
              <a:buChar char="»"/>
              <a:defRPr sz="1400">
                <a:solidFill>
                  <a:schemeClr val="tx1"/>
                </a:solidFill>
                <a:latin typeface="Arial" charset="0"/>
              </a:defRPr>
            </a:lvl5pPr>
            <a:lvl6pPr marL="1349375" indent="-155575" eaLnBrk="0" fontAlgn="base" hangingPunct="0">
              <a:lnSpc>
                <a:spcPct val="90000"/>
              </a:lnSpc>
              <a:spcBef>
                <a:spcPct val="10000"/>
              </a:spcBef>
              <a:spcAft>
                <a:spcPct val="0"/>
              </a:spcAft>
              <a:buChar char="»"/>
              <a:defRPr sz="1400">
                <a:solidFill>
                  <a:schemeClr val="tx1"/>
                </a:solidFill>
                <a:latin typeface="Arial" charset="0"/>
              </a:defRPr>
            </a:lvl6pPr>
            <a:lvl7pPr marL="1806575" indent="-155575" eaLnBrk="0" fontAlgn="base" hangingPunct="0">
              <a:lnSpc>
                <a:spcPct val="90000"/>
              </a:lnSpc>
              <a:spcBef>
                <a:spcPct val="10000"/>
              </a:spcBef>
              <a:spcAft>
                <a:spcPct val="0"/>
              </a:spcAft>
              <a:buChar char="»"/>
              <a:defRPr sz="1400">
                <a:solidFill>
                  <a:schemeClr val="tx1"/>
                </a:solidFill>
                <a:latin typeface="Arial" charset="0"/>
              </a:defRPr>
            </a:lvl7pPr>
            <a:lvl8pPr marL="2263775" indent="-155575" eaLnBrk="0" fontAlgn="base" hangingPunct="0">
              <a:lnSpc>
                <a:spcPct val="90000"/>
              </a:lnSpc>
              <a:spcBef>
                <a:spcPct val="10000"/>
              </a:spcBef>
              <a:spcAft>
                <a:spcPct val="0"/>
              </a:spcAft>
              <a:buChar char="»"/>
              <a:defRPr sz="1400">
                <a:solidFill>
                  <a:schemeClr val="tx1"/>
                </a:solidFill>
                <a:latin typeface="Arial" charset="0"/>
              </a:defRPr>
            </a:lvl8pPr>
            <a:lvl9pPr marL="2720975" indent="-155575" eaLnBrk="0" fontAlgn="base" hangingPunct="0">
              <a:lnSpc>
                <a:spcPct val="90000"/>
              </a:lnSpc>
              <a:spcBef>
                <a:spcPct val="10000"/>
              </a:spcBef>
              <a:spcAft>
                <a:spcPct val="0"/>
              </a:spcAft>
              <a:buChar char="»"/>
              <a:defRPr sz="1400">
                <a:solidFill>
                  <a:schemeClr val="tx1"/>
                </a:solidFill>
                <a:latin typeface="Arial" charset="0"/>
              </a:defRPr>
            </a:lvl9pPr>
          </a:lstStyle>
          <a:p>
            <a:pPr algn="ctr">
              <a:buFontTx/>
              <a:buNone/>
            </a:pPr>
            <a:r>
              <a:rPr lang="en-US" altLang="en-US" sz="1800" b="1" dirty="0"/>
              <a:t>Lower Coolant Costs</a:t>
            </a:r>
          </a:p>
          <a:p>
            <a:pPr>
              <a:buClr>
                <a:srgbClr val="C00000"/>
              </a:buClr>
              <a:buFont typeface="Wingdings" panose="05000000000000000000" pitchFamily="2" charset="2"/>
              <a:buChar char="Ø"/>
            </a:pPr>
            <a:r>
              <a:rPr lang="en-US" altLang="en-US" sz="1600" dirty="0"/>
              <a:t>Reduce biocide and chemical usage</a:t>
            </a:r>
          </a:p>
          <a:p>
            <a:pPr>
              <a:buClr>
                <a:srgbClr val="C00000"/>
              </a:buClr>
              <a:buFont typeface="Wingdings" panose="05000000000000000000" pitchFamily="2" charset="2"/>
              <a:buChar char="Ø"/>
            </a:pPr>
            <a:r>
              <a:rPr lang="en-US" altLang="en-US" sz="1600" dirty="0"/>
              <a:t>Longer sump life</a:t>
            </a:r>
          </a:p>
          <a:p>
            <a:pPr>
              <a:buClr>
                <a:srgbClr val="C00000"/>
              </a:buClr>
              <a:buFont typeface="Wingdings" panose="05000000000000000000" pitchFamily="2" charset="2"/>
              <a:buChar char="Ø"/>
            </a:pPr>
            <a:r>
              <a:rPr lang="en-US" altLang="en-US" sz="1600" dirty="0"/>
              <a:t>Fewer change-outs and reduced treatment system load</a:t>
            </a:r>
          </a:p>
          <a:p>
            <a:pPr>
              <a:buClr>
                <a:srgbClr val="C00000"/>
              </a:buClr>
              <a:buFont typeface="Wingdings" panose="05000000000000000000" pitchFamily="2" charset="2"/>
              <a:buChar char="Ø"/>
            </a:pPr>
            <a:r>
              <a:rPr lang="en-US" altLang="en-US" sz="1600" dirty="0"/>
              <a:t>Environmentally friendly</a:t>
            </a:r>
          </a:p>
          <a:p>
            <a:pPr lvl="1">
              <a:buClr>
                <a:srgbClr val="C00000"/>
              </a:buClr>
              <a:buFont typeface="Arial" panose="020B0604020202020204" pitchFamily="34" charset="0"/>
              <a:buChar char="−"/>
            </a:pPr>
            <a:r>
              <a:rPr lang="en-US" altLang="en-US" sz="1400" dirty="0"/>
              <a:t>Non-zinc; no heavy metals</a:t>
            </a:r>
          </a:p>
        </p:txBody>
      </p:sp>
      <p:sp>
        <p:nvSpPr>
          <p:cNvPr id="7" name="Title 2"/>
          <p:cNvSpPr>
            <a:spLocks noGrp="1"/>
          </p:cNvSpPr>
          <p:nvPr>
            <p:ph type="ctrTitle"/>
          </p:nvPr>
        </p:nvSpPr>
        <p:spPr>
          <a:xfrm>
            <a:off x="584201" y="417792"/>
            <a:ext cx="11032064" cy="626591"/>
          </a:xfrm>
        </p:spPr>
        <p:txBody>
          <a:bodyPr/>
          <a:lstStyle/>
          <a:p>
            <a:pPr>
              <a:lnSpc>
                <a:spcPct val="100000"/>
              </a:lnSpc>
            </a:pPr>
            <a:r>
              <a:rPr lang="en-US" sz="3200" cap="none" dirty="0" smtClean="0"/>
              <a:t>Key Benefits of Low Entrainment</a:t>
            </a:r>
            <a:endParaRPr lang="en-US" sz="3200" cap="none" dirty="0"/>
          </a:p>
        </p:txBody>
      </p:sp>
      <p:sp>
        <p:nvSpPr>
          <p:cNvPr id="10" name="Rectangle 3"/>
          <p:cNvSpPr txBox="1">
            <a:spLocks noChangeArrowheads="1"/>
          </p:cNvSpPr>
          <p:nvPr/>
        </p:nvSpPr>
        <p:spPr bwMode="auto">
          <a:xfrm>
            <a:off x="711200" y="1752600"/>
            <a:ext cx="3454400" cy="320040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91440" rIns="91440" bIns="45720" numCol="1" anchor="t" anchorCtr="0" compatLnSpc="1">
            <a:prstTxWarp prst="textNoShape">
              <a:avLst/>
            </a:prstTxWarp>
          </a:bodyPr>
          <a:lstStyle>
            <a:lvl1pPr marL="177800" indent="-177800" algn="l" rtl="0" eaLnBrk="0" fontAlgn="base" hangingPunct="0">
              <a:lnSpc>
                <a:spcPct val="90000"/>
              </a:lnSpc>
              <a:spcBef>
                <a:spcPct val="60000"/>
              </a:spcBef>
              <a:spcAft>
                <a:spcPct val="0"/>
              </a:spcAft>
              <a:buChar char="•"/>
              <a:defRPr sz="2000">
                <a:solidFill>
                  <a:srgbClr val="000000"/>
                </a:solidFill>
                <a:latin typeface="+mn-lt"/>
                <a:ea typeface="+mn-ea"/>
                <a:cs typeface="+mn-cs"/>
              </a:defRPr>
            </a:lvl1pPr>
            <a:lvl2pPr marL="344488" indent="-157163" algn="l" rtl="0" eaLnBrk="0" fontAlgn="base" hangingPunct="0">
              <a:lnSpc>
                <a:spcPct val="90000"/>
              </a:lnSpc>
              <a:spcBef>
                <a:spcPct val="30000"/>
              </a:spcBef>
              <a:spcAft>
                <a:spcPct val="0"/>
              </a:spcAft>
              <a:buChar char="–"/>
              <a:defRPr>
                <a:solidFill>
                  <a:schemeClr val="tx1"/>
                </a:solidFill>
                <a:latin typeface="+mn-lt"/>
              </a:defRPr>
            </a:lvl2pPr>
            <a:lvl3pPr marL="534988" indent="-177800" algn="l" rtl="0" eaLnBrk="0" fontAlgn="base" hangingPunct="0">
              <a:lnSpc>
                <a:spcPct val="90000"/>
              </a:lnSpc>
              <a:spcBef>
                <a:spcPct val="20000"/>
              </a:spcBef>
              <a:spcAft>
                <a:spcPct val="0"/>
              </a:spcAft>
              <a:buChar char="•"/>
              <a:defRPr sz="1600">
                <a:solidFill>
                  <a:schemeClr val="tx1"/>
                </a:solidFill>
                <a:latin typeface="+mn-lt"/>
              </a:defRPr>
            </a:lvl3pPr>
            <a:lvl4pPr marL="714375" indent="-168275" algn="l" rtl="0" eaLnBrk="0" fontAlgn="base" hangingPunct="0">
              <a:lnSpc>
                <a:spcPct val="90000"/>
              </a:lnSpc>
              <a:spcBef>
                <a:spcPct val="10000"/>
              </a:spcBef>
              <a:spcAft>
                <a:spcPct val="0"/>
              </a:spcAft>
              <a:buChar char="–"/>
              <a:defRPr sz="1400">
                <a:solidFill>
                  <a:schemeClr val="tx1"/>
                </a:solidFill>
                <a:latin typeface="+mn-lt"/>
              </a:defRPr>
            </a:lvl4pPr>
            <a:lvl5pPr marL="892175" indent="-155575" algn="l" rtl="0" eaLnBrk="0" fontAlgn="base" hangingPunct="0">
              <a:lnSpc>
                <a:spcPct val="90000"/>
              </a:lnSpc>
              <a:spcBef>
                <a:spcPct val="10000"/>
              </a:spcBef>
              <a:spcAft>
                <a:spcPct val="0"/>
              </a:spcAft>
              <a:buChar char="»"/>
              <a:defRPr sz="1400">
                <a:solidFill>
                  <a:schemeClr val="tx1"/>
                </a:solidFill>
                <a:latin typeface="+mn-lt"/>
              </a:defRPr>
            </a:lvl5pPr>
            <a:lvl6pPr marL="1349375" indent="-155575" algn="l" rtl="0" fontAlgn="base">
              <a:lnSpc>
                <a:spcPct val="90000"/>
              </a:lnSpc>
              <a:spcBef>
                <a:spcPct val="10000"/>
              </a:spcBef>
              <a:spcAft>
                <a:spcPct val="0"/>
              </a:spcAft>
              <a:buChar char="»"/>
              <a:defRPr sz="1400">
                <a:solidFill>
                  <a:schemeClr val="tx1"/>
                </a:solidFill>
                <a:latin typeface="+mn-lt"/>
              </a:defRPr>
            </a:lvl6pPr>
            <a:lvl7pPr marL="1806575" indent="-155575" algn="l" rtl="0" fontAlgn="base">
              <a:lnSpc>
                <a:spcPct val="90000"/>
              </a:lnSpc>
              <a:spcBef>
                <a:spcPct val="10000"/>
              </a:spcBef>
              <a:spcAft>
                <a:spcPct val="0"/>
              </a:spcAft>
              <a:buChar char="»"/>
              <a:defRPr sz="1400">
                <a:solidFill>
                  <a:schemeClr val="tx1"/>
                </a:solidFill>
                <a:latin typeface="+mn-lt"/>
              </a:defRPr>
            </a:lvl7pPr>
            <a:lvl8pPr marL="2263775" indent="-155575" algn="l" rtl="0" fontAlgn="base">
              <a:lnSpc>
                <a:spcPct val="90000"/>
              </a:lnSpc>
              <a:spcBef>
                <a:spcPct val="10000"/>
              </a:spcBef>
              <a:spcAft>
                <a:spcPct val="0"/>
              </a:spcAft>
              <a:buChar char="»"/>
              <a:defRPr sz="1400">
                <a:solidFill>
                  <a:schemeClr val="tx1"/>
                </a:solidFill>
                <a:latin typeface="+mn-lt"/>
              </a:defRPr>
            </a:lvl8pPr>
            <a:lvl9pPr marL="2720975" indent="-155575" algn="l" rtl="0" fontAlgn="base">
              <a:lnSpc>
                <a:spcPct val="90000"/>
              </a:lnSpc>
              <a:spcBef>
                <a:spcPct val="10000"/>
              </a:spcBef>
              <a:spcAft>
                <a:spcPct val="0"/>
              </a:spcAft>
              <a:buChar char="»"/>
              <a:defRPr sz="1400">
                <a:solidFill>
                  <a:schemeClr val="tx1"/>
                </a:solidFill>
                <a:latin typeface="+mn-lt"/>
              </a:defRPr>
            </a:lvl9pPr>
          </a:lstStyle>
          <a:p>
            <a:pPr marL="177800" marR="0" lvl="0" indent="-177800" algn="ctr" defTabSz="914400" rtl="0" eaLnBrk="0" fontAlgn="base" latinLnBrk="0" hangingPunct="0">
              <a:lnSpc>
                <a:spcPct val="90000"/>
              </a:lnSpc>
              <a:spcBef>
                <a:spcPct val="60000"/>
              </a:spcBef>
              <a:spcAft>
                <a:spcPct val="0"/>
              </a:spcAft>
              <a:buClrTx/>
              <a:buSzTx/>
              <a:buFontTx/>
              <a:buNone/>
              <a:tabLst/>
              <a:defRPr/>
            </a:pPr>
            <a:r>
              <a:rPr kumimoji="0" lang="en-US" altLang="en-US" sz="1800" b="1" i="0" strike="noStrike" kern="0" cap="none" spc="0" normalizeH="0" baseline="0" noProof="0" dirty="0" smtClean="0">
                <a:ln>
                  <a:noFill/>
                </a:ln>
                <a:solidFill>
                  <a:srgbClr val="000000"/>
                </a:solidFill>
                <a:effectLst/>
                <a:uLnTx/>
                <a:uFillTx/>
                <a:latin typeface="Arial"/>
                <a:ea typeface="+mn-ea"/>
                <a:cs typeface="+mn-cs"/>
              </a:rPr>
              <a:t>Improved Part Quality</a:t>
            </a:r>
          </a:p>
          <a:p>
            <a:pPr marR="0" lvl="0" algn="l" defTabSz="914400" rtl="0" eaLnBrk="0" fontAlgn="base" latinLnBrk="0" hangingPunct="0">
              <a:lnSpc>
                <a:spcPct val="90000"/>
              </a:lnSpc>
              <a:spcBef>
                <a:spcPct val="60000"/>
              </a:spcBef>
              <a:spcAft>
                <a:spcPct val="0"/>
              </a:spcAft>
              <a:buClr>
                <a:srgbClr val="C00000"/>
              </a:buClr>
              <a:buSzTx/>
              <a:buFont typeface="Wingdings" panose="05000000000000000000" pitchFamily="2" charset="2"/>
              <a:buChar char="Ø"/>
              <a:tabLst/>
              <a:defRPr/>
            </a:pPr>
            <a:r>
              <a:rPr kumimoji="0" lang="en-US" altLang="en-US" sz="1600" b="0" i="0" u="none" strike="noStrike" kern="0" cap="none" spc="0" normalizeH="0" baseline="0" noProof="0" dirty="0" smtClean="0">
                <a:ln>
                  <a:noFill/>
                </a:ln>
                <a:solidFill>
                  <a:srgbClr val="000000"/>
                </a:solidFill>
                <a:effectLst/>
                <a:uLnTx/>
                <a:uFillTx/>
                <a:latin typeface="Arial"/>
                <a:ea typeface="+mn-ea"/>
                <a:cs typeface="+mn-cs"/>
              </a:rPr>
              <a:t>Increase metalworking fluid performance</a:t>
            </a:r>
          </a:p>
          <a:p>
            <a:pPr marR="0" lvl="0" algn="l" defTabSz="914400" rtl="0" eaLnBrk="0" fontAlgn="base" latinLnBrk="0" hangingPunct="0">
              <a:lnSpc>
                <a:spcPct val="90000"/>
              </a:lnSpc>
              <a:spcBef>
                <a:spcPct val="60000"/>
              </a:spcBef>
              <a:spcAft>
                <a:spcPct val="0"/>
              </a:spcAft>
              <a:buClr>
                <a:srgbClr val="C00000"/>
              </a:buClr>
              <a:buSzTx/>
              <a:buFont typeface="Wingdings" panose="05000000000000000000" pitchFamily="2" charset="2"/>
              <a:buChar char="Ø"/>
              <a:tabLst/>
              <a:defRPr/>
            </a:pPr>
            <a:r>
              <a:rPr kumimoji="0" lang="en-US" altLang="en-US" sz="1600" b="0" i="0" u="none" strike="noStrike" kern="0" cap="none" spc="0" normalizeH="0" baseline="0" noProof="0" dirty="0" smtClean="0">
                <a:ln>
                  <a:noFill/>
                </a:ln>
                <a:solidFill>
                  <a:srgbClr val="000000"/>
                </a:solidFill>
                <a:effectLst/>
                <a:uLnTx/>
                <a:uFillTx/>
                <a:latin typeface="Arial"/>
                <a:ea typeface="+mn-ea"/>
                <a:cs typeface="+mn-cs"/>
              </a:rPr>
              <a:t>Lower temperatures at the point of cut</a:t>
            </a:r>
          </a:p>
          <a:p>
            <a:pPr marR="0" lvl="0" algn="l" defTabSz="914400" rtl="0" eaLnBrk="0" fontAlgn="base" latinLnBrk="0" hangingPunct="0">
              <a:lnSpc>
                <a:spcPct val="90000"/>
              </a:lnSpc>
              <a:spcBef>
                <a:spcPct val="60000"/>
              </a:spcBef>
              <a:spcAft>
                <a:spcPct val="0"/>
              </a:spcAft>
              <a:buClr>
                <a:srgbClr val="C00000"/>
              </a:buClr>
              <a:buSzTx/>
              <a:buFont typeface="Wingdings" panose="05000000000000000000" pitchFamily="2" charset="2"/>
              <a:buChar char="Ø"/>
              <a:tabLst/>
              <a:defRPr/>
            </a:pPr>
            <a:r>
              <a:rPr kumimoji="0" lang="en-US" altLang="en-US" sz="1600" b="0" i="0" u="none" strike="noStrike" kern="0" cap="none" spc="0" normalizeH="0" baseline="0" noProof="0" dirty="0" smtClean="0">
                <a:ln>
                  <a:noFill/>
                </a:ln>
                <a:solidFill>
                  <a:srgbClr val="000000"/>
                </a:solidFill>
                <a:effectLst/>
                <a:uLnTx/>
                <a:uFillTx/>
                <a:latin typeface="Arial"/>
                <a:ea typeface="+mn-ea"/>
                <a:cs typeface="+mn-cs"/>
              </a:rPr>
              <a:t>Reduce “burrs” on parts</a:t>
            </a:r>
          </a:p>
          <a:p>
            <a:pPr marR="0" lvl="0" algn="l" defTabSz="914400" rtl="0" eaLnBrk="0" fontAlgn="base" latinLnBrk="0" hangingPunct="0">
              <a:lnSpc>
                <a:spcPct val="90000"/>
              </a:lnSpc>
              <a:spcBef>
                <a:spcPct val="60000"/>
              </a:spcBef>
              <a:spcAft>
                <a:spcPct val="0"/>
              </a:spcAft>
              <a:buClr>
                <a:srgbClr val="C00000"/>
              </a:buClr>
              <a:buSzTx/>
              <a:buFont typeface="Wingdings" panose="05000000000000000000" pitchFamily="2" charset="2"/>
              <a:buChar char="Ø"/>
              <a:tabLst/>
              <a:defRPr/>
            </a:pPr>
            <a:r>
              <a:rPr kumimoji="0" lang="en-US" altLang="en-US" sz="1600" b="0" i="0" u="none" strike="noStrike" kern="0" cap="none" spc="0" normalizeH="0" baseline="0" noProof="0" dirty="0" smtClean="0">
                <a:ln>
                  <a:noFill/>
                </a:ln>
                <a:solidFill>
                  <a:srgbClr val="000000"/>
                </a:solidFill>
                <a:effectLst/>
                <a:uLnTx/>
                <a:uFillTx/>
                <a:latin typeface="Arial"/>
                <a:ea typeface="+mn-ea"/>
                <a:cs typeface="+mn-cs"/>
              </a:rPr>
              <a:t>Reduce or eliminate “</a:t>
            </a:r>
            <a:r>
              <a:rPr kumimoji="0" lang="en-US" altLang="en-US" sz="1600" b="0" i="1" u="none" strike="noStrike" kern="0" cap="none" spc="0" normalizeH="0" baseline="0" noProof="0" dirty="0" smtClean="0">
                <a:ln>
                  <a:noFill/>
                </a:ln>
                <a:solidFill>
                  <a:srgbClr val="000000"/>
                </a:solidFill>
                <a:effectLst/>
                <a:uLnTx/>
                <a:uFillTx/>
                <a:latin typeface="Arial"/>
                <a:ea typeface="+mn-ea"/>
                <a:cs typeface="+mn-cs"/>
              </a:rPr>
              <a:t>smut” </a:t>
            </a:r>
            <a:r>
              <a:rPr kumimoji="0" lang="en-US" altLang="en-US" sz="1600" b="0" i="0" u="none" strike="noStrike" kern="0" cap="none" spc="0" normalizeH="0" baseline="0" noProof="0" dirty="0" smtClean="0">
                <a:ln>
                  <a:noFill/>
                </a:ln>
                <a:solidFill>
                  <a:srgbClr val="000000"/>
                </a:solidFill>
                <a:effectLst/>
                <a:uLnTx/>
                <a:uFillTx/>
                <a:latin typeface="Arial"/>
                <a:ea typeface="+mn-ea"/>
                <a:cs typeface="+mn-cs"/>
              </a:rPr>
              <a:t>build-up on tools</a:t>
            </a:r>
          </a:p>
        </p:txBody>
      </p:sp>
    </p:spTree>
    <p:extLst>
      <p:ext uri="{BB962C8B-B14F-4D97-AF65-F5344CB8AC3E}">
        <p14:creationId xmlns:p14="http://schemas.microsoft.com/office/powerpoint/2010/main" val="34462753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5685"/>
                                        </p:tgtEl>
                                        <p:attrNameLst>
                                          <p:attrName>style.visibility</p:attrName>
                                        </p:attrNameLst>
                                      </p:cBhvr>
                                      <p:to>
                                        <p:strVal val="visible"/>
                                      </p:to>
                                    </p:set>
                                    <p:animEffect transition="in" filter="wipe(left)">
                                      <p:cBhvr>
                                        <p:cTn id="7" dur="500"/>
                                        <p:tgtEl>
                                          <p:spTgt spid="455685"/>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55686"/>
                                        </p:tgtEl>
                                        <p:attrNameLst>
                                          <p:attrName>style.visibility</p:attrName>
                                        </p:attrNameLst>
                                      </p:cBhvr>
                                      <p:to>
                                        <p:strVal val="visible"/>
                                      </p:to>
                                    </p:set>
                                    <p:animEffect transition="in" filter="wipe(left)">
                                      <p:cBhvr>
                                        <p:cTn id="11" dur="500"/>
                                        <p:tgtEl>
                                          <p:spTgt spid="45568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5685" grpId="0" animBg="1" autoUpdateAnimBg="0"/>
      <p:bldP spid="455686" grpId="0" animBg="1" autoUpdateAnimBg="0"/>
      <p:bldP spid="10" grpId="0" animBg="1" autoUpdateAnimBg="0"/>
    </p:bldLst>
  </p:timing>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461830" name="Group 6"/>
          <p:cNvGrpSpPr>
            <a:grpSpLocks/>
          </p:cNvGrpSpPr>
          <p:nvPr/>
        </p:nvGrpSpPr>
        <p:grpSpPr bwMode="auto">
          <a:xfrm>
            <a:off x="4378161" y="1801586"/>
            <a:ext cx="7112000" cy="3450979"/>
            <a:chOff x="763" y="628"/>
            <a:chExt cx="3792" cy="2453"/>
          </a:xfrm>
        </p:grpSpPr>
        <p:sp>
          <p:nvSpPr>
            <p:cNvPr id="461828" name="Rectangle 4"/>
            <p:cNvSpPr>
              <a:spLocks noChangeArrowheads="1"/>
            </p:cNvSpPr>
            <p:nvPr/>
          </p:nvSpPr>
          <p:spPr bwMode="auto">
            <a:xfrm>
              <a:off x="763" y="628"/>
              <a:ext cx="3792" cy="2304"/>
            </a:xfrm>
            <a:prstGeom prst="rect">
              <a:avLst/>
            </a:prstGeom>
            <a:solidFill>
              <a:srgbClr val="00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aphicFrame>
          <p:nvGraphicFramePr>
            <p:cNvPr id="461827" name="Object 3"/>
            <p:cNvGraphicFramePr>
              <a:graphicFrameLocks noChangeAspect="1"/>
            </p:cNvGraphicFramePr>
            <p:nvPr>
              <p:extLst>
                <p:ext uri="{D42A27DB-BD31-4B8C-83A1-F6EECF244321}">
                  <p14:modId xmlns:p14="http://schemas.microsoft.com/office/powerpoint/2010/main" val="594558267"/>
                </p:ext>
              </p:extLst>
            </p:nvPr>
          </p:nvGraphicFramePr>
          <p:xfrm>
            <a:off x="763" y="628"/>
            <a:ext cx="3701" cy="2453"/>
          </p:xfrm>
          <a:graphic>
            <a:graphicData uri="http://schemas.openxmlformats.org/presentationml/2006/ole">
              <mc:AlternateContent xmlns:mc="http://schemas.openxmlformats.org/markup-compatibility/2006">
                <mc:Choice xmlns:v="urn:schemas-microsoft-com:vml" Requires="v">
                  <p:oleObj spid="_x0000_s17507" name="Chart" r:id="rId4" imgW="7886700" imgH="5229225" progId="Excel.Chart.8">
                    <p:embed/>
                  </p:oleObj>
                </mc:Choice>
                <mc:Fallback>
                  <p:oleObj name="Chart" r:id="rId4" imgW="7886700" imgH="5229225" progId="Excel.Chart.8">
                    <p:embed/>
                    <p:pic>
                      <p:nvPicPr>
                        <p:cNvPr id="0" name=""/>
                        <p:cNvPicPr>
                          <a:picLocks noChangeAspect="1" noChangeArrowheads="1"/>
                        </p:cNvPicPr>
                        <p:nvPr/>
                      </p:nvPicPr>
                      <p:blipFill>
                        <a:blip r:embed="rId5">
                          <a:lum bright="6000"/>
                          <a:extLst>
                            <a:ext uri="{28A0092B-C50C-407E-A947-70E740481C1C}">
                              <a14:useLocalDpi xmlns:a14="http://schemas.microsoft.com/office/drawing/2010/main" val="0"/>
                            </a:ext>
                          </a:extLst>
                        </a:blip>
                        <a:srcRect/>
                        <a:stretch>
                          <a:fillRect/>
                        </a:stretch>
                      </p:blipFill>
                      <p:spPr bwMode="auto">
                        <a:xfrm>
                          <a:off x="763" y="628"/>
                          <a:ext cx="3701" cy="2453"/>
                        </a:xfrm>
                        <a:prstGeom prst="rect">
                          <a:avLst/>
                        </a:prstGeom>
                      </p:spPr>
                    </p:pic>
                  </p:oleObj>
                </mc:Fallback>
              </mc:AlternateContent>
            </a:graphicData>
          </a:graphic>
        </p:graphicFrame>
      </p:grpSp>
      <p:sp>
        <p:nvSpPr>
          <p:cNvPr id="461829" name="Rectangle 5"/>
          <p:cNvSpPr>
            <a:spLocks noChangeArrowheads="1"/>
          </p:cNvSpPr>
          <p:nvPr/>
        </p:nvSpPr>
        <p:spPr bwMode="auto">
          <a:xfrm>
            <a:off x="164825" y="1958439"/>
            <a:ext cx="4271524"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a:lstStyle>
            <a:lvl1pPr marL="177800" indent="-177800" eaLnBrk="0" hangingPunct="0">
              <a:lnSpc>
                <a:spcPct val="90000"/>
              </a:lnSpc>
              <a:spcBef>
                <a:spcPct val="60000"/>
              </a:spcBef>
              <a:buChar char="•"/>
              <a:defRPr sz="2000">
                <a:solidFill>
                  <a:srgbClr val="000000"/>
                </a:solidFill>
                <a:latin typeface="Arial" charset="0"/>
              </a:defRPr>
            </a:lvl1pPr>
            <a:lvl2pPr marL="344488" indent="-157163" eaLnBrk="0" hangingPunct="0">
              <a:lnSpc>
                <a:spcPct val="90000"/>
              </a:lnSpc>
              <a:spcBef>
                <a:spcPct val="30000"/>
              </a:spcBef>
              <a:buChar char="–"/>
              <a:defRPr>
                <a:solidFill>
                  <a:schemeClr val="tx1"/>
                </a:solidFill>
                <a:latin typeface="Arial" charset="0"/>
              </a:defRPr>
            </a:lvl2pPr>
            <a:lvl3pPr marL="534988" indent="-177800" eaLnBrk="0" hangingPunct="0">
              <a:lnSpc>
                <a:spcPct val="90000"/>
              </a:lnSpc>
              <a:spcBef>
                <a:spcPct val="20000"/>
              </a:spcBef>
              <a:buChar char="•"/>
              <a:defRPr sz="1600">
                <a:solidFill>
                  <a:schemeClr val="tx1"/>
                </a:solidFill>
                <a:latin typeface="Arial" charset="0"/>
              </a:defRPr>
            </a:lvl3pPr>
            <a:lvl4pPr marL="714375" indent="-168275" eaLnBrk="0" hangingPunct="0">
              <a:lnSpc>
                <a:spcPct val="90000"/>
              </a:lnSpc>
              <a:spcBef>
                <a:spcPct val="10000"/>
              </a:spcBef>
              <a:buChar char="–"/>
              <a:defRPr sz="1400">
                <a:solidFill>
                  <a:schemeClr val="tx1"/>
                </a:solidFill>
                <a:latin typeface="Arial" charset="0"/>
              </a:defRPr>
            </a:lvl4pPr>
            <a:lvl5pPr marL="892175" indent="-155575" eaLnBrk="0" hangingPunct="0">
              <a:lnSpc>
                <a:spcPct val="90000"/>
              </a:lnSpc>
              <a:spcBef>
                <a:spcPct val="10000"/>
              </a:spcBef>
              <a:buChar char="»"/>
              <a:defRPr sz="1400">
                <a:solidFill>
                  <a:schemeClr val="tx1"/>
                </a:solidFill>
                <a:latin typeface="Arial" charset="0"/>
              </a:defRPr>
            </a:lvl5pPr>
            <a:lvl6pPr marL="1349375" indent="-155575" eaLnBrk="0" fontAlgn="base" hangingPunct="0">
              <a:lnSpc>
                <a:spcPct val="90000"/>
              </a:lnSpc>
              <a:spcBef>
                <a:spcPct val="10000"/>
              </a:spcBef>
              <a:spcAft>
                <a:spcPct val="0"/>
              </a:spcAft>
              <a:buChar char="»"/>
              <a:defRPr sz="1400">
                <a:solidFill>
                  <a:schemeClr val="tx1"/>
                </a:solidFill>
                <a:latin typeface="Arial" charset="0"/>
              </a:defRPr>
            </a:lvl6pPr>
            <a:lvl7pPr marL="1806575" indent="-155575" eaLnBrk="0" fontAlgn="base" hangingPunct="0">
              <a:lnSpc>
                <a:spcPct val="90000"/>
              </a:lnSpc>
              <a:spcBef>
                <a:spcPct val="10000"/>
              </a:spcBef>
              <a:spcAft>
                <a:spcPct val="0"/>
              </a:spcAft>
              <a:buChar char="»"/>
              <a:defRPr sz="1400">
                <a:solidFill>
                  <a:schemeClr val="tx1"/>
                </a:solidFill>
                <a:latin typeface="Arial" charset="0"/>
              </a:defRPr>
            </a:lvl7pPr>
            <a:lvl8pPr marL="2263775" indent="-155575" eaLnBrk="0" fontAlgn="base" hangingPunct="0">
              <a:lnSpc>
                <a:spcPct val="90000"/>
              </a:lnSpc>
              <a:spcBef>
                <a:spcPct val="10000"/>
              </a:spcBef>
              <a:spcAft>
                <a:spcPct val="0"/>
              </a:spcAft>
              <a:buChar char="»"/>
              <a:defRPr sz="1400">
                <a:solidFill>
                  <a:schemeClr val="tx1"/>
                </a:solidFill>
                <a:latin typeface="Arial" charset="0"/>
              </a:defRPr>
            </a:lvl8pPr>
            <a:lvl9pPr marL="2720975" indent="-155575" eaLnBrk="0" fontAlgn="base" hangingPunct="0">
              <a:lnSpc>
                <a:spcPct val="90000"/>
              </a:lnSpc>
              <a:spcBef>
                <a:spcPct val="10000"/>
              </a:spcBef>
              <a:spcAft>
                <a:spcPct val="0"/>
              </a:spcAft>
              <a:buChar char="»"/>
              <a:defRPr sz="1400">
                <a:solidFill>
                  <a:schemeClr val="tx1"/>
                </a:solidFill>
                <a:latin typeface="Arial" charset="0"/>
              </a:defRPr>
            </a:lvl9pPr>
          </a:lstStyle>
          <a:p>
            <a:pPr marL="274320" indent="-274320">
              <a:lnSpc>
                <a:spcPct val="100000"/>
              </a:lnSpc>
              <a:spcBef>
                <a:spcPts val="600"/>
              </a:spcBef>
              <a:spcAft>
                <a:spcPts val="600"/>
              </a:spcAft>
              <a:buClr>
                <a:srgbClr val="C00000"/>
              </a:buClr>
              <a:buFont typeface="Wingdings" panose="05000000000000000000" pitchFamily="2" charset="2"/>
              <a:buChar char="Ø"/>
            </a:pPr>
            <a:r>
              <a:rPr lang="en-US" altLang="en-US" sz="1800" dirty="0"/>
              <a:t>Maximize machine speeds</a:t>
            </a:r>
          </a:p>
          <a:p>
            <a:pPr marL="655637" lvl="3" indent="-285750">
              <a:lnSpc>
                <a:spcPct val="100000"/>
              </a:lnSpc>
              <a:spcBef>
                <a:spcPts val="600"/>
              </a:spcBef>
              <a:spcAft>
                <a:spcPts val="600"/>
              </a:spcAft>
              <a:buClr>
                <a:srgbClr val="C00000"/>
              </a:buClr>
              <a:buFont typeface="Arial" panose="020B0604020202020204" pitchFamily="34" charset="0"/>
              <a:buChar char="−"/>
            </a:pPr>
            <a:r>
              <a:rPr lang="en-US" altLang="en-US" sz="1600" dirty="0"/>
              <a:t>Exceptional stick/slip ratio</a:t>
            </a:r>
          </a:p>
          <a:p>
            <a:pPr marL="655637" lvl="3" indent="-285750">
              <a:lnSpc>
                <a:spcPct val="100000"/>
              </a:lnSpc>
              <a:spcBef>
                <a:spcPts val="600"/>
              </a:spcBef>
              <a:spcAft>
                <a:spcPts val="600"/>
              </a:spcAft>
              <a:buClr>
                <a:srgbClr val="C00000"/>
              </a:buClr>
              <a:buFont typeface="Arial" panose="020B0604020202020204" pitchFamily="34" charset="0"/>
              <a:buChar char="−"/>
            </a:pPr>
            <a:r>
              <a:rPr lang="en-US" altLang="en-US" sz="1600" dirty="0"/>
              <a:t>Lower coefficient of friction</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altLang="en-US" sz="1800" dirty="0"/>
              <a:t>Hold tighter tolerances</a:t>
            </a:r>
          </a:p>
          <a:p>
            <a:pPr marL="655637" lvl="3" indent="-285750">
              <a:lnSpc>
                <a:spcPct val="100000"/>
              </a:lnSpc>
              <a:spcBef>
                <a:spcPts val="600"/>
              </a:spcBef>
              <a:spcAft>
                <a:spcPts val="600"/>
              </a:spcAft>
              <a:buClr>
                <a:srgbClr val="C00000"/>
              </a:buClr>
              <a:buFont typeface="Arial" panose="020B0604020202020204" pitchFamily="34" charset="0"/>
              <a:buChar char="−"/>
            </a:pPr>
            <a:r>
              <a:rPr lang="en-US" altLang="en-US" sz="1600" dirty="0"/>
              <a:t>Reduced chattering</a:t>
            </a:r>
          </a:p>
          <a:p>
            <a:pPr marL="655637" lvl="3" indent="-285750">
              <a:lnSpc>
                <a:spcPct val="100000"/>
              </a:lnSpc>
              <a:spcBef>
                <a:spcPts val="600"/>
              </a:spcBef>
              <a:spcAft>
                <a:spcPts val="600"/>
              </a:spcAft>
              <a:buClr>
                <a:srgbClr val="C00000"/>
              </a:buClr>
              <a:buFont typeface="Arial" panose="020B0604020202020204" pitchFamily="34" charset="0"/>
              <a:buChar char="−"/>
            </a:pPr>
            <a:r>
              <a:rPr lang="en-US" altLang="en-US" sz="1600" dirty="0"/>
              <a:t>Reduced wear</a:t>
            </a:r>
          </a:p>
        </p:txBody>
      </p:sp>
      <p:sp>
        <p:nvSpPr>
          <p:cNvPr id="9" name="Title 2"/>
          <p:cNvSpPr>
            <a:spLocks noGrp="1"/>
          </p:cNvSpPr>
          <p:nvPr>
            <p:ph type="ctrTitle"/>
          </p:nvPr>
        </p:nvSpPr>
        <p:spPr>
          <a:xfrm>
            <a:off x="584201" y="417792"/>
            <a:ext cx="11032064" cy="626591"/>
          </a:xfrm>
        </p:spPr>
        <p:txBody>
          <a:bodyPr/>
          <a:lstStyle/>
          <a:p>
            <a:pPr>
              <a:lnSpc>
                <a:spcPct val="100000"/>
              </a:lnSpc>
            </a:pPr>
            <a:r>
              <a:rPr lang="en-US" sz="3200" cap="none" dirty="0" smtClean="0"/>
              <a:t>Improved Wear Protection</a:t>
            </a:r>
            <a:endParaRPr lang="en-US" sz="3200" cap="none" dirty="0"/>
          </a:p>
        </p:txBody>
      </p:sp>
      <p:sp>
        <p:nvSpPr>
          <p:cNvPr id="10" name="TextBox 9"/>
          <p:cNvSpPr txBox="1"/>
          <p:nvPr/>
        </p:nvSpPr>
        <p:spPr>
          <a:xfrm>
            <a:off x="2300587" y="1228386"/>
            <a:ext cx="7526419" cy="400110"/>
          </a:xfrm>
          <a:prstGeom prst="rect">
            <a:avLst/>
          </a:prstGeom>
          <a:noFill/>
        </p:spPr>
        <p:txBody>
          <a:bodyPr wrap="none" rtlCol="0">
            <a:spAutoFit/>
          </a:bodyPr>
          <a:lstStyle/>
          <a:p>
            <a:pPr algn="ctr"/>
            <a:r>
              <a:rPr lang="en-US" altLang="en-US" sz="2000" b="1" dirty="0" smtClean="0"/>
              <a:t>Low coefficient of friction leads to reduced friction and wear</a:t>
            </a:r>
            <a:endParaRPr lang="en-US" sz="2000" b="1" dirty="0"/>
          </a:p>
        </p:txBody>
      </p:sp>
    </p:spTree>
    <p:extLst>
      <p:ext uri="{BB962C8B-B14F-4D97-AF65-F5344CB8AC3E}">
        <p14:creationId xmlns:p14="http://schemas.microsoft.com/office/powerpoint/2010/main" val="26610097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1829"/>
                                        </p:tgtEl>
                                        <p:attrNameLst>
                                          <p:attrName>style.visibility</p:attrName>
                                        </p:attrNameLst>
                                      </p:cBhvr>
                                      <p:to>
                                        <p:strVal val="visible"/>
                                      </p:to>
                                    </p:set>
                                    <p:animEffect transition="in" filter="wipe(left)">
                                      <p:cBhvr>
                                        <p:cTn id="7" dur="500"/>
                                        <p:tgtEl>
                                          <p:spTgt spid="4618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1829" grpId="0" autoUpdateAnimBg="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2" name="Rectangle 4"/>
          <p:cNvSpPr>
            <a:spLocks noChangeArrowheads="1"/>
          </p:cNvSpPr>
          <p:nvPr/>
        </p:nvSpPr>
        <p:spPr bwMode="auto">
          <a:xfrm>
            <a:off x="320418" y="5583238"/>
            <a:ext cx="12192000" cy="274637"/>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28575">
                <a:solidFill>
                  <a:schemeClr val="bg2"/>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en-US" sz="1200" dirty="0">
                <a:latin typeface="Times New Roman" pitchFamily="18" charset="0"/>
                <a:cs typeface="Times New Roman" pitchFamily="18" charset="0"/>
              </a:rPr>
              <a:t>		</a:t>
            </a:r>
            <a:endParaRPr lang="en-US" altLang="en-US" sz="2400" dirty="0">
              <a:latin typeface="Times New Roman" pitchFamily="18" charset="0"/>
            </a:endParaRPr>
          </a:p>
        </p:txBody>
      </p:sp>
      <p:sp>
        <p:nvSpPr>
          <p:cNvPr id="467973" name="Rectangle 5"/>
          <p:cNvSpPr>
            <a:spLocks noChangeArrowheads="1"/>
          </p:cNvSpPr>
          <p:nvPr/>
        </p:nvSpPr>
        <p:spPr bwMode="auto">
          <a:xfrm>
            <a:off x="0" y="2457450"/>
            <a:ext cx="12192000" cy="27463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28575">
                <a:solidFill>
                  <a:schemeClr val="bg2"/>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en-US" sz="1200" dirty="0">
                <a:latin typeface="Times New Roman" pitchFamily="18" charset="0"/>
                <a:cs typeface="Times New Roman" pitchFamily="18" charset="0"/>
              </a:rPr>
              <a:t>    </a:t>
            </a:r>
            <a:endParaRPr lang="en-US" altLang="en-US" sz="2400" dirty="0">
              <a:latin typeface="Times New Roman" pitchFamily="18" charset="0"/>
            </a:endParaRPr>
          </a:p>
        </p:txBody>
      </p:sp>
      <p:grpSp>
        <p:nvGrpSpPr>
          <p:cNvPr id="467974" name="Group 6"/>
          <p:cNvGrpSpPr>
            <a:grpSpLocks/>
          </p:cNvGrpSpPr>
          <p:nvPr/>
        </p:nvGrpSpPr>
        <p:grpSpPr bwMode="auto">
          <a:xfrm>
            <a:off x="1902495" y="1776832"/>
            <a:ext cx="7829964" cy="3529017"/>
            <a:chOff x="1332" y="1318"/>
            <a:chExt cx="3825" cy="2519"/>
          </a:xfrm>
        </p:grpSpPr>
        <p:sp>
          <p:nvSpPr>
            <p:cNvPr id="467975" name="Rectangle 7"/>
            <p:cNvSpPr>
              <a:spLocks noChangeArrowheads="1"/>
            </p:cNvSpPr>
            <p:nvPr/>
          </p:nvSpPr>
          <p:spPr bwMode="auto">
            <a:xfrm>
              <a:off x="1332" y="3398"/>
              <a:ext cx="3825" cy="439"/>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28575">
                  <a:solidFill>
                    <a:schemeClr val="bg2"/>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en-US" sz="1600" b="1" dirty="0">
                  <a:latin typeface="Times New Roman" pitchFamily="18" charset="0"/>
                  <a:cs typeface="Times New Roman" pitchFamily="18" charset="0"/>
                </a:rPr>
                <a:t>    </a:t>
              </a:r>
              <a:r>
                <a:rPr lang="en-US" altLang="en-US" sz="1600" b="1" dirty="0">
                  <a:latin typeface="Arial" panose="020B0604020202020204" pitchFamily="34" charset="0"/>
                  <a:cs typeface="Arial" panose="020B0604020202020204" pitchFamily="34" charset="0"/>
                </a:rPr>
                <a:t>40 </a:t>
              </a:r>
              <a:r>
                <a:rPr lang="en-US" altLang="en-US" sz="1600" b="1" dirty="0" smtClean="0">
                  <a:latin typeface="Arial" panose="020B0604020202020204" pitchFamily="34" charset="0"/>
                  <a:cs typeface="Arial" panose="020B0604020202020204" pitchFamily="34" charset="0"/>
                </a:rPr>
                <a:t>hours          		96 </a:t>
              </a:r>
              <a:r>
                <a:rPr lang="en-US" altLang="en-US" sz="1600" b="1" dirty="0">
                  <a:latin typeface="Arial" panose="020B0604020202020204" pitchFamily="34" charset="0"/>
                  <a:cs typeface="Arial" panose="020B0604020202020204" pitchFamily="34" charset="0"/>
                </a:rPr>
                <a:t>hours	</a:t>
              </a:r>
              <a:r>
                <a:rPr lang="en-US" altLang="en-US" sz="1600" b="1" dirty="0" smtClean="0">
                  <a:latin typeface="Arial" panose="020B0604020202020204" pitchFamily="34" charset="0"/>
                  <a:cs typeface="Arial" panose="020B0604020202020204" pitchFamily="34" charset="0"/>
                </a:rPr>
                <a:t>    	40 hours           </a:t>
              </a:r>
              <a:r>
                <a:rPr lang="en-US" altLang="en-US" sz="1600" b="1" dirty="0">
                  <a:latin typeface="Arial" panose="020B0604020202020204" pitchFamily="34" charset="0"/>
                  <a:cs typeface="Arial" panose="020B0604020202020204" pitchFamily="34" charset="0"/>
                </a:rPr>
                <a:t>96 hours</a:t>
              </a:r>
            </a:p>
            <a:p>
              <a:pPr eaLnBrk="0" hangingPunct="0"/>
              <a:r>
                <a:rPr lang="en-US" altLang="en-US" sz="1800" b="1" dirty="0" smtClean="0">
                  <a:latin typeface="Arial" panose="020B0604020202020204" pitchFamily="34" charset="0"/>
                  <a:cs typeface="Arial" panose="020B0604020202020204" pitchFamily="34" charset="0"/>
                </a:rPr>
                <a:t>  	</a:t>
              </a:r>
              <a:r>
                <a:rPr lang="en-US" altLang="en-US" b="1" dirty="0" smtClean="0">
                  <a:latin typeface="Arial" panose="020B0604020202020204" pitchFamily="34" charset="0"/>
                  <a:cs typeface="Arial" panose="020B0604020202020204" pitchFamily="34" charset="0"/>
                </a:rPr>
                <a:t>LEADING </a:t>
              </a:r>
              <a:r>
                <a:rPr lang="en-US" altLang="en-US" b="1" dirty="0">
                  <a:latin typeface="Arial" panose="020B0604020202020204" pitchFamily="34" charset="0"/>
                  <a:cs typeface="Arial" panose="020B0604020202020204" pitchFamily="34" charset="0"/>
                </a:rPr>
                <a:t>COMPETITOR         </a:t>
              </a:r>
              <a:r>
                <a:rPr lang="en-US" altLang="en-US" b="1" dirty="0" smtClean="0">
                  <a:latin typeface="Arial" panose="020B0604020202020204" pitchFamily="34" charset="0"/>
                  <a:cs typeface="Arial" panose="020B0604020202020204" pitchFamily="34" charset="0"/>
                </a:rPr>
                <a:t> 	TRIBOL SW 1066</a:t>
              </a:r>
              <a:endParaRPr lang="en-US" altLang="en-US" b="1" dirty="0">
                <a:latin typeface="Arial" panose="020B0604020202020204" pitchFamily="34" charset="0"/>
                <a:cs typeface="Arial" panose="020B0604020202020204" pitchFamily="34" charset="0"/>
              </a:endParaRPr>
            </a:p>
          </p:txBody>
        </p:sp>
        <p:pic>
          <p:nvPicPr>
            <p:cNvPr id="467976" name="Picture 8" descr="106640Hrs cro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7" y="1318"/>
              <a:ext cx="866" cy="2073"/>
            </a:xfrm>
            <a:prstGeom prst="rect">
              <a:avLst/>
            </a:prstGeom>
            <a:noFill/>
            <a:extLst>
              <a:ext uri="{909E8E84-426E-40DD-AFC4-6F175D3DCCD1}">
                <a14:hiddenFill xmlns:a14="http://schemas.microsoft.com/office/drawing/2010/main">
                  <a:solidFill>
                    <a:srgbClr val="FFFFFF"/>
                  </a:solidFill>
                </a14:hiddenFill>
              </a:ext>
            </a:extLst>
          </p:spPr>
        </p:pic>
        <p:pic>
          <p:nvPicPr>
            <p:cNvPr id="467977" name="Picture 9" descr="106696Hrs-cro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4" y="1327"/>
              <a:ext cx="783" cy="2073"/>
            </a:xfrm>
            <a:prstGeom prst="rect">
              <a:avLst/>
            </a:prstGeom>
            <a:noFill/>
            <a:extLst>
              <a:ext uri="{909E8E84-426E-40DD-AFC4-6F175D3DCCD1}">
                <a14:hiddenFill xmlns:a14="http://schemas.microsoft.com/office/drawing/2010/main">
                  <a:solidFill>
                    <a:srgbClr val="FFFFFF"/>
                  </a:solidFill>
                </a14:hiddenFill>
              </a:ext>
            </a:extLst>
          </p:spPr>
        </p:pic>
        <p:pic>
          <p:nvPicPr>
            <p:cNvPr id="467978" name="Picture 10" descr="Vactra40Hrs- cro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68" y="1327"/>
              <a:ext cx="866" cy="2073"/>
            </a:xfrm>
            <a:prstGeom prst="rect">
              <a:avLst/>
            </a:prstGeom>
            <a:noFill/>
            <a:extLst>
              <a:ext uri="{909E8E84-426E-40DD-AFC4-6F175D3DCCD1}">
                <a14:hiddenFill xmlns:a14="http://schemas.microsoft.com/office/drawing/2010/main">
                  <a:solidFill>
                    <a:srgbClr val="FFFFFF"/>
                  </a:solidFill>
                </a14:hiddenFill>
              </a:ext>
            </a:extLst>
          </p:spPr>
        </p:pic>
        <p:pic>
          <p:nvPicPr>
            <p:cNvPr id="467979" name="Picture 11" descr="Vactra96Hrs-crop"/>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40" y="1318"/>
              <a:ext cx="813" cy="2073"/>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Title 2"/>
          <p:cNvSpPr>
            <a:spLocks noGrp="1"/>
          </p:cNvSpPr>
          <p:nvPr>
            <p:ph type="ctrTitle"/>
          </p:nvPr>
        </p:nvSpPr>
        <p:spPr>
          <a:xfrm>
            <a:off x="584201" y="417792"/>
            <a:ext cx="11032064" cy="626591"/>
          </a:xfrm>
        </p:spPr>
        <p:txBody>
          <a:bodyPr/>
          <a:lstStyle/>
          <a:p>
            <a:pPr>
              <a:lnSpc>
                <a:spcPct val="100000"/>
              </a:lnSpc>
            </a:pPr>
            <a:r>
              <a:rPr lang="en-US" sz="3200" cap="none" dirty="0" smtClean="0"/>
              <a:t>Unsurpassed Rust Protection</a:t>
            </a:r>
            <a:endParaRPr lang="en-US" sz="3200" cap="none" dirty="0"/>
          </a:p>
        </p:txBody>
      </p:sp>
      <p:sp>
        <p:nvSpPr>
          <p:cNvPr id="16" name="TextBox 15"/>
          <p:cNvSpPr txBox="1"/>
          <p:nvPr/>
        </p:nvSpPr>
        <p:spPr>
          <a:xfrm>
            <a:off x="2383303" y="1228386"/>
            <a:ext cx="7279557" cy="400110"/>
          </a:xfrm>
          <a:prstGeom prst="rect">
            <a:avLst/>
          </a:prstGeom>
          <a:noFill/>
        </p:spPr>
        <p:txBody>
          <a:bodyPr wrap="none" rtlCol="0">
            <a:spAutoFit/>
          </a:bodyPr>
          <a:lstStyle/>
          <a:p>
            <a:pPr algn="ctr"/>
            <a:r>
              <a:rPr lang="en-US" altLang="en-US" sz="2000" b="1" dirty="0" smtClean="0"/>
              <a:t>Reduced corrosive wear and improved maintenance costs</a:t>
            </a:r>
            <a:endParaRPr lang="en-US" sz="2000" b="1" dirty="0"/>
          </a:p>
        </p:txBody>
      </p:sp>
    </p:spTree>
    <p:extLst>
      <p:ext uri="{BB962C8B-B14F-4D97-AF65-F5344CB8AC3E}">
        <p14:creationId xmlns:p14="http://schemas.microsoft.com/office/powerpoint/2010/main" val="11347242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nodeType="afterEffect">
                                  <p:stCondLst>
                                    <p:cond delay="0"/>
                                  </p:stCondLst>
                                  <p:childTnLst>
                                    <p:set>
                                      <p:cBhvr>
                                        <p:cTn id="6" dur="1" fill="hold">
                                          <p:stCondLst>
                                            <p:cond delay="0"/>
                                          </p:stCondLst>
                                        </p:cTn>
                                        <p:tgtEl>
                                          <p:spTgt spid="467974"/>
                                        </p:tgtEl>
                                        <p:attrNameLst>
                                          <p:attrName>style.visibility</p:attrName>
                                        </p:attrNameLst>
                                      </p:cBhvr>
                                      <p:to>
                                        <p:strVal val="visible"/>
                                      </p:to>
                                    </p:set>
                                    <p:animEffect transition="in" filter="box(in)">
                                      <p:cBhvr>
                                        <p:cTn id="7" dur="500"/>
                                        <p:tgtEl>
                                          <p:spTgt spid="4679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a:ext>
            </a:extLst>
          </a:blip>
          <a:stretch/>
        </p:blipFill>
        <p:spPr>
          <a:xfrm>
            <a:off x="1" y="3085796"/>
            <a:ext cx="8866129" cy="1527505"/>
          </a:xfrm>
          <a:prstGeom prst="rect">
            <a:avLst/>
          </a:prstGeom>
          <a:ln>
            <a:gradFill>
              <a:gsLst>
                <a:gs pos="0">
                  <a:srgbClr val="006600"/>
                </a:gs>
                <a:gs pos="85000">
                  <a:schemeClr val="accent1">
                    <a:tint val="44500"/>
                    <a:satMod val="160000"/>
                  </a:schemeClr>
                </a:gs>
                <a:gs pos="100000">
                  <a:srgbClr val="006600"/>
                </a:gs>
              </a:gsLst>
              <a:lin ang="5400000" scaled="0"/>
            </a:gradFill>
          </a:ln>
        </p:spPr>
      </p:pic>
      <p:sp>
        <p:nvSpPr>
          <p:cNvPr id="7" name="Flowchart: Data 6"/>
          <p:cNvSpPr/>
          <p:nvPr/>
        </p:nvSpPr>
        <p:spPr>
          <a:xfrm>
            <a:off x="8018163" y="2667000"/>
            <a:ext cx="4173837" cy="1981200"/>
          </a:xfrm>
          <a:prstGeom prst="flowChartInputOutput">
            <a:avLst/>
          </a:prstGeom>
          <a:solidFill>
            <a:schemeClr val="bg1"/>
          </a:solidFill>
          <a:ln w="9525" cap="flat" algn="ctr">
            <a:no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0512" y="3282310"/>
            <a:ext cx="7657488" cy="1061091"/>
          </a:xfrm>
        </p:spPr>
        <p:txBody>
          <a:bodyPr/>
          <a:lstStyle/>
          <a:p>
            <a:pPr>
              <a:lnSpc>
                <a:spcPct val="100000"/>
              </a:lnSpc>
            </a:pPr>
            <a:r>
              <a:rPr lang="en-US" sz="3200" cap="none" dirty="0" err="1" smtClean="0">
                <a:solidFill>
                  <a:schemeClr val="bg1"/>
                </a:solidFill>
              </a:rPr>
              <a:t>Aircol</a:t>
            </a:r>
            <a:r>
              <a:rPr lang="en-US" sz="3200" cap="none" dirty="0" smtClean="0">
                <a:solidFill>
                  <a:schemeClr val="bg1"/>
                </a:solidFill>
              </a:rPr>
              <a:t>™ SR – Long Life Synthetic Compressor Oil</a:t>
            </a:r>
            <a:endParaRPr lang="en-US" sz="3200" cap="none" dirty="0">
              <a:solidFill>
                <a:schemeClr val="bg1"/>
              </a:solidFill>
            </a:endParaRPr>
          </a:p>
        </p:txBody>
      </p:sp>
    </p:spTree>
    <p:custDataLst>
      <p:tags r:id="rId1"/>
    </p:custDataLst>
    <p:extLst>
      <p:ext uri="{BB962C8B-B14F-4D97-AF65-F5344CB8AC3E}">
        <p14:creationId xmlns:p14="http://schemas.microsoft.com/office/powerpoint/2010/main" val="4341572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nSpc>
                <a:spcPct val="100000"/>
              </a:lnSpc>
            </a:pPr>
            <a:r>
              <a:rPr lang="en-US" sz="3200" cap="none" dirty="0" err="1" smtClean="0"/>
              <a:t>Aircol</a:t>
            </a:r>
            <a:r>
              <a:rPr lang="en-US" sz="3200" cap="none" dirty="0" smtClean="0"/>
              <a:t>™</a:t>
            </a:r>
            <a:r>
              <a:rPr lang="en-US" sz="3200" dirty="0" smtClean="0"/>
              <a:t> </a:t>
            </a:r>
            <a:r>
              <a:rPr lang="en-US" sz="3200" dirty="0"/>
              <a:t>SR </a:t>
            </a:r>
            <a:r>
              <a:rPr lang="en-US" sz="3200" dirty="0" smtClean="0"/>
              <a:t>- </a:t>
            </a:r>
            <a:r>
              <a:rPr lang="en-US" sz="3200" cap="none" dirty="0" smtClean="0"/>
              <a:t>Properties</a:t>
            </a:r>
            <a:endParaRPr lang="en-US" sz="3200" dirty="0"/>
          </a:p>
        </p:txBody>
      </p:sp>
      <p:graphicFrame>
        <p:nvGraphicFramePr>
          <p:cNvPr id="5" name="Group 155"/>
          <p:cNvGraphicFramePr>
            <a:graphicFrameLocks/>
          </p:cNvGraphicFramePr>
          <p:nvPr>
            <p:extLst>
              <p:ext uri="{D42A27DB-BD31-4B8C-83A1-F6EECF244321}">
                <p14:modId xmlns:p14="http://schemas.microsoft.com/office/powerpoint/2010/main" val="332466414"/>
              </p:ext>
            </p:extLst>
          </p:nvPr>
        </p:nvGraphicFramePr>
        <p:xfrm>
          <a:off x="1388533" y="1287938"/>
          <a:ext cx="9381067" cy="3751898"/>
        </p:xfrm>
        <a:graphic>
          <a:graphicData uri="http://schemas.openxmlformats.org/drawingml/2006/table">
            <a:tbl>
              <a:tblPr bandRow="1">
                <a:solidFill>
                  <a:srgbClr val="007B32"/>
                </a:solidFill>
                <a:tableStyleId>{7DF18680-E054-41AD-8BC1-D1AEF772440D}</a:tableStyleId>
              </a:tblPr>
              <a:tblGrid>
                <a:gridCol w="1877484"/>
                <a:gridCol w="2082800"/>
                <a:gridCol w="1667933"/>
                <a:gridCol w="1875367"/>
                <a:gridCol w="1877483"/>
              </a:tblGrid>
              <a:tr h="512763">
                <a:tc>
                  <a:txBody>
                    <a:bodyPr/>
                    <a:lstStyle>
                      <a:lvl1pPr>
                        <a:spcBef>
                          <a:spcPct val="20000"/>
                        </a:spcBef>
                        <a:defRPr>
                          <a:solidFill>
                            <a:srgbClr val="5F5F5F"/>
                          </a:solidFill>
                          <a:latin typeface="Arial" charset="0"/>
                          <a:cs typeface="Arial" charset="0"/>
                        </a:defRPr>
                      </a:lvl1pPr>
                      <a:lvl2pPr>
                        <a:spcBef>
                          <a:spcPct val="20000"/>
                        </a:spcBef>
                        <a:defRPr sz="1600">
                          <a:solidFill>
                            <a:srgbClr val="5F5F5F"/>
                          </a:solidFill>
                          <a:latin typeface="Arial" charset="0"/>
                          <a:cs typeface="Arial" charset="0"/>
                        </a:defRPr>
                      </a:lvl2pPr>
                      <a:lvl3pPr>
                        <a:spcBef>
                          <a:spcPct val="20000"/>
                        </a:spcBef>
                        <a:defRPr sz="1400">
                          <a:solidFill>
                            <a:srgbClr val="5F5F5F"/>
                          </a:solidFill>
                          <a:latin typeface="Arial" charset="0"/>
                          <a:cs typeface="Arial" charset="0"/>
                        </a:defRPr>
                      </a:lvl3pPr>
                      <a:lvl4pPr>
                        <a:spcBef>
                          <a:spcPct val="20000"/>
                        </a:spcBef>
                        <a:defRPr sz="1200">
                          <a:solidFill>
                            <a:srgbClr val="5F5F5F"/>
                          </a:solidFill>
                          <a:latin typeface="Arial" charset="0"/>
                          <a:cs typeface="Arial" charset="0"/>
                        </a:defRPr>
                      </a:lvl4pPr>
                      <a:lvl5pPr>
                        <a:spcBef>
                          <a:spcPct val="20000"/>
                        </a:spcBef>
                        <a:defRPr sz="1200">
                          <a:solidFill>
                            <a:srgbClr val="5F5F5F"/>
                          </a:solidFill>
                          <a:latin typeface="Arial" charset="0"/>
                          <a:cs typeface="Arial" charset="0"/>
                        </a:defRPr>
                      </a:lvl5pPr>
                      <a:lvl6pPr fontAlgn="base">
                        <a:spcBef>
                          <a:spcPct val="20000"/>
                        </a:spcBef>
                        <a:spcAft>
                          <a:spcPct val="0"/>
                        </a:spcAft>
                        <a:defRPr sz="1200">
                          <a:solidFill>
                            <a:srgbClr val="5F5F5F"/>
                          </a:solidFill>
                          <a:latin typeface="Arial" charset="0"/>
                          <a:cs typeface="Arial" charset="0"/>
                        </a:defRPr>
                      </a:lvl6pPr>
                      <a:lvl7pPr fontAlgn="base">
                        <a:spcBef>
                          <a:spcPct val="20000"/>
                        </a:spcBef>
                        <a:spcAft>
                          <a:spcPct val="0"/>
                        </a:spcAft>
                        <a:defRPr sz="1200">
                          <a:solidFill>
                            <a:srgbClr val="5F5F5F"/>
                          </a:solidFill>
                          <a:latin typeface="Arial" charset="0"/>
                          <a:cs typeface="Arial" charset="0"/>
                        </a:defRPr>
                      </a:lvl7pPr>
                      <a:lvl8pPr fontAlgn="base">
                        <a:spcBef>
                          <a:spcPct val="20000"/>
                        </a:spcBef>
                        <a:spcAft>
                          <a:spcPct val="0"/>
                        </a:spcAft>
                        <a:defRPr sz="1200">
                          <a:solidFill>
                            <a:srgbClr val="5F5F5F"/>
                          </a:solidFill>
                          <a:latin typeface="Arial" charset="0"/>
                          <a:cs typeface="Arial" charset="0"/>
                        </a:defRPr>
                      </a:lvl8pPr>
                      <a:lvl9pPr fontAlgn="base">
                        <a:spcBef>
                          <a:spcPct val="20000"/>
                        </a:spcBef>
                        <a:spcAft>
                          <a:spcPct val="0"/>
                        </a:spcAft>
                        <a:defRPr sz="1200">
                          <a:solidFill>
                            <a:srgbClr val="5F5F5F"/>
                          </a:solidFill>
                          <a:latin typeface="Arial" charset="0"/>
                          <a:cs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1" u="none" strike="noStrike" cap="none" normalizeH="0" baseline="0" dirty="0" smtClean="0">
                          <a:ln>
                            <a:noFill/>
                          </a:ln>
                          <a:solidFill>
                            <a:schemeClr val="tx1"/>
                          </a:solidFill>
                          <a:effectLst/>
                        </a:rPr>
                        <a:t>Base Oil</a:t>
                      </a:r>
                      <a:endParaRPr kumimoji="0" lang="en-US" altLang="en-US" sz="1800" b="1" i="0" u="none" strike="noStrike" cap="none" normalizeH="0" baseline="0" dirty="0" smtClean="0">
                        <a:ln>
                          <a:noFill/>
                        </a:ln>
                        <a:solidFill>
                          <a:schemeClr val="tx1"/>
                        </a:solidFill>
                        <a:effectLst/>
                        <a:latin typeface="Arial" charset="0"/>
                        <a:cs typeface="Arial" charset="0"/>
                      </a:endParaRPr>
                    </a:p>
                  </a:txBody>
                  <a:tcPr marL="0" marR="121920" marT="0" anchor="ctr" horzOverflow="overflow"/>
                </a:tc>
                <a:tc gridSpan="4">
                  <a:txBody>
                    <a:bodyPr/>
                    <a:lstStyle>
                      <a:lvl1pPr>
                        <a:spcBef>
                          <a:spcPct val="20000"/>
                        </a:spcBef>
                        <a:defRPr>
                          <a:solidFill>
                            <a:srgbClr val="5F5F5F"/>
                          </a:solidFill>
                          <a:latin typeface="Arial" charset="0"/>
                          <a:cs typeface="Arial" charset="0"/>
                        </a:defRPr>
                      </a:lvl1pPr>
                      <a:lvl2pPr>
                        <a:spcBef>
                          <a:spcPct val="20000"/>
                        </a:spcBef>
                        <a:defRPr sz="1600">
                          <a:solidFill>
                            <a:srgbClr val="5F5F5F"/>
                          </a:solidFill>
                          <a:latin typeface="Arial" charset="0"/>
                          <a:cs typeface="Arial" charset="0"/>
                        </a:defRPr>
                      </a:lvl2pPr>
                      <a:lvl3pPr>
                        <a:spcBef>
                          <a:spcPct val="20000"/>
                        </a:spcBef>
                        <a:defRPr sz="1400">
                          <a:solidFill>
                            <a:srgbClr val="5F5F5F"/>
                          </a:solidFill>
                          <a:latin typeface="Arial" charset="0"/>
                          <a:cs typeface="Arial" charset="0"/>
                        </a:defRPr>
                      </a:lvl3pPr>
                      <a:lvl4pPr>
                        <a:spcBef>
                          <a:spcPct val="20000"/>
                        </a:spcBef>
                        <a:defRPr sz="1200">
                          <a:solidFill>
                            <a:srgbClr val="5F5F5F"/>
                          </a:solidFill>
                          <a:latin typeface="Arial" charset="0"/>
                          <a:cs typeface="Arial" charset="0"/>
                        </a:defRPr>
                      </a:lvl4pPr>
                      <a:lvl5pPr>
                        <a:spcBef>
                          <a:spcPct val="20000"/>
                        </a:spcBef>
                        <a:defRPr sz="1200">
                          <a:solidFill>
                            <a:srgbClr val="5F5F5F"/>
                          </a:solidFill>
                          <a:latin typeface="Arial" charset="0"/>
                          <a:cs typeface="Arial" charset="0"/>
                        </a:defRPr>
                      </a:lvl5pPr>
                      <a:lvl6pPr fontAlgn="base">
                        <a:spcBef>
                          <a:spcPct val="20000"/>
                        </a:spcBef>
                        <a:spcAft>
                          <a:spcPct val="0"/>
                        </a:spcAft>
                        <a:defRPr sz="1200">
                          <a:solidFill>
                            <a:srgbClr val="5F5F5F"/>
                          </a:solidFill>
                          <a:latin typeface="Arial" charset="0"/>
                          <a:cs typeface="Arial" charset="0"/>
                        </a:defRPr>
                      </a:lvl6pPr>
                      <a:lvl7pPr fontAlgn="base">
                        <a:spcBef>
                          <a:spcPct val="20000"/>
                        </a:spcBef>
                        <a:spcAft>
                          <a:spcPct val="0"/>
                        </a:spcAft>
                        <a:defRPr sz="1200">
                          <a:solidFill>
                            <a:srgbClr val="5F5F5F"/>
                          </a:solidFill>
                          <a:latin typeface="Arial" charset="0"/>
                          <a:cs typeface="Arial" charset="0"/>
                        </a:defRPr>
                      </a:lvl7pPr>
                      <a:lvl8pPr fontAlgn="base">
                        <a:spcBef>
                          <a:spcPct val="20000"/>
                        </a:spcBef>
                        <a:spcAft>
                          <a:spcPct val="0"/>
                        </a:spcAft>
                        <a:defRPr sz="1200">
                          <a:solidFill>
                            <a:srgbClr val="5F5F5F"/>
                          </a:solidFill>
                          <a:latin typeface="Arial" charset="0"/>
                          <a:cs typeface="Arial" charset="0"/>
                        </a:defRPr>
                      </a:lvl8pPr>
                      <a:lvl9pPr fontAlgn="base">
                        <a:spcBef>
                          <a:spcPct val="20000"/>
                        </a:spcBef>
                        <a:spcAft>
                          <a:spcPct val="0"/>
                        </a:spcAft>
                        <a:defRPr sz="1200">
                          <a:solidFill>
                            <a:srgbClr val="5F5F5F"/>
                          </a:solidFill>
                          <a:latin typeface="Arial" charset="0"/>
                          <a:cs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u="none" strike="noStrike" cap="none" normalizeH="0" baseline="0" dirty="0" smtClean="0">
                          <a:ln>
                            <a:noFill/>
                          </a:ln>
                          <a:solidFill>
                            <a:schemeClr val="tx1"/>
                          </a:solidFill>
                          <a:effectLst/>
                        </a:rPr>
                        <a:t>Polyalphaolefin (PAO)</a:t>
                      </a:r>
                      <a:endParaRPr kumimoji="0" lang="en-US" altLang="en-US" sz="1800" b="0" i="0" u="none" strike="noStrike" cap="none" normalizeH="0" baseline="0" dirty="0" smtClean="0">
                        <a:ln>
                          <a:noFill/>
                        </a:ln>
                        <a:solidFill>
                          <a:schemeClr val="tx1"/>
                        </a:solidFill>
                        <a:effectLst/>
                        <a:latin typeface="Arial" charset="0"/>
                        <a:cs typeface="Arial" charset="0"/>
                      </a:endParaRPr>
                    </a:p>
                  </a:txBody>
                  <a:tcPr marL="0" marR="121920" marT="0" anchor="ctr" horzOverflow="overflow"/>
                </a:tc>
                <a:tc hMerge="1">
                  <a:txBody>
                    <a:bodyPr/>
                    <a:lstStyle/>
                    <a:p>
                      <a:endParaRPr lang="en-US"/>
                    </a:p>
                  </a:txBody>
                  <a:tcPr/>
                </a:tc>
                <a:tc hMerge="1">
                  <a:txBody>
                    <a:bodyPr/>
                    <a:lstStyle/>
                    <a:p>
                      <a:endParaRPr lang="en-US"/>
                    </a:p>
                  </a:txBody>
                  <a:tcPr/>
                </a:tc>
                <a:tc hMerge="1">
                  <a:txBody>
                    <a:bodyPr/>
                    <a:lstStyle/>
                    <a:p>
                      <a:endParaRPr lang="en-US"/>
                    </a:p>
                  </a:txBody>
                  <a:tcPr/>
                </a:tc>
              </a:tr>
              <a:tr h="619125">
                <a:tc>
                  <a:txBody>
                    <a:bodyPr/>
                    <a:lstStyle>
                      <a:lvl1pPr>
                        <a:spcBef>
                          <a:spcPct val="20000"/>
                        </a:spcBef>
                        <a:defRPr>
                          <a:solidFill>
                            <a:srgbClr val="5F5F5F"/>
                          </a:solidFill>
                          <a:latin typeface="Arial" charset="0"/>
                          <a:cs typeface="Arial" charset="0"/>
                        </a:defRPr>
                      </a:lvl1pPr>
                      <a:lvl2pPr>
                        <a:spcBef>
                          <a:spcPct val="20000"/>
                        </a:spcBef>
                        <a:defRPr sz="1600">
                          <a:solidFill>
                            <a:srgbClr val="5F5F5F"/>
                          </a:solidFill>
                          <a:latin typeface="Arial" charset="0"/>
                          <a:cs typeface="Arial" charset="0"/>
                        </a:defRPr>
                      </a:lvl2pPr>
                      <a:lvl3pPr>
                        <a:spcBef>
                          <a:spcPct val="20000"/>
                        </a:spcBef>
                        <a:defRPr sz="1400">
                          <a:solidFill>
                            <a:srgbClr val="5F5F5F"/>
                          </a:solidFill>
                          <a:latin typeface="Arial" charset="0"/>
                          <a:cs typeface="Arial" charset="0"/>
                        </a:defRPr>
                      </a:lvl3pPr>
                      <a:lvl4pPr>
                        <a:spcBef>
                          <a:spcPct val="20000"/>
                        </a:spcBef>
                        <a:defRPr sz="1200">
                          <a:solidFill>
                            <a:srgbClr val="5F5F5F"/>
                          </a:solidFill>
                          <a:latin typeface="Arial" charset="0"/>
                          <a:cs typeface="Arial" charset="0"/>
                        </a:defRPr>
                      </a:lvl4pPr>
                      <a:lvl5pPr>
                        <a:spcBef>
                          <a:spcPct val="20000"/>
                        </a:spcBef>
                        <a:defRPr sz="1200">
                          <a:solidFill>
                            <a:srgbClr val="5F5F5F"/>
                          </a:solidFill>
                          <a:latin typeface="Arial" charset="0"/>
                          <a:cs typeface="Arial" charset="0"/>
                        </a:defRPr>
                      </a:lvl5pPr>
                      <a:lvl6pPr fontAlgn="base">
                        <a:spcBef>
                          <a:spcPct val="20000"/>
                        </a:spcBef>
                        <a:spcAft>
                          <a:spcPct val="0"/>
                        </a:spcAft>
                        <a:defRPr sz="1200">
                          <a:solidFill>
                            <a:srgbClr val="5F5F5F"/>
                          </a:solidFill>
                          <a:latin typeface="Arial" charset="0"/>
                          <a:cs typeface="Arial" charset="0"/>
                        </a:defRPr>
                      </a:lvl6pPr>
                      <a:lvl7pPr fontAlgn="base">
                        <a:spcBef>
                          <a:spcPct val="20000"/>
                        </a:spcBef>
                        <a:spcAft>
                          <a:spcPct val="0"/>
                        </a:spcAft>
                        <a:defRPr sz="1200">
                          <a:solidFill>
                            <a:srgbClr val="5F5F5F"/>
                          </a:solidFill>
                          <a:latin typeface="Arial" charset="0"/>
                          <a:cs typeface="Arial" charset="0"/>
                        </a:defRPr>
                      </a:lvl7pPr>
                      <a:lvl8pPr fontAlgn="base">
                        <a:spcBef>
                          <a:spcPct val="20000"/>
                        </a:spcBef>
                        <a:spcAft>
                          <a:spcPct val="0"/>
                        </a:spcAft>
                        <a:defRPr sz="1200">
                          <a:solidFill>
                            <a:srgbClr val="5F5F5F"/>
                          </a:solidFill>
                          <a:latin typeface="Arial" charset="0"/>
                          <a:cs typeface="Arial" charset="0"/>
                        </a:defRPr>
                      </a:lvl8pPr>
                      <a:lvl9pPr fontAlgn="base">
                        <a:spcBef>
                          <a:spcPct val="20000"/>
                        </a:spcBef>
                        <a:spcAft>
                          <a:spcPct val="0"/>
                        </a:spcAft>
                        <a:defRPr sz="1200">
                          <a:solidFill>
                            <a:srgbClr val="5F5F5F"/>
                          </a:solidFill>
                          <a:latin typeface="Arial" charset="0"/>
                          <a:cs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1" u="none" strike="noStrike" cap="none" normalizeH="0" baseline="0" dirty="0" smtClean="0">
                          <a:ln>
                            <a:noFill/>
                          </a:ln>
                          <a:solidFill>
                            <a:schemeClr val="tx1"/>
                          </a:solidFill>
                          <a:effectLst/>
                        </a:rPr>
                        <a:t>ISO Viscosities</a:t>
                      </a:r>
                      <a:endParaRPr kumimoji="0" lang="en-US" altLang="en-US" sz="1800" b="1" i="0" u="none" strike="noStrike" cap="none" normalizeH="0" baseline="0" dirty="0" smtClean="0">
                        <a:ln>
                          <a:noFill/>
                        </a:ln>
                        <a:solidFill>
                          <a:schemeClr val="tx1"/>
                        </a:solidFill>
                        <a:effectLst/>
                        <a:latin typeface="Arial" charset="0"/>
                        <a:cs typeface="Arial" charset="0"/>
                      </a:endParaRPr>
                    </a:p>
                  </a:txBody>
                  <a:tcPr marL="0" marR="121920" marT="0" anchor="ctr" horzOverflow="overflow"/>
                </a:tc>
                <a:tc>
                  <a:txBody>
                    <a:bodyPr/>
                    <a:lstStyle>
                      <a:lvl1pPr>
                        <a:spcBef>
                          <a:spcPct val="20000"/>
                        </a:spcBef>
                        <a:defRPr>
                          <a:solidFill>
                            <a:srgbClr val="5F5F5F"/>
                          </a:solidFill>
                          <a:latin typeface="Arial" charset="0"/>
                          <a:cs typeface="Arial" charset="0"/>
                        </a:defRPr>
                      </a:lvl1pPr>
                      <a:lvl2pPr>
                        <a:spcBef>
                          <a:spcPct val="20000"/>
                        </a:spcBef>
                        <a:defRPr sz="1600">
                          <a:solidFill>
                            <a:srgbClr val="5F5F5F"/>
                          </a:solidFill>
                          <a:latin typeface="Arial" charset="0"/>
                          <a:cs typeface="Arial" charset="0"/>
                        </a:defRPr>
                      </a:lvl2pPr>
                      <a:lvl3pPr>
                        <a:spcBef>
                          <a:spcPct val="20000"/>
                        </a:spcBef>
                        <a:defRPr sz="1400">
                          <a:solidFill>
                            <a:srgbClr val="5F5F5F"/>
                          </a:solidFill>
                          <a:latin typeface="Arial" charset="0"/>
                          <a:cs typeface="Arial" charset="0"/>
                        </a:defRPr>
                      </a:lvl3pPr>
                      <a:lvl4pPr>
                        <a:spcBef>
                          <a:spcPct val="20000"/>
                        </a:spcBef>
                        <a:defRPr sz="1200">
                          <a:solidFill>
                            <a:srgbClr val="5F5F5F"/>
                          </a:solidFill>
                          <a:latin typeface="Arial" charset="0"/>
                          <a:cs typeface="Arial" charset="0"/>
                        </a:defRPr>
                      </a:lvl4pPr>
                      <a:lvl5pPr>
                        <a:spcBef>
                          <a:spcPct val="20000"/>
                        </a:spcBef>
                        <a:defRPr sz="1200">
                          <a:solidFill>
                            <a:srgbClr val="5F5F5F"/>
                          </a:solidFill>
                          <a:latin typeface="Arial" charset="0"/>
                          <a:cs typeface="Arial" charset="0"/>
                        </a:defRPr>
                      </a:lvl5pPr>
                      <a:lvl6pPr fontAlgn="base">
                        <a:spcBef>
                          <a:spcPct val="20000"/>
                        </a:spcBef>
                        <a:spcAft>
                          <a:spcPct val="0"/>
                        </a:spcAft>
                        <a:defRPr sz="1200">
                          <a:solidFill>
                            <a:srgbClr val="5F5F5F"/>
                          </a:solidFill>
                          <a:latin typeface="Arial" charset="0"/>
                          <a:cs typeface="Arial" charset="0"/>
                        </a:defRPr>
                      </a:lvl6pPr>
                      <a:lvl7pPr fontAlgn="base">
                        <a:spcBef>
                          <a:spcPct val="20000"/>
                        </a:spcBef>
                        <a:spcAft>
                          <a:spcPct val="0"/>
                        </a:spcAft>
                        <a:defRPr sz="1200">
                          <a:solidFill>
                            <a:srgbClr val="5F5F5F"/>
                          </a:solidFill>
                          <a:latin typeface="Arial" charset="0"/>
                          <a:cs typeface="Arial" charset="0"/>
                        </a:defRPr>
                      </a:lvl7pPr>
                      <a:lvl8pPr fontAlgn="base">
                        <a:spcBef>
                          <a:spcPct val="20000"/>
                        </a:spcBef>
                        <a:spcAft>
                          <a:spcPct val="0"/>
                        </a:spcAft>
                        <a:defRPr sz="1200">
                          <a:solidFill>
                            <a:srgbClr val="5F5F5F"/>
                          </a:solidFill>
                          <a:latin typeface="Arial" charset="0"/>
                          <a:cs typeface="Arial" charset="0"/>
                        </a:defRPr>
                      </a:lvl8pPr>
                      <a:lvl9pPr fontAlgn="base">
                        <a:spcBef>
                          <a:spcPct val="20000"/>
                        </a:spcBef>
                        <a:spcAft>
                          <a:spcPct val="0"/>
                        </a:spcAft>
                        <a:defRPr sz="1200">
                          <a:solidFill>
                            <a:srgbClr val="5F5F5F"/>
                          </a:solidFill>
                          <a:latin typeface="Arial" charset="0"/>
                          <a:cs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u="none" strike="noStrike" cap="none" normalizeH="0" baseline="0" dirty="0" smtClean="0">
                          <a:ln>
                            <a:noFill/>
                          </a:ln>
                          <a:solidFill>
                            <a:schemeClr val="tx1"/>
                          </a:solidFill>
                          <a:effectLst/>
                        </a:rPr>
                        <a:t>32</a:t>
                      </a:r>
                      <a:endParaRPr kumimoji="0" lang="en-US" altLang="en-US" sz="1800" b="0" i="0" u="none" strike="noStrike" cap="none" normalizeH="0" baseline="0" dirty="0" smtClean="0">
                        <a:ln>
                          <a:noFill/>
                        </a:ln>
                        <a:solidFill>
                          <a:schemeClr val="tx1"/>
                        </a:solidFill>
                        <a:effectLst/>
                        <a:latin typeface="Arial" charset="0"/>
                        <a:cs typeface="Arial" charset="0"/>
                      </a:endParaRPr>
                    </a:p>
                  </a:txBody>
                  <a:tcPr marL="0" marR="121920" marT="0" anchor="ctr" horzOverflow="overflow"/>
                </a:tc>
                <a:tc>
                  <a:txBody>
                    <a:bodyPr/>
                    <a:lstStyle>
                      <a:lvl1pPr>
                        <a:spcBef>
                          <a:spcPct val="20000"/>
                        </a:spcBef>
                        <a:defRPr>
                          <a:solidFill>
                            <a:srgbClr val="5F5F5F"/>
                          </a:solidFill>
                          <a:latin typeface="Arial" charset="0"/>
                          <a:cs typeface="Arial" charset="0"/>
                        </a:defRPr>
                      </a:lvl1pPr>
                      <a:lvl2pPr>
                        <a:spcBef>
                          <a:spcPct val="20000"/>
                        </a:spcBef>
                        <a:defRPr sz="1600">
                          <a:solidFill>
                            <a:srgbClr val="5F5F5F"/>
                          </a:solidFill>
                          <a:latin typeface="Arial" charset="0"/>
                          <a:cs typeface="Arial" charset="0"/>
                        </a:defRPr>
                      </a:lvl2pPr>
                      <a:lvl3pPr>
                        <a:spcBef>
                          <a:spcPct val="20000"/>
                        </a:spcBef>
                        <a:defRPr sz="1400">
                          <a:solidFill>
                            <a:srgbClr val="5F5F5F"/>
                          </a:solidFill>
                          <a:latin typeface="Arial" charset="0"/>
                          <a:cs typeface="Arial" charset="0"/>
                        </a:defRPr>
                      </a:lvl3pPr>
                      <a:lvl4pPr>
                        <a:spcBef>
                          <a:spcPct val="20000"/>
                        </a:spcBef>
                        <a:defRPr sz="1200">
                          <a:solidFill>
                            <a:srgbClr val="5F5F5F"/>
                          </a:solidFill>
                          <a:latin typeface="Arial" charset="0"/>
                          <a:cs typeface="Arial" charset="0"/>
                        </a:defRPr>
                      </a:lvl4pPr>
                      <a:lvl5pPr>
                        <a:spcBef>
                          <a:spcPct val="20000"/>
                        </a:spcBef>
                        <a:defRPr sz="1200">
                          <a:solidFill>
                            <a:srgbClr val="5F5F5F"/>
                          </a:solidFill>
                          <a:latin typeface="Arial" charset="0"/>
                          <a:cs typeface="Arial" charset="0"/>
                        </a:defRPr>
                      </a:lvl5pPr>
                      <a:lvl6pPr fontAlgn="base">
                        <a:spcBef>
                          <a:spcPct val="20000"/>
                        </a:spcBef>
                        <a:spcAft>
                          <a:spcPct val="0"/>
                        </a:spcAft>
                        <a:defRPr sz="1200">
                          <a:solidFill>
                            <a:srgbClr val="5F5F5F"/>
                          </a:solidFill>
                          <a:latin typeface="Arial" charset="0"/>
                          <a:cs typeface="Arial" charset="0"/>
                        </a:defRPr>
                      </a:lvl6pPr>
                      <a:lvl7pPr fontAlgn="base">
                        <a:spcBef>
                          <a:spcPct val="20000"/>
                        </a:spcBef>
                        <a:spcAft>
                          <a:spcPct val="0"/>
                        </a:spcAft>
                        <a:defRPr sz="1200">
                          <a:solidFill>
                            <a:srgbClr val="5F5F5F"/>
                          </a:solidFill>
                          <a:latin typeface="Arial" charset="0"/>
                          <a:cs typeface="Arial" charset="0"/>
                        </a:defRPr>
                      </a:lvl7pPr>
                      <a:lvl8pPr fontAlgn="base">
                        <a:spcBef>
                          <a:spcPct val="20000"/>
                        </a:spcBef>
                        <a:spcAft>
                          <a:spcPct val="0"/>
                        </a:spcAft>
                        <a:defRPr sz="1200">
                          <a:solidFill>
                            <a:srgbClr val="5F5F5F"/>
                          </a:solidFill>
                          <a:latin typeface="Arial" charset="0"/>
                          <a:cs typeface="Arial" charset="0"/>
                        </a:defRPr>
                      </a:lvl8pPr>
                      <a:lvl9pPr fontAlgn="base">
                        <a:spcBef>
                          <a:spcPct val="20000"/>
                        </a:spcBef>
                        <a:spcAft>
                          <a:spcPct val="0"/>
                        </a:spcAft>
                        <a:defRPr sz="1200">
                          <a:solidFill>
                            <a:srgbClr val="5F5F5F"/>
                          </a:solidFill>
                          <a:latin typeface="Arial" charset="0"/>
                          <a:cs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u="none" strike="noStrike" cap="none" normalizeH="0" baseline="0" dirty="0" smtClean="0">
                          <a:ln>
                            <a:noFill/>
                          </a:ln>
                          <a:solidFill>
                            <a:schemeClr val="tx1"/>
                          </a:solidFill>
                          <a:effectLst/>
                        </a:rPr>
                        <a:t>46</a:t>
                      </a:r>
                      <a:endParaRPr kumimoji="0" lang="en-US" altLang="en-US" sz="1800" b="0" i="0" u="none" strike="noStrike" cap="none" normalizeH="0" baseline="0" dirty="0" smtClean="0">
                        <a:ln>
                          <a:noFill/>
                        </a:ln>
                        <a:solidFill>
                          <a:schemeClr val="tx1"/>
                        </a:solidFill>
                        <a:effectLst/>
                        <a:latin typeface="Arial" charset="0"/>
                        <a:cs typeface="Arial" charset="0"/>
                      </a:endParaRPr>
                    </a:p>
                  </a:txBody>
                  <a:tcPr marL="0" marR="121920" marT="0" anchor="ctr" horzOverflow="overflow"/>
                </a:tc>
                <a:tc>
                  <a:txBody>
                    <a:bodyPr/>
                    <a:lstStyle>
                      <a:lvl1pPr>
                        <a:spcBef>
                          <a:spcPct val="20000"/>
                        </a:spcBef>
                        <a:defRPr>
                          <a:solidFill>
                            <a:srgbClr val="5F5F5F"/>
                          </a:solidFill>
                          <a:latin typeface="Arial" charset="0"/>
                          <a:cs typeface="Arial" charset="0"/>
                        </a:defRPr>
                      </a:lvl1pPr>
                      <a:lvl2pPr>
                        <a:spcBef>
                          <a:spcPct val="20000"/>
                        </a:spcBef>
                        <a:defRPr sz="1600">
                          <a:solidFill>
                            <a:srgbClr val="5F5F5F"/>
                          </a:solidFill>
                          <a:latin typeface="Arial" charset="0"/>
                          <a:cs typeface="Arial" charset="0"/>
                        </a:defRPr>
                      </a:lvl2pPr>
                      <a:lvl3pPr>
                        <a:spcBef>
                          <a:spcPct val="20000"/>
                        </a:spcBef>
                        <a:defRPr sz="1400">
                          <a:solidFill>
                            <a:srgbClr val="5F5F5F"/>
                          </a:solidFill>
                          <a:latin typeface="Arial" charset="0"/>
                          <a:cs typeface="Arial" charset="0"/>
                        </a:defRPr>
                      </a:lvl3pPr>
                      <a:lvl4pPr>
                        <a:spcBef>
                          <a:spcPct val="20000"/>
                        </a:spcBef>
                        <a:defRPr sz="1200">
                          <a:solidFill>
                            <a:srgbClr val="5F5F5F"/>
                          </a:solidFill>
                          <a:latin typeface="Arial" charset="0"/>
                          <a:cs typeface="Arial" charset="0"/>
                        </a:defRPr>
                      </a:lvl4pPr>
                      <a:lvl5pPr>
                        <a:spcBef>
                          <a:spcPct val="20000"/>
                        </a:spcBef>
                        <a:defRPr sz="1200">
                          <a:solidFill>
                            <a:srgbClr val="5F5F5F"/>
                          </a:solidFill>
                          <a:latin typeface="Arial" charset="0"/>
                          <a:cs typeface="Arial" charset="0"/>
                        </a:defRPr>
                      </a:lvl5pPr>
                      <a:lvl6pPr fontAlgn="base">
                        <a:spcBef>
                          <a:spcPct val="20000"/>
                        </a:spcBef>
                        <a:spcAft>
                          <a:spcPct val="0"/>
                        </a:spcAft>
                        <a:defRPr sz="1200">
                          <a:solidFill>
                            <a:srgbClr val="5F5F5F"/>
                          </a:solidFill>
                          <a:latin typeface="Arial" charset="0"/>
                          <a:cs typeface="Arial" charset="0"/>
                        </a:defRPr>
                      </a:lvl6pPr>
                      <a:lvl7pPr fontAlgn="base">
                        <a:spcBef>
                          <a:spcPct val="20000"/>
                        </a:spcBef>
                        <a:spcAft>
                          <a:spcPct val="0"/>
                        </a:spcAft>
                        <a:defRPr sz="1200">
                          <a:solidFill>
                            <a:srgbClr val="5F5F5F"/>
                          </a:solidFill>
                          <a:latin typeface="Arial" charset="0"/>
                          <a:cs typeface="Arial" charset="0"/>
                        </a:defRPr>
                      </a:lvl7pPr>
                      <a:lvl8pPr fontAlgn="base">
                        <a:spcBef>
                          <a:spcPct val="20000"/>
                        </a:spcBef>
                        <a:spcAft>
                          <a:spcPct val="0"/>
                        </a:spcAft>
                        <a:defRPr sz="1200">
                          <a:solidFill>
                            <a:srgbClr val="5F5F5F"/>
                          </a:solidFill>
                          <a:latin typeface="Arial" charset="0"/>
                          <a:cs typeface="Arial" charset="0"/>
                        </a:defRPr>
                      </a:lvl8pPr>
                      <a:lvl9pPr fontAlgn="base">
                        <a:spcBef>
                          <a:spcPct val="20000"/>
                        </a:spcBef>
                        <a:spcAft>
                          <a:spcPct val="0"/>
                        </a:spcAft>
                        <a:defRPr sz="1200">
                          <a:solidFill>
                            <a:srgbClr val="5F5F5F"/>
                          </a:solidFill>
                          <a:latin typeface="Arial" charset="0"/>
                          <a:cs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u="none" strike="noStrike" cap="none" normalizeH="0" baseline="0" dirty="0" smtClean="0">
                          <a:ln>
                            <a:noFill/>
                          </a:ln>
                          <a:solidFill>
                            <a:schemeClr val="tx1"/>
                          </a:solidFill>
                          <a:effectLst/>
                        </a:rPr>
                        <a:t>68</a:t>
                      </a:r>
                      <a:endParaRPr kumimoji="0" lang="en-US" altLang="en-US" sz="1800" b="0" i="0" u="none" strike="noStrike" cap="none" normalizeH="0" baseline="0" dirty="0" smtClean="0">
                        <a:ln>
                          <a:noFill/>
                        </a:ln>
                        <a:solidFill>
                          <a:schemeClr val="tx1"/>
                        </a:solidFill>
                        <a:effectLst/>
                        <a:latin typeface="Arial" charset="0"/>
                        <a:cs typeface="Arial" charset="0"/>
                      </a:endParaRPr>
                    </a:p>
                  </a:txBody>
                  <a:tcPr marL="0" marR="121920" marT="0" anchor="ctr" horzOverflow="overflow"/>
                </a:tc>
                <a:tc>
                  <a:txBody>
                    <a:bodyPr/>
                    <a:lstStyle>
                      <a:lvl1pPr>
                        <a:spcBef>
                          <a:spcPct val="20000"/>
                        </a:spcBef>
                        <a:defRPr>
                          <a:solidFill>
                            <a:srgbClr val="5F5F5F"/>
                          </a:solidFill>
                          <a:latin typeface="Arial" charset="0"/>
                          <a:cs typeface="Arial" charset="0"/>
                        </a:defRPr>
                      </a:lvl1pPr>
                      <a:lvl2pPr>
                        <a:spcBef>
                          <a:spcPct val="20000"/>
                        </a:spcBef>
                        <a:defRPr sz="1600">
                          <a:solidFill>
                            <a:srgbClr val="5F5F5F"/>
                          </a:solidFill>
                          <a:latin typeface="Arial" charset="0"/>
                          <a:cs typeface="Arial" charset="0"/>
                        </a:defRPr>
                      </a:lvl2pPr>
                      <a:lvl3pPr>
                        <a:spcBef>
                          <a:spcPct val="20000"/>
                        </a:spcBef>
                        <a:defRPr sz="1400">
                          <a:solidFill>
                            <a:srgbClr val="5F5F5F"/>
                          </a:solidFill>
                          <a:latin typeface="Arial" charset="0"/>
                          <a:cs typeface="Arial" charset="0"/>
                        </a:defRPr>
                      </a:lvl3pPr>
                      <a:lvl4pPr>
                        <a:spcBef>
                          <a:spcPct val="20000"/>
                        </a:spcBef>
                        <a:defRPr sz="1200">
                          <a:solidFill>
                            <a:srgbClr val="5F5F5F"/>
                          </a:solidFill>
                          <a:latin typeface="Arial" charset="0"/>
                          <a:cs typeface="Arial" charset="0"/>
                        </a:defRPr>
                      </a:lvl4pPr>
                      <a:lvl5pPr>
                        <a:spcBef>
                          <a:spcPct val="20000"/>
                        </a:spcBef>
                        <a:defRPr sz="1200">
                          <a:solidFill>
                            <a:srgbClr val="5F5F5F"/>
                          </a:solidFill>
                          <a:latin typeface="Arial" charset="0"/>
                          <a:cs typeface="Arial" charset="0"/>
                        </a:defRPr>
                      </a:lvl5pPr>
                      <a:lvl6pPr fontAlgn="base">
                        <a:spcBef>
                          <a:spcPct val="20000"/>
                        </a:spcBef>
                        <a:spcAft>
                          <a:spcPct val="0"/>
                        </a:spcAft>
                        <a:defRPr sz="1200">
                          <a:solidFill>
                            <a:srgbClr val="5F5F5F"/>
                          </a:solidFill>
                          <a:latin typeface="Arial" charset="0"/>
                          <a:cs typeface="Arial" charset="0"/>
                        </a:defRPr>
                      </a:lvl6pPr>
                      <a:lvl7pPr fontAlgn="base">
                        <a:spcBef>
                          <a:spcPct val="20000"/>
                        </a:spcBef>
                        <a:spcAft>
                          <a:spcPct val="0"/>
                        </a:spcAft>
                        <a:defRPr sz="1200">
                          <a:solidFill>
                            <a:srgbClr val="5F5F5F"/>
                          </a:solidFill>
                          <a:latin typeface="Arial" charset="0"/>
                          <a:cs typeface="Arial" charset="0"/>
                        </a:defRPr>
                      </a:lvl7pPr>
                      <a:lvl8pPr fontAlgn="base">
                        <a:spcBef>
                          <a:spcPct val="20000"/>
                        </a:spcBef>
                        <a:spcAft>
                          <a:spcPct val="0"/>
                        </a:spcAft>
                        <a:defRPr sz="1200">
                          <a:solidFill>
                            <a:srgbClr val="5F5F5F"/>
                          </a:solidFill>
                          <a:latin typeface="Arial" charset="0"/>
                          <a:cs typeface="Arial" charset="0"/>
                        </a:defRPr>
                      </a:lvl8pPr>
                      <a:lvl9pPr fontAlgn="base">
                        <a:spcBef>
                          <a:spcPct val="20000"/>
                        </a:spcBef>
                        <a:spcAft>
                          <a:spcPct val="0"/>
                        </a:spcAft>
                        <a:defRPr sz="1200">
                          <a:solidFill>
                            <a:srgbClr val="5F5F5F"/>
                          </a:solidFill>
                          <a:latin typeface="Arial" charset="0"/>
                          <a:cs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u="none" strike="noStrike" cap="none" normalizeH="0" baseline="0" dirty="0" smtClean="0">
                          <a:ln>
                            <a:noFill/>
                          </a:ln>
                          <a:solidFill>
                            <a:schemeClr val="tx1"/>
                          </a:solidFill>
                          <a:effectLst/>
                        </a:rPr>
                        <a:t>100</a:t>
                      </a:r>
                      <a:endParaRPr kumimoji="0" lang="en-US" altLang="en-US" sz="1800" b="0" i="0" u="none" strike="noStrike" cap="none" normalizeH="0" baseline="0" dirty="0" smtClean="0">
                        <a:ln>
                          <a:noFill/>
                        </a:ln>
                        <a:solidFill>
                          <a:schemeClr val="tx1"/>
                        </a:solidFill>
                        <a:effectLst/>
                        <a:latin typeface="Arial" charset="0"/>
                        <a:cs typeface="Arial" charset="0"/>
                      </a:endParaRPr>
                    </a:p>
                  </a:txBody>
                  <a:tcPr marL="0" marR="121920" marT="0" anchor="ctr" horzOverflow="overflow"/>
                </a:tc>
              </a:tr>
              <a:tr h="514350">
                <a:tc>
                  <a:txBody>
                    <a:bodyPr/>
                    <a:lstStyle>
                      <a:lvl1pPr>
                        <a:spcBef>
                          <a:spcPct val="20000"/>
                        </a:spcBef>
                        <a:defRPr>
                          <a:solidFill>
                            <a:srgbClr val="5F5F5F"/>
                          </a:solidFill>
                          <a:latin typeface="Arial" charset="0"/>
                          <a:cs typeface="Arial" charset="0"/>
                        </a:defRPr>
                      </a:lvl1pPr>
                      <a:lvl2pPr>
                        <a:spcBef>
                          <a:spcPct val="20000"/>
                        </a:spcBef>
                        <a:defRPr sz="1600">
                          <a:solidFill>
                            <a:srgbClr val="5F5F5F"/>
                          </a:solidFill>
                          <a:latin typeface="Arial" charset="0"/>
                          <a:cs typeface="Arial" charset="0"/>
                        </a:defRPr>
                      </a:lvl2pPr>
                      <a:lvl3pPr>
                        <a:spcBef>
                          <a:spcPct val="20000"/>
                        </a:spcBef>
                        <a:defRPr sz="1400">
                          <a:solidFill>
                            <a:srgbClr val="5F5F5F"/>
                          </a:solidFill>
                          <a:latin typeface="Arial" charset="0"/>
                          <a:cs typeface="Arial" charset="0"/>
                        </a:defRPr>
                      </a:lvl3pPr>
                      <a:lvl4pPr>
                        <a:spcBef>
                          <a:spcPct val="20000"/>
                        </a:spcBef>
                        <a:defRPr sz="1200">
                          <a:solidFill>
                            <a:srgbClr val="5F5F5F"/>
                          </a:solidFill>
                          <a:latin typeface="Arial" charset="0"/>
                          <a:cs typeface="Arial" charset="0"/>
                        </a:defRPr>
                      </a:lvl4pPr>
                      <a:lvl5pPr>
                        <a:spcBef>
                          <a:spcPct val="20000"/>
                        </a:spcBef>
                        <a:defRPr sz="1200">
                          <a:solidFill>
                            <a:srgbClr val="5F5F5F"/>
                          </a:solidFill>
                          <a:latin typeface="Arial" charset="0"/>
                          <a:cs typeface="Arial" charset="0"/>
                        </a:defRPr>
                      </a:lvl5pPr>
                      <a:lvl6pPr fontAlgn="base">
                        <a:spcBef>
                          <a:spcPct val="20000"/>
                        </a:spcBef>
                        <a:spcAft>
                          <a:spcPct val="0"/>
                        </a:spcAft>
                        <a:defRPr sz="1200">
                          <a:solidFill>
                            <a:srgbClr val="5F5F5F"/>
                          </a:solidFill>
                          <a:latin typeface="Arial" charset="0"/>
                          <a:cs typeface="Arial" charset="0"/>
                        </a:defRPr>
                      </a:lvl6pPr>
                      <a:lvl7pPr fontAlgn="base">
                        <a:spcBef>
                          <a:spcPct val="20000"/>
                        </a:spcBef>
                        <a:spcAft>
                          <a:spcPct val="0"/>
                        </a:spcAft>
                        <a:defRPr sz="1200">
                          <a:solidFill>
                            <a:srgbClr val="5F5F5F"/>
                          </a:solidFill>
                          <a:latin typeface="Arial" charset="0"/>
                          <a:cs typeface="Arial" charset="0"/>
                        </a:defRPr>
                      </a:lvl7pPr>
                      <a:lvl8pPr fontAlgn="base">
                        <a:spcBef>
                          <a:spcPct val="20000"/>
                        </a:spcBef>
                        <a:spcAft>
                          <a:spcPct val="0"/>
                        </a:spcAft>
                        <a:defRPr sz="1200">
                          <a:solidFill>
                            <a:srgbClr val="5F5F5F"/>
                          </a:solidFill>
                          <a:latin typeface="Arial" charset="0"/>
                          <a:cs typeface="Arial" charset="0"/>
                        </a:defRPr>
                      </a:lvl8pPr>
                      <a:lvl9pPr fontAlgn="base">
                        <a:spcBef>
                          <a:spcPct val="20000"/>
                        </a:spcBef>
                        <a:spcAft>
                          <a:spcPct val="0"/>
                        </a:spcAft>
                        <a:defRPr sz="1200">
                          <a:solidFill>
                            <a:srgbClr val="5F5F5F"/>
                          </a:solidFill>
                          <a:latin typeface="Arial" charset="0"/>
                          <a:cs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1" u="none" strike="noStrike" cap="none" normalizeH="0" baseline="0" dirty="0" smtClean="0">
                          <a:ln>
                            <a:noFill/>
                          </a:ln>
                          <a:solidFill>
                            <a:schemeClr val="tx1"/>
                          </a:solidFill>
                          <a:effectLst/>
                        </a:rPr>
                        <a:t>Viscosity Index</a:t>
                      </a:r>
                      <a:endParaRPr kumimoji="0" lang="en-US" altLang="en-US" sz="1800" b="1" i="0" u="none" strike="noStrike" cap="none" normalizeH="0" baseline="0" dirty="0" smtClean="0">
                        <a:ln>
                          <a:noFill/>
                        </a:ln>
                        <a:solidFill>
                          <a:schemeClr val="tx1"/>
                        </a:solidFill>
                        <a:effectLst/>
                        <a:latin typeface="Arial" charset="0"/>
                        <a:cs typeface="Arial" charset="0"/>
                      </a:endParaRPr>
                    </a:p>
                  </a:txBody>
                  <a:tcPr marL="0" marR="121920" marT="0" anchor="ctr" horzOverflow="overflow"/>
                </a:tc>
                <a:tc>
                  <a:txBody>
                    <a:bodyPr/>
                    <a:lstStyle>
                      <a:lvl1pPr>
                        <a:spcBef>
                          <a:spcPct val="20000"/>
                        </a:spcBef>
                        <a:defRPr>
                          <a:solidFill>
                            <a:srgbClr val="5F5F5F"/>
                          </a:solidFill>
                          <a:latin typeface="Arial" charset="0"/>
                          <a:cs typeface="Arial" charset="0"/>
                        </a:defRPr>
                      </a:lvl1pPr>
                      <a:lvl2pPr>
                        <a:spcBef>
                          <a:spcPct val="20000"/>
                        </a:spcBef>
                        <a:defRPr sz="1600">
                          <a:solidFill>
                            <a:srgbClr val="5F5F5F"/>
                          </a:solidFill>
                          <a:latin typeface="Arial" charset="0"/>
                          <a:cs typeface="Arial" charset="0"/>
                        </a:defRPr>
                      </a:lvl2pPr>
                      <a:lvl3pPr>
                        <a:spcBef>
                          <a:spcPct val="20000"/>
                        </a:spcBef>
                        <a:defRPr sz="1400">
                          <a:solidFill>
                            <a:srgbClr val="5F5F5F"/>
                          </a:solidFill>
                          <a:latin typeface="Arial" charset="0"/>
                          <a:cs typeface="Arial" charset="0"/>
                        </a:defRPr>
                      </a:lvl3pPr>
                      <a:lvl4pPr>
                        <a:spcBef>
                          <a:spcPct val="20000"/>
                        </a:spcBef>
                        <a:defRPr sz="1200">
                          <a:solidFill>
                            <a:srgbClr val="5F5F5F"/>
                          </a:solidFill>
                          <a:latin typeface="Arial" charset="0"/>
                          <a:cs typeface="Arial" charset="0"/>
                        </a:defRPr>
                      </a:lvl4pPr>
                      <a:lvl5pPr>
                        <a:spcBef>
                          <a:spcPct val="20000"/>
                        </a:spcBef>
                        <a:defRPr sz="1200">
                          <a:solidFill>
                            <a:srgbClr val="5F5F5F"/>
                          </a:solidFill>
                          <a:latin typeface="Arial" charset="0"/>
                          <a:cs typeface="Arial" charset="0"/>
                        </a:defRPr>
                      </a:lvl5pPr>
                      <a:lvl6pPr fontAlgn="base">
                        <a:spcBef>
                          <a:spcPct val="20000"/>
                        </a:spcBef>
                        <a:spcAft>
                          <a:spcPct val="0"/>
                        </a:spcAft>
                        <a:defRPr sz="1200">
                          <a:solidFill>
                            <a:srgbClr val="5F5F5F"/>
                          </a:solidFill>
                          <a:latin typeface="Arial" charset="0"/>
                          <a:cs typeface="Arial" charset="0"/>
                        </a:defRPr>
                      </a:lvl6pPr>
                      <a:lvl7pPr fontAlgn="base">
                        <a:spcBef>
                          <a:spcPct val="20000"/>
                        </a:spcBef>
                        <a:spcAft>
                          <a:spcPct val="0"/>
                        </a:spcAft>
                        <a:defRPr sz="1200">
                          <a:solidFill>
                            <a:srgbClr val="5F5F5F"/>
                          </a:solidFill>
                          <a:latin typeface="Arial" charset="0"/>
                          <a:cs typeface="Arial" charset="0"/>
                        </a:defRPr>
                      </a:lvl7pPr>
                      <a:lvl8pPr fontAlgn="base">
                        <a:spcBef>
                          <a:spcPct val="20000"/>
                        </a:spcBef>
                        <a:spcAft>
                          <a:spcPct val="0"/>
                        </a:spcAft>
                        <a:defRPr sz="1200">
                          <a:solidFill>
                            <a:srgbClr val="5F5F5F"/>
                          </a:solidFill>
                          <a:latin typeface="Arial" charset="0"/>
                          <a:cs typeface="Arial" charset="0"/>
                        </a:defRPr>
                      </a:lvl8pPr>
                      <a:lvl9pPr fontAlgn="base">
                        <a:spcBef>
                          <a:spcPct val="20000"/>
                        </a:spcBef>
                        <a:spcAft>
                          <a:spcPct val="0"/>
                        </a:spcAft>
                        <a:defRPr sz="1200">
                          <a:solidFill>
                            <a:srgbClr val="5F5F5F"/>
                          </a:solidFill>
                          <a:latin typeface="Arial" charset="0"/>
                          <a:cs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u="none" strike="noStrike" cap="none" normalizeH="0" baseline="0" dirty="0" smtClean="0">
                          <a:ln>
                            <a:noFill/>
                          </a:ln>
                          <a:solidFill>
                            <a:schemeClr val="tx1"/>
                          </a:solidFill>
                          <a:effectLst/>
                        </a:rPr>
                        <a:t>137</a:t>
                      </a:r>
                      <a:endParaRPr kumimoji="0" lang="en-US" altLang="en-US" sz="1800" b="0" i="0" u="none" strike="noStrike" cap="none" normalizeH="0" baseline="0" dirty="0" smtClean="0">
                        <a:ln>
                          <a:noFill/>
                        </a:ln>
                        <a:solidFill>
                          <a:schemeClr val="tx1"/>
                        </a:solidFill>
                        <a:effectLst/>
                        <a:latin typeface="Arial" charset="0"/>
                        <a:cs typeface="Arial" charset="0"/>
                      </a:endParaRPr>
                    </a:p>
                  </a:txBody>
                  <a:tcPr marL="0" marR="121920" marT="0" anchor="ctr" horzOverflow="overflow"/>
                </a:tc>
                <a:tc>
                  <a:txBody>
                    <a:bodyPr/>
                    <a:lstStyle>
                      <a:lvl1pPr>
                        <a:spcBef>
                          <a:spcPct val="20000"/>
                        </a:spcBef>
                        <a:defRPr>
                          <a:solidFill>
                            <a:srgbClr val="5F5F5F"/>
                          </a:solidFill>
                          <a:latin typeface="Arial" charset="0"/>
                          <a:cs typeface="Arial" charset="0"/>
                        </a:defRPr>
                      </a:lvl1pPr>
                      <a:lvl2pPr>
                        <a:spcBef>
                          <a:spcPct val="20000"/>
                        </a:spcBef>
                        <a:defRPr sz="1600">
                          <a:solidFill>
                            <a:srgbClr val="5F5F5F"/>
                          </a:solidFill>
                          <a:latin typeface="Arial" charset="0"/>
                          <a:cs typeface="Arial" charset="0"/>
                        </a:defRPr>
                      </a:lvl2pPr>
                      <a:lvl3pPr>
                        <a:spcBef>
                          <a:spcPct val="20000"/>
                        </a:spcBef>
                        <a:defRPr sz="1400">
                          <a:solidFill>
                            <a:srgbClr val="5F5F5F"/>
                          </a:solidFill>
                          <a:latin typeface="Arial" charset="0"/>
                          <a:cs typeface="Arial" charset="0"/>
                        </a:defRPr>
                      </a:lvl3pPr>
                      <a:lvl4pPr>
                        <a:spcBef>
                          <a:spcPct val="20000"/>
                        </a:spcBef>
                        <a:defRPr sz="1200">
                          <a:solidFill>
                            <a:srgbClr val="5F5F5F"/>
                          </a:solidFill>
                          <a:latin typeface="Arial" charset="0"/>
                          <a:cs typeface="Arial" charset="0"/>
                        </a:defRPr>
                      </a:lvl4pPr>
                      <a:lvl5pPr>
                        <a:spcBef>
                          <a:spcPct val="20000"/>
                        </a:spcBef>
                        <a:defRPr sz="1200">
                          <a:solidFill>
                            <a:srgbClr val="5F5F5F"/>
                          </a:solidFill>
                          <a:latin typeface="Arial" charset="0"/>
                          <a:cs typeface="Arial" charset="0"/>
                        </a:defRPr>
                      </a:lvl5pPr>
                      <a:lvl6pPr fontAlgn="base">
                        <a:spcBef>
                          <a:spcPct val="20000"/>
                        </a:spcBef>
                        <a:spcAft>
                          <a:spcPct val="0"/>
                        </a:spcAft>
                        <a:defRPr sz="1200">
                          <a:solidFill>
                            <a:srgbClr val="5F5F5F"/>
                          </a:solidFill>
                          <a:latin typeface="Arial" charset="0"/>
                          <a:cs typeface="Arial" charset="0"/>
                        </a:defRPr>
                      </a:lvl6pPr>
                      <a:lvl7pPr fontAlgn="base">
                        <a:spcBef>
                          <a:spcPct val="20000"/>
                        </a:spcBef>
                        <a:spcAft>
                          <a:spcPct val="0"/>
                        </a:spcAft>
                        <a:defRPr sz="1200">
                          <a:solidFill>
                            <a:srgbClr val="5F5F5F"/>
                          </a:solidFill>
                          <a:latin typeface="Arial" charset="0"/>
                          <a:cs typeface="Arial" charset="0"/>
                        </a:defRPr>
                      </a:lvl7pPr>
                      <a:lvl8pPr fontAlgn="base">
                        <a:spcBef>
                          <a:spcPct val="20000"/>
                        </a:spcBef>
                        <a:spcAft>
                          <a:spcPct val="0"/>
                        </a:spcAft>
                        <a:defRPr sz="1200">
                          <a:solidFill>
                            <a:srgbClr val="5F5F5F"/>
                          </a:solidFill>
                          <a:latin typeface="Arial" charset="0"/>
                          <a:cs typeface="Arial" charset="0"/>
                        </a:defRPr>
                      </a:lvl8pPr>
                      <a:lvl9pPr fontAlgn="base">
                        <a:spcBef>
                          <a:spcPct val="20000"/>
                        </a:spcBef>
                        <a:spcAft>
                          <a:spcPct val="0"/>
                        </a:spcAft>
                        <a:defRPr sz="1200">
                          <a:solidFill>
                            <a:srgbClr val="5F5F5F"/>
                          </a:solidFill>
                          <a:latin typeface="Arial" charset="0"/>
                          <a:cs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u="none" strike="noStrike" cap="none" normalizeH="0" baseline="0" dirty="0" smtClean="0">
                          <a:ln>
                            <a:noFill/>
                          </a:ln>
                          <a:solidFill>
                            <a:schemeClr val="tx1"/>
                          </a:solidFill>
                          <a:effectLst/>
                        </a:rPr>
                        <a:t>137</a:t>
                      </a:r>
                      <a:endParaRPr kumimoji="0" lang="en-US" altLang="en-US" sz="1800" b="0" i="0" u="none" strike="noStrike" cap="none" normalizeH="0" baseline="0" dirty="0" smtClean="0">
                        <a:ln>
                          <a:noFill/>
                        </a:ln>
                        <a:solidFill>
                          <a:schemeClr val="tx1"/>
                        </a:solidFill>
                        <a:effectLst/>
                        <a:latin typeface="Arial" charset="0"/>
                        <a:cs typeface="Arial" charset="0"/>
                      </a:endParaRPr>
                    </a:p>
                  </a:txBody>
                  <a:tcPr marL="0" marR="121920" marT="0" anchor="ctr" horzOverflow="overflow"/>
                </a:tc>
                <a:tc>
                  <a:txBody>
                    <a:bodyPr/>
                    <a:lstStyle>
                      <a:lvl1pPr>
                        <a:spcBef>
                          <a:spcPct val="20000"/>
                        </a:spcBef>
                        <a:defRPr>
                          <a:solidFill>
                            <a:srgbClr val="5F5F5F"/>
                          </a:solidFill>
                          <a:latin typeface="Arial" charset="0"/>
                          <a:cs typeface="Arial" charset="0"/>
                        </a:defRPr>
                      </a:lvl1pPr>
                      <a:lvl2pPr>
                        <a:spcBef>
                          <a:spcPct val="20000"/>
                        </a:spcBef>
                        <a:defRPr sz="1600">
                          <a:solidFill>
                            <a:srgbClr val="5F5F5F"/>
                          </a:solidFill>
                          <a:latin typeface="Arial" charset="0"/>
                          <a:cs typeface="Arial" charset="0"/>
                        </a:defRPr>
                      </a:lvl2pPr>
                      <a:lvl3pPr>
                        <a:spcBef>
                          <a:spcPct val="20000"/>
                        </a:spcBef>
                        <a:defRPr sz="1400">
                          <a:solidFill>
                            <a:srgbClr val="5F5F5F"/>
                          </a:solidFill>
                          <a:latin typeface="Arial" charset="0"/>
                          <a:cs typeface="Arial" charset="0"/>
                        </a:defRPr>
                      </a:lvl3pPr>
                      <a:lvl4pPr>
                        <a:spcBef>
                          <a:spcPct val="20000"/>
                        </a:spcBef>
                        <a:defRPr sz="1200">
                          <a:solidFill>
                            <a:srgbClr val="5F5F5F"/>
                          </a:solidFill>
                          <a:latin typeface="Arial" charset="0"/>
                          <a:cs typeface="Arial" charset="0"/>
                        </a:defRPr>
                      </a:lvl4pPr>
                      <a:lvl5pPr>
                        <a:spcBef>
                          <a:spcPct val="20000"/>
                        </a:spcBef>
                        <a:defRPr sz="1200">
                          <a:solidFill>
                            <a:srgbClr val="5F5F5F"/>
                          </a:solidFill>
                          <a:latin typeface="Arial" charset="0"/>
                          <a:cs typeface="Arial" charset="0"/>
                        </a:defRPr>
                      </a:lvl5pPr>
                      <a:lvl6pPr fontAlgn="base">
                        <a:spcBef>
                          <a:spcPct val="20000"/>
                        </a:spcBef>
                        <a:spcAft>
                          <a:spcPct val="0"/>
                        </a:spcAft>
                        <a:defRPr sz="1200">
                          <a:solidFill>
                            <a:srgbClr val="5F5F5F"/>
                          </a:solidFill>
                          <a:latin typeface="Arial" charset="0"/>
                          <a:cs typeface="Arial" charset="0"/>
                        </a:defRPr>
                      </a:lvl6pPr>
                      <a:lvl7pPr fontAlgn="base">
                        <a:spcBef>
                          <a:spcPct val="20000"/>
                        </a:spcBef>
                        <a:spcAft>
                          <a:spcPct val="0"/>
                        </a:spcAft>
                        <a:defRPr sz="1200">
                          <a:solidFill>
                            <a:srgbClr val="5F5F5F"/>
                          </a:solidFill>
                          <a:latin typeface="Arial" charset="0"/>
                          <a:cs typeface="Arial" charset="0"/>
                        </a:defRPr>
                      </a:lvl7pPr>
                      <a:lvl8pPr fontAlgn="base">
                        <a:spcBef>
                          <a:spcPct val="20000"/>
                        </a:spcBef>
                        <a:spcAft>
                          <a:spcPct val="0"/>
                        </a:spcAft>
                        <a:defRPr sz="1200">
                          <a:solidFill>
                            <a:srgbClr val="5F5F5F"/>
                          </a:solidFill>
                          <a:latin typeface="Arial" charset="0"/>
                          <a:cs typeface="Arial" charset="0"/>
                        </a:defRPr>
                      </a:lvl8pPr>
                      <a:lvl9pPr fontAlgn="base">
                        <a:spcBef>
                          <a:spcPct val="20000"/>
                        </a:spcBef>
                        <a:spcAft>
                          <a:spcPct val="0"/>
                        </a:spcAft>
                        <a:defRPr sz="1200">
                          <a:solidFill>
                            <a:srgbClr val="5F5F5F"/>
                          </a:solidFill>
                          <a:latin typeface="Arial" charset="0"/>
                          <a:cs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u="none" strike="noStrike" cap="none" normalizeH="0" baseline="0" dirty="0" smtClean="0">
                          <a:ln>
                            <a:noFill/>
                          </a:ln>
                          <a:solidFill>
                            <a:schemeClr val="tx1"/>
                          </a:solidFill>
                          <a:effectLst/>
                        </a:rPr>
                        <a:t>142</a:t>
                      </a:r>
                      <a:endParaRPr kumimoji="0" lang="en-US" altLang="en-US" sz="1800" b="0" i="0" u="none" strike="noStrike" cap="none" normalizeH="0" baseline="0" dirty="0" smtClean="0">
                        <a:ln>
                          <a:noFill/>
                        </a:ln>
                        <a:solidFill>
                          <a:schemeClr val="tx1"/>
                        </a:solidFill>
                        <a:effectLst/>
                        <a:latin typeface="Arial" charset="0"/>
                        <a:cs typeface="Arial" charset="0"/>
                      </a:endParaRPr>
                    </a:p>
                  </a:txBody>
                  <a:tcPr marL="0" marR="121920" marT="0" anchor="ctr" horzOverflow="overflow"/>
                </a:tc>
                <a:tc>
                  <a:txBody>
                    <a:bodyPr/>
                    <a:lstStyle>
                      <a:lvl1pPr>
                        <a:spcBef>
                          <a:spcPct val="20000"/>
                        </a:spcBef>
                        <a:defRPr>
                          <a:solidFill>
                            <a:srgbClr val="5F5F5F"/>
                          </a:solidFill>
                          <a:latin typeface="Arial" charset="0"/>
                          <a:cs typeface="Arial" charset="0"/>
                        </a:defRPr>
                      </a:lvl1pPr>
                      <a:lvl2pPr>
                        <a:spcBef>
                          <a:spcPct val="20000"/>
                        </a:spcBef>
                        <a:defRPr sz="1600">
                          <a:solidFill>
                            <a:srgbClr val="5F5F5F"/>
                          </a:solidFill>
                          <a:latin typeface="Arial" charset="0"/>
                          <a:cs typeface="Arial" charset="0"/>
                        </a:defRPr>
                      </a:lvl2pPr>
                      <a:lvl3pPr>
                        <a:spcBef>
                          <a:spcPct val="20000"/>
                        </a:spcBef>
                        <a:defRPr sz="1400">
                          <a:solidFill>
                            <a:srgbClr val="5F5F5F"/>
                          </a:solidFill>
                          <a:latin typeface="Arial" charset="0"/>
                          <a:cs typeface="Arial" charset="0"/>
                        </a:defRPr>
                      </a:lvl3pPr>
                      <a:lvl4pPr>
                        <a:spcBef>
                          <a:spcPct val="20000"/>
                        </a:spcBef>
                        <a:defRPr sz="1200">
                          <a:solidFill>
                            <a:srgbClr val="5F5F5F"/>
                          </a:solidFill>
                          <a:latin typeface="Arial" charset="0"/>
                          <a:cs typeface="Arial" charset="0"/>
                        </a:defRPr>
                      </a:lvl4pPr>
                      <a:lvl5pPr>
                        <a:spcBef>
                          <a:spcPct val="20000"/>
                        </a:spcBef>
                        <a:defRPr sz="1200">
                          <a:solidFill>
                            <a:srgbClr val="5F5F5F"/>
                          </a:solidFill>
                          <a:latin typeface="Arial" charset="0"/>
                          <a:cs typeface="Arial" charset="0"/>
                        </a:defRPr>
                      </a:lvl5pPr>
                      <a:lvl6pPr fontAlgn="base">
                        <a:spcBef>
                          <a:spcPct val="20000"/>
                        </a:spcBef>
                        <a:spcAft>
                          <a:spcPct val="0"/>
                        </a:spcAft>
                        <a:defRPr sz="1200">
                          <a:solidFill>
                            <a:srgbClr val="5F5F5F"/>
                          </a:solidFill>
                          <a:latin typeface="Arial" charset="0"/>
                          <a:cs typeface="Arial" charset="0"/>
                        </a:defRPr>
                      </a:lvl6pPr>
                      <a:lvl7pPr fontAlgn="base">
                        <a:spcBef>
                          <a:spcPct val="20000"/>
                        </a:spcBef>
                        <a:spcAft>
                          <a:spcPct val="0"/>
                        </a:spcAft>
                        <a:defRPr sz="1200">
                          <a:solidFill>
                            <a:srgbClr val="5F5F5F"/>
                          </a:solidFill>
                          <a:latin typeface="Arial" charset="0"/>
                          <a:cs typeface="Arial" charset="0"/>
                        </a:defRPr>
                      </a:lvl7pPr>
                      <a:lvl8pPr fontAlgn="base">
                        <a:spcBef>
                          <a:spcPct val="20000"/>
                        </a:spcBef>
                        <a:spcAft>
                          <a:spcPct val="0"/>
                        </a:spcAft>
                        <a:defRPr sz="1200">
                          <a:solidFill>
                            <a:srgbClr val="5F5F5F"/>
                          </a:solidFill>
                          <a:latin typeface="Arial" charset="0"/>
                          <a:cs typeface="Arial" charset="0"/>
                        </a:defRPr>
                      </a:lvl8pPr>
                      <a:lvl9pPr fontAlgn="base">
                        <a:spcBef>
                          <a:spcPct val="20000"/>
                        </a:spcBef>
                        <a:spcAft>
                          <a:spcPct val="0"/>
                        </a:spcAft>
                        <a:defRPr sz="1200">
                          <a:solidFill>
                            <a:srgbClr val="5F5F5F"/>
                          </a:solidFill>
                          <a:latin typeface="Arial" charset="0"/>
                          <a:cs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u="none" strike="noStrike" cap="none" normalizeH="0" baseline="0" dirty="0" smtClean="0">
                          <a:ln>
                            <a:noFill/>
                          </a:ln>
                          <a:solidFill>
                            <a:schemeClr val="tx1"/>
                          </a:solidFill>
                          <a:effectLst/>
                        </a:rPr>
                        <a:t>142</a:t>
                      </a:r>
                      <a:endParaRPr kumimoji="0" lang="en-US" altLang="en-US" sz="1800" b="0" i="0" u="none" strike="noStrike" cap="none" normalizeH="0" baseline="0" dirty="0" smtClean="0">
                        <a:ln>
                          <a:noFill/>
                        </a:ln>
                        <a:solidFill>
                          <a:schemeClr val="tx1"/>
                        </a:solidFill>
                        <a:effectLst/>
                        <a:latin typeface="Arial" charset="0"/>
                        <a:cs typeface="Arial" charset="0"/>
                      </a:endParaRPr>
                    </a:p>
                  </a:txBody>
                  <a:tcPr marL="0" marR="121920" marT="0" anchor="ctr" horzOverflow="overflow"/>
                </a:tc>
              </a:tr>
              <a:tr h="512763">
                <a:tc>
                  <a:txBody>
                    <a:bodyPr/>
                    <a:lstStyle>
                      <a:lvl1pPr>
                        <a:spcBef>
                          <a:spcPct val="20000"/>
                        </a:spcBef>
                        <a:defRPr>
                          <a:solidFill>
                            <a:srgbClr val="5F5F5F"/>
                          </a:solidFill>
                          <a:latin typeface="Arial" charset="0"/>
                          <a:cs typeface="Arial" charset="0"/>
                        </a:defRPr>
                      </a:lvl1pPr>
                      <a:lvl2pPr>
                        <a:spcBef>
                          <a:spcPct val="20000"/>
                        </a:spcBef>
                        <a:defRPr sz="1600">
                          <a:solidFill>
                            <a:srgbClr val="5F5F5F"/>
                          </a:solidFill>
                          <a:latin typeface="Arial" charset="0"/>
                          <a:cs typeface="Arial" charset="0"/>
                        </a:defRPr>
                      </a:lvl2pPr>
                      <a:lvl3pPr>
                        <a:spcBef>
                          <a:spcPct val="20000"/>
                        </a:spcBef>
                        <a:defRPr sz="1400">
                          <a:solidFill>
                            <a:srgbClr val="5F5F5F"/>
                          </a:solidFill>
                          <a:latin typeface="Arial" charset="0"/>
                          <a:cs typeface="Arial" charset="0"/>
                        </a:defRPr>
                      </a:lvl3pPr>
                      <a:lvl4pPr>
                        <a:spcBef>
                          <a:spcPct val="20000"/>
                        </a:spcBef>
                        <a:defRPr sz="1200">
                          <a:solidFill>
                            <a:srgbClr val="5F5F5F"/>
                          </a:solidFill>
                          <a:latin typeface="Arial" charset="0"/>
                          <a:cs typeface="Arial" charset="0"/>
                        </a:defRPr>
                      </a:lvl4pPr>
                      <a:lvl5pPr>
                        <a:spcBef>
                          <a:spcPct val="20000"/>
                        </a:spcBef>
                        <a:defRPr sz="1200">
                          <a:solidFill>
                            <a:srgbClr val="5F5F5F"/>
                          </a:solidFill>
                          <a:latin typeface="Arial" charset="0"/>
                          <a:cs typeface="Arial" charset="0"/>
                        </a:defRPr>
                      </a:lvl5pPr>
                      <a:lvl6pPr fontAlgn="base">
                        <a:spcBef>
                          <a:spcPct val="20000"/>
                        </a:spcBef>
                        <a:spcAft>
                          <a:spcPct val="0"/>
                        </a:spcAft>
                        <a:defRPr sz="1200">
                          <a:solidFill>
                            <a:srgbClr val="5F5F5F"/>
                          </a:solidFill>
                          <a:latin typeface="Arial" charset="0"/>
                          <a:cs typeface="Arial" charset="0"/>
                        </a:defRPr>
                      </a:lvl6pPr>
                      <a:lvl7pPr fontAlgn="base">
                        <a:spcBef>
                          <a:spcPct val="20000"/>
                        </a:spcBef>
                        <a:spcAft>
                          <a:spcPct val="0"/>
                        </a:spcAft>
                        <a:defRPr sz="1200">
                          <a:solidFill>
                            <a:srgbClr val="5F5F5F"/>
                          </a:solidFill>
                          <a:latin typeface="Arial" charset="0"/>
                          <a:cs typeface="Arial" charset="0"/>
                        </a:defRPr>
                      </a:lvl7pPr>
                      <a:lvl8pPr fontAlgn="base">
                        <a:spcBef>
                          <a:spcPct val="20000"/>
                        </a:spcBef>
                        <a:spcAft>
                          <a:spcPct val="0"/>
                        </a:spcAft>
                        <a:defRPr sz="1200">
                          <a:solidFill>
                            <a:srgbClr val="5F5F5F"/>
                          </a:solidFill>
                          <a:latin typeface="Arial" charset="0"/>
                          <a:cs typeface="Arial" charset="0"/>
                        </a:defRPr>
                      </a:lvl8pPr>
                      <a:lvl9pPr fontAlgn="base">
                        <a:spcBef>
                          <a:spcPct val="20000"/>
                        </a:spcBef>
                        <a:spcAft>
                          <a:spcPct val="0"/>
                        </a:spcAft>
                        <a:defRPr sz="1200">
                          <a:solidFill>
                            <a:srgbClr val="5F5F5F"/>
                          </a:solidFill>
                          <a:latin typeface="Arial" charset="0"/>
                          <a:cs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1" u="none" strike="noStrike" cap="none" normalizeH="0" baseline="0" dirty="0" smtClean="0">
                          <a:ln>
                            <a:noFill/>
                          </a:ln>
                          <a:solidFill>
                            <a:schemeClr val="tx1"/>
                          </a:solidFill>
                          <a:effectLst/>
                        </a:rPr>
                        <a:t>Pour Point</a:t>
                      </a:r>
                      <a:endParaRPr kumimoji="0" lang="en-US" altLang="en-US" sz="1800" b="1" i="0" u="none" strike="noStrike" cap="none" normalizeH="0" baseline="0" dirty="0" smtClean="0">
                        <a:ln>
                          <a:noFill/>
                        </a:ln>
                        <a:solidFill>
                          <a:schemeClr val="tx1"/>
                        </a:solidFill>
                        <a:effectLst/>
                        <a:latin typeface="Arial" charset="0"/>
                        <a:cs typeface="Arial" charset="0"/>
                      </a:endParaRPr>
                    </a:p>
                  </a:txBody>
                  <a:tcPr marL="0" marR="121920" marT="0" anchor="ctr" horzOverflow="overflow"/>
                </a:tc>
                <a:tc>
                  <a:txBody>
                    <a:bodyPr/>
                    <a:lstStyle>
                      <a:lvl1pPr>
                        <a:spcBef>
                          <a:spcPct val="20000"/>
                        </a:spcBef>
                        <a:defRPr>
                          <a:solidFill>
                            <a:srgbClr val="5F5F5F"/>
                          </a:solidFill>
                          <a:latin typeface="Arial" charset="0"/>
                          <a:cs typeface="Arial" charset="0"/>
                        </a:defRPr>
                      </a:lvl1pPr>
                      <a:lvl2pPr>
                        <a:spcBef>
                          <a:spcPct val="20000"/>
                        </a:spcBef>
                        <a:defRPr sz="1600">
                          <a:solidFill>
                            <a:srgbClr val="5F5F5F"/>
                          </a:solidFill>
                          <a:latin typeface="Arial" charset="0"/>
                          <a:cs typeface="Arial" charset="0"/>
                        </a:defRPr>
                      </a:lvl2pPr>
                      <a:lvl3pPr>
                        <a:spcBef>
                          <a:spcPct val="20000"/>
                        </a:spcBef>
                        <a:defRPr sz="1400">
                          <a:solidFill>
                            <a:srgbClr val="5F5F5F"/>
                          </a:solidFill>
                          <a:latin typeface="Arial" charset="0"/>
                          <a:cs typeface="Arial" charset="0"/>
                        </a:defRPr>
                      </a:lvl3pPr>
                      <a:lvl4pPr>
                        <a:spcBef>
                          <a:spcPct val="20000"/>
                        </a:spcBef>
                        <a:defRPr sz="1200">
                          <a:solidFill>
                            <a:srgbClr val="5F5F5F"/>
                          </a:solidFill>
                          <a:latin typeface="Arial" charset="0"/>
                          <a:cs typeface="Arial" charset="0"/>
                        </a:defRPr>
                      </a:lvl4pPr>
                      <a:lvl5pPr>
                        <a:spcBef>
                          <a:spcPct val="20000"/>
                        </a:spcBef>
                        <a:defRPr sz="1200">
                          <a:solidFill>
                            <a:srgbClr val="5F5F5F"/>
                          </a:solidFill>
                          <a:latin typeface="Arial" charset="0"/>
                          <a:cs typeface="Arial" charset="0"/>
                        </a:defRPr>
                      </a:lvl5pPr>
                      <a:lvl6pPr fontAlgn="base">
                        <a:spcBef>
                          <a:spcPct val="20000"/>
                        </a:spcBef>
                        <a:spcAft>
                          <a:spcPct val="0"/>
                        </a:spcAft>
                        <a:defRPr sz="1200">
                          <a:solidFill>
                            <a:srgbClr val="5F5F5F"/>
                          </a:solidFill>
                          <a:latin typeface="Arial" charset="0"/>
                          <a:cs typeface="Arial" charset="0"/>
                        </a:defRPr>
                      </a:lvl6pPr>
                      <a:lvl7pPr fontAlgn="base">
                        <a:spcBef>
                          <a:spcPct val="20000"/>
                        </a:spcBef>
                        <a:spcAft>
                          <a:spcPct val="0"/>
                        </a:spcAft>
                        <a:defRPr sz="1200">
                          <a:solidFill>
                            <a:srgbClr val="5F5F5F"/>
                          </a:solidFill>
                          <a:latin typeface="Arial" charset="0"/>
                          <a:cs typeface="Arial" charset="0"/>
                        </a:defRPr>
                      </a:lvl7pPr>
                      <a:lvl8pPr fontAlgn="base">
                        <a:spcBef>
                          <a:spcPct val="20000"/>
                        </a:spcBef>
                        <a:spcAft>
                          <a:spcPct val="0"/>
                        </a:spcAft>
                        <a:defRPr sz="1200">
                          <a:solidFill>
                            <a:srgbClr val="5F5F5F"/>
                          </a:solidFill>
                          <a:latin typeface="Arial" charset="0"/>
                          <a:cs typeface="Arial" charset="0"/>
                        </a:defRPr>
                      </a:lvl8pPr>
                      <a:lvl9pPr fontAlgn="base">
                        <a:spcBef>
                          <a:spcPct val="20000"/>
                        </a:spcBef>
                        <a:spcAft>
                          <a:spcPct val="0"/>
                        </a:spcAft>
                        <a:defRPr sz="1200">
                          <a:solidFill>
                            <a:srgbClr val="5F5F5F"/>
                          </a:solidFill>
                          <a:latin typeface="Arial" charset="0"/>
                          <a:cs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u="none" strike="noStrike" cap="none" normalizeH="0" baseline="0" dirty="0" smtClean="0">
                          <a:ln>
                            <a:noFill/>
                          </a:ln>
                          <a:solidFill>
                            <a:schemeClr val="tx1"/>
                          </a:solidFill>
                          <a:effectLst/>
                        </a:rPr>
                        <a:t>-54°C</a:t>
                      </a:r>
                      <a:endParaRPr kumimoji="0" lang="en-US" altLang="en-US" sz="1800" b="0" i="0" u="none" strike="noStrike" cap="none" normalizeH="0" baseline="0" dirty="0" smtClean="0">
                        <a:ln>
                          <a:noFill/>
                        </a:ln>
                        <a:solidFill>
                          <a:schemeClr val="tx1"/>
                        </a:solidFill>
                        <a:effectLst/>
                        <a:latin typeface="Arial" charset="0"/>
                        <a:cs typeface="Arial" charset="0"/>
                      </a:endParaRPr>
                    </a:p>
                  </a:txBody>
                  <a:tcPr marL="0" marR="121920" marT="0" anchor="ctr" horzOverflow="overflow"/>
                </a:tc>
                <a:tc>
                  <a:txBody>
                    <a:bodyPr/>
                    <a:lstStyle>
                      <a:lvl1pPr>
                        <a:spcBef>
                          <a:spcPct val="20000"/>
                        </a:spcBef>
                        <a:defRPr>
                          <a:solidFill>
                            <a:srgbClr val="5F5F5F"/>
                          </a:solidFill>
                          <a:latin typeface="Arial" charset="0"/>
                          <a:cs typeface="Arial" charset="0"/>
                        </a:defRPr>
                      </a:lvl1pPr>
                      <a:lvl2pPr>
                        <a:spcBef>
                          <a:spcPct val="20000"/>
                        </a:spcBef>
                        <a:defRPr sz="1600">
                          <a:solidFill>
                            <a:srgbClr val="5F5F5F"/>
                          </a:solidFill>
                          <a:latin typeface="Arial" charset="0"/>
                          <a:cs typeface="Arial" charset="0"/>
                        </a:defRPr>
                      </a:lvl2pPr>
                      <a:lvl3pPr>
                        <a:spcBef>
                          <a:spcPct val="20000"/>
                        </a:spcBef>
                        <a:defRPr sz="1400">
                          <a:solidFill>
                            <a:srgbClr val="5F5F5F"/>
                          </a:solidFill>
                          <a:latin typeface="Arial" charset="0"/>
                          <a:cs typeface="Arial" charset="0"/>
                        </a:defRPr>
                      </a:lvl3pPr>
                      <a:lvl4pPr>
                        <a:spcBef>
                          <a:spcPct val="20000"/>
                        </a:spcBef>
                        <a:defRPr sz="1200">
                          <a:solidFill>
                            <a:srgbClr val="5F5F5F"/>
                          </a:solidFill>
                          <a:latin typeface="Arial" charset="0"/>
                          <a:cs typeface="Arial" charset="0"/>
                        </a:defRPr>
                      </a:lvl4pPr>
                      <a:lvl5pPr>
                        <a:spcBef>
                          <a:spcPct val="20000"/>
                        </a:spcBef>
                        <a:defRPr sz="1200">
                          <a:solidFill>
                            <a:srgbClr val="5F5F5F"/>
                          </a:solidFill>
                          <a:latin typeface="Arial" charset="0"/>
                          <a:cs typeface="Arial" charset="0"/>
                        </a:defRPr>
                      </a:lvl5pPr>
                      <a:lvl6pPr fontAlgn="base">
                        <a:spcBef>
                          <a:spcPct val="20000"/>
                        </a:spcBef>
                        <a:spcAft>
                          <a:spcPct val="0"/>
                        </a:spcAft>
                        <a:defRPr sz="1200">
                          <a:solidFill>
                            <a:srgbClr val="5F5F5F"/>
                          </a:solidFill>
                          <a:latin typeface="Arial" charset="0"/>
                          <a:cs typeface="Arial" charset="0"/>
                        </a:defRPr>
                      </a:lvl6pPr>
                      <a:lvl7pPr fontAlgn="base">
                        <a:spcBef>
                          <a:spcPct val="20000"/>
                        </a:spcBef>
                        <a:spcAft>
                          <a:spcPct val="0"/>
                        </a:spcAft>
                        <a:defRPr sz="1200">
                          <a:solidFill>
                            <a:srgbClr val="5F5F5F"/>
                          </a:solidFill>
                          <a:latin typeface="Arial" charset="0"/>
                          <a:cs typeface="Arial" charset="0"/>
                        </a:defRPr>
                      </a:lvl7pPr>
                      <a:lvl8pPr fontAlgn="base">
                        <a:spcBef>
                          <a:spcPct val="20000"/>
                        </a:spcBef>
                        <a:spcAft>
                          <a:spcPct val="0"/>
                        </a:spcAft>
                        <a:defRPr sz="1200">
                          <a:solidFill>
                            <a:srgbClr val="5F5F5F"/>
                          </a:solidFill>
                          <a:latin typeface="Arial" charset="0"/>
                          <a:cs typeface="Arial" charset="0"/>
                        </a:defRPr>
                      </a:lvl8pPr>
                      <a:lvl9pPr fontAlgn="base">
                        <a:spcBef>
                          <a:spcPct val="20000"/>
                        </a:spcBef>
                        <a:spcAft>
                          <a:spcPct val="0"/>
                        </a:spcAft>
                        <a:defRPr sz="1200">
                          <a:solidFill>
                            <a:srgbClr val="5F5F5F"/>
                          </a:solidFill>
                          <a:latin typeface="Arial" charset="0"/>
                          <a:cs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u="none" strike="noStrike" cap="none" normalizeH="0" baseline="0" dirty="0" smtClean="0">
                          <a:ln>
                            <a:noFill/>
                          </a:ln>
                          <a:solidFill>
                            <a:schemeClr val="tx1"/>
                          </a:solidFill>
                          <a:effectLst/>
                        </a:rPr>
                        <a:t>-54°C</a:t>
                      </a:r>
                      <a:endParaRPr kumimoji="0" lang="en-US" altLang="en-US" sz="1800" b="0" i="0" u="none" strike="noStrike" cap="none" normalizeH="0" baseline="0" dirty="0" smtClean="0">
                        <a:ln>
                          <a:noFill/>
                        </a:ln>
                        <a:solidFill>
                          <a:schemeClr val="tx1"/>
                        </a:solidFill>
                        <a:effectLst/>
                        <a:latin typeface="Arial" charset="0"/>
                        <a:cs typeface="Arial" charset="0"/>
                      </a:endParaRPr>
                    </a:p>
                  </a:txBody>
                  <a:tcPr marL="0" marR="121920" marT="0" anchor="ctr" horzOverflow="overflow"/>
                </a:tc>
                <a:tc>
                  <a:txBody>
                    <a:bodyPr/>
                    <a:lstStyle>
                      <a:lvl1pPr>
                        <a:spcBef>
                          <a:spcPct val="20000"/>
                        </a:spcBef>
                        <a:defRPr>
                          <a:solidFill>
                            <a:srgbClr val="5F5F5F"/>
                          </a:solidFill>
                          <a:latin typeface="Arial" charset="0"/>
                          <a:cs typeface="Arial" charset="0"/>
                        </a:defRPr>
                      </a:lvl1pPr>
                      <a:lvl2pPr>
                        <a:spcBef>
                          <a:spcPct val="20000"/>
                        </a:spcBef>
                        <a:defRPr sz="1600">
                          <a:solidFill>
                            <a:srgbClr val="5F5F5F"/>
                          </a:solidFill>
                          <a:latin typeface="Arial" charset="0"/>
                          <a:cs typeface="Arial" charset="0"/>
                        </a:defRPr>
                      </a:lvl2pPr>
                      <a:lvl3pPr>
                        <a:spcBef>
                          <a:spcPct val="20000"/>
                        </a:spcBef>
                        <a:defRPr sz="1400">
                          <a:solidFill>
                            <a:srgbClr val="5F5F5F"/>
                          </a:solidFill>
                          <a:latin typeface="Arial" charset="0"/>
                          <a:cs typeface="Arial" charset="0"/>
                        </a:defRPr>
                      </a:lvl3pPr>
                      <a:lvl4pPr>
                        <a:spcBef>
                          <a:spcPct val="20000"/>
                        </a:spcBef>
                        <a:defRPr sz="1200">
                          <a:solidFill>
                            <a:srgbClr val="5F5F5F"/>
                          </a:solidFill>
                          <a:latin typeface="Arial" charset="0"/>
                          <a:cs typeface="Arial" charset="0"/>
                        </a:defRPr>
                      </a:lvl4pPr>
                      <a:lvl5pPr>
                        <a:spcBef>
                          <a:spcPct val="20000"/>
                        </a:spcBef>
                        <a:defRPr sz="1200">
                          <a:solidFill>
                            <a:srgbClr val="5F5F5F"/>
                          </a:solidFill>
                          <a:latin typeface="Arial" charset="0"/>
                          <a:cs typeface="Arial" charset="0"/>
                        </a:defRPr>
                      </a:lvl5pPr>
                      <a:lvl6pPr fontAlgn="base">
                        <a:spcBef>
                          <a:spcPct val="20000"/>
                        </a:spcBef>
                        <a:spcAft>
                          <a:spcPct val="0"/>
                        </a:spcAft>
                        <a:defRPr sz="1200">
                          <a:solidFill>
                            <a:srgbClr val="5F5F5F"/>
                          </a:solidFill>
                          <a:latin typeface="Arial" charset="0"/>
                          <a:cs typeface="Arial" charset="0"/>
                        </a:defRPr>
                      </a:lvl6pPr>
                      <a:lvl7pPr fontAlgn="base">
                        <a:spcBef>
                          <a:spcPct val="20000"/>
                        </a:spcBef>
                        <a:spcAft>
                          <a:spcPct val="0"/>
                        </a:spcAft>
                        <a:defRPr sz="1200">
                          <a:solidFill>
                            <a:srgbClr val="5F5F5F"/>
                          </a:solidFill>
                          <a:latin typeface="Arial" charset="0"/>
                          <a:cs typeface="Arial" charset="0"/>
                        </a:defRPr>
                      </a:lvl7pPr>
                      <a:lvl8pPr fontAlgn="base">
                        <a:spcBef>
                          <a:spcPct val="20000"/>
                        </a:spcBef>
                        <a:spcAft>
                          <a:spcPct val="0"/>
                        </a:spcAft>
                        <a:defRPr sz="1200">
                          <a:solidFill>
                            <a:srgbClr val="5F5F5F"/>
                          </a:solidFill>
                          <a:latin typeface="Arial" charset="0"/>
                          <a:cs typeface="Arial" charset="0"/>
                        </a:defRPr>
                      </a:lvl8pPr>
                      <a:lvl9pPr fontAlgn="base">
                        <a:spcBef>
                          <a:spcPct val="20000"/>
                        </a:spcBef>
                        <a:spcAft>
                          <a:spcPct val="0"/>
                        </a:spcAft>
                        <a:defRPr sz="1200">
                          <a:solidFill>
                            <a:srgbClr val="5F5F5F"/>
                          </a:solidFill>
                          <a:latin typeface="Arial" charset="0"/>
                          <a:cs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u="none" strike="noStrike" cap="none" normalizeH="0" baseline="0" dirty="0" smtClean="0">
                          <a:ln>
                            <a:noFill/>
                          </a:ln>
                          <a:solidFill>
                            <a:schemeClr val="tx1"/>
                          </a:solidFill>
                          <a:effectLst/>
                        </a:rPr>
                        <a:t>-54°C</a:t>
                      </a:r>
                      <a:endParaRPr kumimoji="0" lang="en-US" altLang="en-US" sz="1800" b="0" i="0" u="none" strike="noStrike" cap="none" normalizeH="0" baseline="0" dirty="0" smtClean="0">
                        <a:ln>
                          <a:noFill/>
                        </a:ln>
                        <a:solidFill>
                          <a:schemeClr val="tx1"/>
                        </a:solidFill>
                        <a:effectLst/>
                        <a:latin typeface="Arial" charset="0"/>
                        <a:cs typeface="Arial" charset="0"/>
                      </a:endParaRPr>
                    </a:p>
                  </a:txBody>
                  <a:tcPr marL="0" marR="121920" marT="0" anchor="ctr" horzOverflow="overflow"/>
                </a:tc>
                <a:tc>
                  <a:txBody>
                    <a:bodyPr/>
                    <a:lstStyle>
                      <a:lvl1pPr>
                        <a:spcBef>
                          <a:spcPct val="20000"/>
                        </a:spcBef>
                        <a:defRPr>
                          <a:solidFill>
                            <a:srgbClr val="5F5F5F"/>
                          </a:solidFill>
                          <a:latin typeface="Arial" charset="0"/>
                          <a:cs typeface="Arial" charset="0"/>
                        </a:defRPr>
                      </a:lvl1pPr>
                      <a:lvl2pPr>
                        <a:spcBef>
                          <a:spcPct val="20000"/>
                        </a:spcBef>
                        <a:defRPr sz="1600">
                          <a:solidFill>
                            <a:srgbClr val="5F5F5F"/>
                          </a:solidFill>
                          <a:latin typeface="Arial" charset="0"/>
                          <a:cs typeface="Arial" charset="0"/>
                        </a:defRPr>
                      </a:lvl2pPr>
                      <a:lvl3pPr>
                        <a:spcBef>
                          <a:spcPct val="20000"/>
                        </a:spcBef>
                        <a:defRPr sz="1400">
                          <a:solidFill>
                            <a:srgbClr val="5F5F5F"/>
                          </a:solidFill>
                          <a:latin typeface="Arial" charset="0"/>
                          <a:cs typeface="Arial" charset="0"/>
                        </a:defRPr>
                      </a:lvl3pPr>
                      <a:lvl4pPr>
                        <a:spcBef>
                          <a:spcPct val="20000"/>
                        </a:spcBef>
                        <a:defRPr sz="1200">
                          <a:solidFill>
                            <a:srgbClr val="5F5F5F"/>
                          </a:solidFill>
                          <a:latin typeface="Arial" charset="0"/>
                          <a:cs typeface="Arial" charset="0"/>
                        </a:defRPr>
                      </a:lvl4pPr>
                      <a:lvl5pPr>
                        <a:spcBef>
                          <a:spcPct val="20000"/>
                        </a:spcBef>
                        <a:defRPr sz="1200">
                          <a:solidFill>
                            <a:srgbClr val="5F5F5F"/>
                          </a:solidFill>
                          <a:latin typeface="Arial" charset="0"/>
                          <a:cs typeface="Arial" charset="0"/>
                        </a:defRPr>
                      </a:lvl5pPr>
                      <a:lvl6pPr fontAlgn="base">
                        <a:spcBef>
                          <a:spcPct val="20000"/>
                        </a:spcBef>
                        <a:spcAft>
                          <a:spcPct val="0"/>
                        </a:spcAft>
                        <a:defRPr sz="1200">
                          <a:solidFill>
                            <a:srgbClr val="5F5F5F"/>
                          </a:solidFill>
                          <a:latin typeface="Arial" charset="0"/>
                          <a:cs typeface="Arial" charset="0"/>
                        </a:defRPr>
                      </a:lvl6pPr>
                      <a:lvl7pPr fontAlgn="base">
                        <a:spcBef>
                          <a:spcPct val="20000"/>
                        </a:spcBef>
                        <a:spcAft>
                          <a:spcPct val="0"/>
                        </a:spcAft>
                        <a:defRPr sz="1200">
                          <a:solidFill>
                            <a:srgbClr val="5F5F5F"/>
                          </a:solidFill>
                          <a:latin typeface="Arial" charset="0"/>
                          <a:cs typeface="Arial" charset="0"/>
                        </a:defRPr>
                      </a:lvl7pPr>
                      <a:lvl8pPr fontAlgn="base">
                        <a:spcBef>
                          <a:spcPct val="20000"/>
                        </a:spcBef>
                        <a:spcAft>
                          <a:spcPct val="0"/>
                        </a:spcAft>
                        <a:defRPr sz="1200">
                          <a:solidFill>
                            <a:srgbClr val="5F5F5F"/>
                          </a:solidFill>
                          <a:latin typeface="Arial" charset="0"/>
                          <a:cs typeface="Arial" charset="0"/>
                        </a:defRPr>
                      </a:lvl8pPr>
                      <a:lvl9pPr fontAlgn="base">
                        <a:spcBef>
                          <a:spcPct val="20000"/>
                        </a:spcBef>
                        <a:spcAft>
                          <a:spcPct val="0"/>
                        </a:spcAft>
                        <a:defRPr sz="1200">
                          <a:solidFill>
                            <a:srgbClr val="5F5F5F"/>
                          </a:solidFill>
                          <a:latin typeface="Arial" charset="0"/>
                          <a:cs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u="none" strike="noStrike" cap="none" normalizeH="0" baseline="0" dirty="0" smtClean="0">
                          <a:ln>
                            <a:noFill/>
                          </a:ln>
                          <a:solidFill>
                            <a:schemeClr val="tx1"/>
                          </a:solidFill>
                          <a:effectLst/>
                        </a:rPr>
                        <a:t>-48°C</a:t>
                      </a:r>
                      <a:endParaRPr kumimoji="0" lang="en-US" altLang="en-US" sz="1800" b="0" i="0" u="none" strike="noStrike" cap="none" normalizeH="0" baseline="0" dirty="0" smtClean="0">
                        <a:ln>
                          <a:noFill/>
                        </a:ln>
                        <a:solidFill>
                          <a:schemeClr val="tx1"/>
                        </a:solidFill>
                        <a:effectLst/>
                        <a:latin typeface="Arial" charset="0"/>
                        <a:cs typeface="Arial" charset="0"/>
                      </a:endParaRPr>
                    </a:p>
                  </a:txBody>
                  <a:tcPr marL="0" marR="121920" marT="0" anchor="ctr" horzOverflow="overflow"/>
                </a:tc>
              </a:tr>
              <a:tr h="485774">
                <a:tc>
                  <a:txBody>
                    <a:bodyPr/>
                    <a:lstStyle>
                      <a:lvl1pPr>
                        <a:spcBef>
                          <a:spcPct val="20000"/>
                        </a:spcBef>
                        <a:defRPr>
                          <a:solidFill>
                            <a:srgbClr val="5F5F5F"/>
                          </a:solidFill>
                          <a:latin typeface="Arial" charset="0"/>
                          <a:cs typeface="Arial" charset="0"/>
                        </a:defRPr>
                      </a:lvl1pPr>
                      <a:lvl2pPr>
                        <a:spcBef>
                          <a:spcPct val="20000"/>
                        </a:spcBef>
                        <a:defRPr sz="1600">
                          <a:solidFill>
                            <a:srgbClr val="5F5F5F"/>
                          </a:solidFill>
                          <a:latin typeface="Arial" charset="0"/>
                          <a:cs typeface="Arial" charset="0"/>
                        </a:defRPr>
                      </a:lvl2pPr>
                      <a:lvl3pPr>
                        <a:spcBef>
                          <a:spcPct val="20000"/>
                        </a:spcBef>
                        <a:defRPr sz="1400">
                          <a:solidFill>
                            <a:srgbClr val="5F5F5F"/>
                          </a:solidFill>
                          <a:latin typeface="Arial" charset="0"/>
                          <a:cs typeface="Arial" charset="0"/>
                        </a:defRPr>
                      </a:lvl3pPr>
                      <a:lvl4pPr>
                        <a:spcBef>
                          <a:spcPct val="20000"/>
                        </a:spcBef>
                        <a:defRPr sz="1200">
                          <a:solidFill>
                            <a:srgbClr val="5F5F5F"/>
                          </a:solidFill>
                          <a:latin typeface="Arial" charset="0"/>
                          <a:cs typeface="Arial" charset="0"/>
                        </a:defRPr>
                      </a:lvl4pPr>
                      <a:lvl5pPr>
                        <a:spcBef>
                          <a:spcPct val="20000"/>
                        </a:spcBef>
                        <a:defRPr sz="1200">
                          <a:solidFill>
                            <a:srgbClr val="5F5F5F"/>
                          </a:solidFill>
                          <a:latin typeface="Arial" charset="0"/>
                          <a:cs typeface="Arial" charset="0"/>
                        </a:defRPr>
                      </a:lvl5pPr>
                      <a:lvl6pPr fontAlgn="base">
                        <a:spcBef>
                          <a:spcPct val="20000"/>
                        </a:spcBef>
                        <a:spcAft>
                          <a:spcPct val="0"/>
                        </a:spcAft>
                        <a:defRPr sz="1200">
                          <a:solidFill>
                            <a:srgbClr val="5F5F5F"/>
                          </a:solidFill>
                          <a:latin typeface="Arial" charset="0"/>
                          <a:cs typeface="Arial" charset="0"/>
                        </a:defRPr>
                      </a:lvl6pPr>
                      <a:lvl7pPr fontAlgn="base">
                        <a:spcBef>
                          <a:spcPct val="20000"/>
                        </a:spcBef>
                        <a:spcAft>
                          <a:spcPct val="0"/>
                        </a:spcAft>
                        <a:defRPr sz="1200">
                          <a:solidFill>
                            <a:srgbClr val="5F5F5F"/>
                          </a:solidFill>
                          <a:latin typeface="Arial" charset="0"/>
                          <a:cs typeface="Arial" charset="0"/>
                        </a:defRPr>
                      </a:lvl7pPr>
                      <a:lvl8pPr fontAlgn="base">
                        <a:spcBef>
                          <a:spcPct val="20000"/>
                        </a:spcBef>
                        <a:spcAft>
                          <a:spcPct val="0"/>
                        </a:spcAft>
                        <a:defRPr sz="1200">
                          <a:solidFill>
                            <a:srgbClr val="5F5F5F"/>
                          </a:solidFill>
                          <a:latin typeface="Arial" charset="0"/>
                          <a:cs typeface="Arial" charset="0"/>
                        </a:defRPr>
                      </a:lvl8pPr>
                      <a:lvl9pPr fontAlgn="base">
                        <a:spcBef>
                          <a:spcPct val="20000"/>
                        </a:spcBef>
                        <a:spcAft>
                          <a:spcPct val="0"/>
                        </a:spcAft>
                        <a:defRPr sz="1200">
                          <a:solidFill>
                            <a:srgbClr val="5F5F5F"/>
                          </a:solidFill>
                          <a:latin typeface="Arial" charset="0"/>
                          <a:cs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1" u="none" strike="noStrike" cap="none" normalizeH="0" baseline="0" dirty="0" smtClean="0">
                          <a:ln>
                            <a:noFill/>
                          </a:ln>
                          <a:solidFill>
                            <a:schemeClr val="tx1"/>
                          </a:solidFill>
                          <a:effectLst/>
                        </a:rPr>
                        <a:t>RPVOT</a:t>
                      </a:r>
                      <a:endParaRPr kumimoji="0" lang="en-US" altLang="en-US" sz="1800" b="1" i="0" u="none" strike="noStrike" cap="none" normalizeH="0" baseline="0" dirty="0" smtClean="0">
                        <a:ln>
                          <a:noFill/>
                        </a:ln>
                        <a:solidFill>
                          <a:schemeClr val="tx1"/>
                        </a:solidFill>
                        <a:effectLst/>
                        <a:latin typeface="Arial" charset="0"/>
                        <a:cs typeface="Arial" charset="0"/>
                      </a:endParaRPr>
                    </a:p>
                  </a:txBody>
                  <a:tcPr marL="0" marR="121920" marT="0" anchor="ctr" horzOverflow="overflow"/>
                </a:tc>
                <a:tc>
                  <a:txBody>
                    <a:bodyPr/>
                    <a:lstStyle>
                      <a:lvl1pPr>
                        <a:spcBef>
                          <a:spcPct val="20000"/>
                        </a:spcBef>
                        <a:defRPr>
                          <a:solidFill>
                            <a:srgbClr val="5F5F5F"/>
                          </a:solidFill>
                          <a:latin typeface="Arial" charset="0"/>
                          <a:cs typeface="Arial" charset="0"/>
                        </a:defRPr>
                      </a:lvl1pPr>
                      <a:lvl2pPr>
                        <a:spcBef>
                          <a:spcPct val="20000"/>
                        </a:spcBef>
                        <a:defRPr sz="1600">
                          <a:solidFill>
                            <a:srgbClr val="5F5F5F"/>
                          </a:solidFill>
                          <a:latin typeface="Arial" charset="0"/>
                          <a:cs typeface="Arial" charset="0"/>
                        </a:defRPr>
                      </a:lvl2pPr>
                      <a:lvl3pPr>
                        <a:spcBef>
                          <a:spcPct val="20000"/>
                        </a:spcBef>
                        <a:defRPr sz="1400">
                          <a:solidFill>
                            <a:srgbClr val="5F5F5F"/>
                          </a:solidFill>
                          <a:latin typeface="Arial" charset="0"/>
                          <a:cs typeface="Arial" charset="0"/>
                        </a:defRPr>
                      </a:lvl3pPr>
                      <a:lvl4pPr>
                        <a:spcBef>
                          <a:spcPct val="20000"/>
                        </a:spcBef>
                        <a:defRPr sz="1200">
                          <a:solidFill>
                            <a:srgbClr val="5F5F5F"/>
                          </a:solidFill>
                          <a:latin typeface="Arial" charset="0"/>
                          <a:cs typeface="Arial" charset="0"/>
                        </a:defRPr>
                      </a:lvl4pPr>
                      <a:lvl5pPr>
                        <a:spcBef>
                          <a:spcPct val="20000"/>
                        </a:spcBef>
                        <a:defRPr sz="1200">
                          <a:solidFill>
                            <a:srgbClr val="5F5F5F"/>
                          </a:solidFill>
                          <a:latin typeface="Arial" charset="0"/>
                          <a:cs typeface="Arial" charset="0"/>
                        </a:defRPr>
                      </a:lvl5pPr>
                      <a:lvl6pPr fontAlgn="base">
                        <a:spcBef>
                          <a:spcPct val="20000"/>
                        </a:spcBef>
                        <a:spcAft>
                          <a:spcPct val="0"/>
                        </a:spcAft>
                        <a:defRPr sz="1200">
                          <a:solidFill>
                            <a:srgbClr val="5F5F5F"/>
                          </a:solidFill>
                          <a:latin typeface="Arial" charset="0"/>
                          <a:cs typeface="Arial" charset="0"/>
                        </a:defRPr>
                      </a:lvl6pPr>
                      <a:lvl7pPr fontAlgn="base">
                        <a:spcBef>
                          <a:spcPct val="20000"/>
                        </a:spcBef>
                        <a:spcAft>
                          <a:spcPct val="0"/>
                        </a:spcAft>
                        <a:defRPr sz="1200">
                          <a:solidFill>
                            <a:srgbClr val="5F5F5F"/>
                          </a:solidFill>
                          <a:latin typeface="Arial" charset="0"/>
                          <a:cs typeface="Arial" charset="0"/>
                        </a:defRPr>
                      </a:lvl7pPr>
                      <a:lvl8pPr fontAlgn="base">
                        <a:spcBef>
                          <a:spcPct val="20000"/>
                        </a:spcBef>
                        <a:spcAft>
                          <a:spcPct val="0"/>
                        </a:spcAft>
                        <a:defRPr sz="1200">
                          <a:solidFill>
                            <a:srgbClr val="5F5F5F"/>
                          </a:solidFill>
                          <a:latin typeface="Arial" charset="0"/>
                          <a:cs typeface="Arial" charset="0"/>
                        </a:defRPr>
                      </a:lvl8pPr>
                      <a:lvl9pPr fontAlgn="base">
                        <a:spcBef>
                          <a:spcPct val="20000"/>
                        </a:spcBef>
                        <a:spcAft>
                          <a:spcPct val="0"/>
                        </a:spcAft>
                        <a:defRPr sz="1200">
                          <a:solidFill>
                            <a:srgbClr val="5F5F5F"/>
                          </a:solidFill>
                          <a:latin typeface="Arial" charset="0"/>
                          <a:cs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u="none" strike="noStrike" cap="none" normalizeH="0" baseline="0" dirty="0" smtClean="0">
                          <a:ln>
                            <a:noFill/>
                          </a:ln>
                          <a:solidFill>
                            <a:schemeClr val="tx1"/>
                          </a:solidFill>
                          <a:effectLst/>
                        </a:rPr>
                        <a:t>4500 min.</a:t>
                      </a:r>
                      <a:endParaRPr kumimoji="0" lang="en-US" altLang="en-US" sz="1800" b="0" i="0" u="none" strike="noStrike" cap="none" normalizeH="0" baseline="0" dirty="0" smtClean="0">
                        <a:ln>
                          <a:noFill/>
                        </a:ln>
                        <a:solidFill>
                          <a:schemeClr val="tx1"/>
                        </a:solidFill>
                        <a:effectLst/>
                        <a:latin typeface="Arial" charset="0"/>
                        <a:cs typeface="Arial" charset="0"/>
                      </a:endParaRPr>
                    </a:p>
                  </a:txBody>
                  <a:tcPr marL="0" marR="121920" marT="0" anchor="ctr" horzOverflow="overflow"/>
                </a:tc>
                <a:tc>
                  <a:txBody>
                    <a:bodyPr/>
                    <a:lstStyle>
                      <a:lvl1pPr>
                        <a:spcBef>
                          <a:spcPct val="20000"/>
                        </a:spcBef>
                        <a:defRPr>
                          <a:solidFill>
                            <a:srgbClr val="5F5F5F"/>
                          </a:solidFill>
                          <a:latin typeface="Arial" charset="0"/>
                          <a:cs typeface="Arial" charset="0"/>
                        </a:defRPr>
                      </a:lvl1pPr>
                      <a:lvl2pPr>
                        <a:spcBef>
                          <a:spcPct val="20000"/>
                        </a:spcBef>
                        <a:defRPr sz="1600">
                          <a:solidFill>
                            <a:srgbClr val="5F5F5F"/>
                          </a:solidFill>
                          <a:latin typeface="Arial" charset="0"/>
                          <a:cs typeface="Arial" charset="0"/>
                        </a:defRPr>
                      </a:lvl2pPr>
                      <a:lvl3pPr>
                        <a:spcBef>
                          <a:spcPct val="20000"/>
                        </a:spcBef>
                        <a:defRPr sz="1400">
                          <a:solidFill>
                            <a:srgbClr val="5F5F5F"/>
                          </a:solidFill>
                          <a:latin typeface="Arial" charset="0"/>
                          <a:cs typeface="Arial" charset="0"/>
                        </a:defRPr>
                      </a:lvl3pPr>
                      <a:lvl4pPr>
                        <a:spcBef>
                          <a:spcPct val="20000"/>
                        </a:spcBef>
                        <a:defRPr sz="1200">
                          <a:solidFill>
                            <a:srgbClr val="5F5F5F"/>
                          </a:solidFill>
                          <a:latin typeface="Arial" charset="0"/>
                          <a:cs typeface="Arial" charset="0"/>
                        </a:defRPr>
                      </a:lvl4pPr>
                      <a:lvl5pPr>
                        <a:spcBef>
                          <a:spcPct val="20000"/>
                        </a:spcBef>
                        <a:defRPr sz="1200">
                          <a:solidFill>
                            <a:srgbClr val="5F5F5F"/>
                          </a:solidFill>
                          <a:latin typeface="Arial" charset="0"/>
                          <a:cs typeface="Arial" charset="0"/>
                        </a:defRPr>
                      </a:lvl5pPr>
                      <a:lvl6pPr fontAlgn="base">
                        <a:spcBef>
                          <a:spcPct val="20000"/>
                        </a:spcBef>
                        <a:spcAft>
                          <a:spcPct val="0"/>
                        </a:spcAft>
                        <a:defRPr sz="1200">
                          <a:solidFill>
                            <a:srgbClr val="5F5F5F"/>
                          </a:solidFill>
                          <a:latin typeface="Arial" charset="0"/>
                          <a:cs typeface="Arial" charset="0"/>
                        </a:defRPr>
                      </a:lvl6pPr>
                      <a:lvl7pPr fontAlgn="base">
                        <a:spcBef>
                          <a:spcPct val="20000"/>
                        </a:spcBef>
                        <a:spcAft>
                          <a:spcPct val="0"/>
                        </a:spcAft>
                        <a:defRPr sz="1200">
                          <a:solidFill>
                            <a:srgbClr val="5F5F5F"/>
                          </a:solidFill>
                          <a:latin typeface="Arial" charset="0"/>
                          <a:cs typeface="Arial" charset="0"/>
                        </a:defRPr>
                      </a:lvl7pPr>
                      <a:lvl8pPr fontAlgn="base">
                        <a:spcBef>
                          <a:spcPct val="20000"/>
                        </a:spcBef>
                        <a:spcAft>
                          <a:spcPct val="0"/>
                        </a:spcAft>
                        <a:defRPr sz="1200">
                          <a:solidFill>
                            <a:srgbClr val="5F5F5F"/>
                          </a:solidFill>
                          <a:latin typeface="Arial" charset="0"/>
                          <a:cs typeface="Arial" charset="0"/>
                        </a:defRPr>
                      </a:lvl8pPr>
                      <a:lvl9pPr fontAlgn="base">
                        <a:spcBef>
                          <a:spcPct val="20000"/>
                        </a:spcBef>
                        <a:spcAft>
                          <a:spcPct val="0"/>
                        </a:spcAft>
                        <a:defRPr sz="1200">
                          <a:solidFill>
                            <a:srgbClr val="5F5F5F"/>
                          </a:solidFill>
                          <a:latin typeface="Arial" charset="0"/>
                          <a:cs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u="none" strike="noStrike" cap="none" normalizeH="0" baseline="0" dirty="0" smtClean="0">
                          <a:ln>
                            <a:noFill/>
                          </a:ln>
                          <a:solidFill>
                            <a:schemeClr val="tx1"/>
                          </a:solidFill>
                          <a:effectLst/>
                        </a:rPr>
                        <a:t>3000 min.</a:t>
                      </a:r>
                      <a:endParaRPr kumimoji="0" lang="en-US" altLang="en-US" sz="1800" b="0" i="0" u="none" strike="noStrike" cap="none" normalizeH="0" baseline="0" dirty="0" smtClean="0">
                        <a:ln>
                          <a:noFill/>
                        </a:ln>
                        <a:solidFill>
                          <a:schemeClr val="tx1"/>
                        </a:solidFill>
                        <a:effectLst/>
                        <a:latin typeface="Arial" charset="0"/>
                        <a:cs typeface="Arial" charset="0"/>
                      </a:endParaRPr>
                    </a:p>
                  </a:txBody>
                  <a:tcPr marL="0" marR="121920" marT="0" anchor="ctr" horzOverflow="overflow"/>
                </a:tc>
                <a:tc>
                  <a:txBody>
                    <a:bodyPr/>
                    <a:lstStyle>
                      <a:lvl1pPr>
                        <a:spcBef>
                          <a:spcPct val="20000"/>
                        </a:spcBef>
                        <a:defRPr>
                          <a:solidFill>
                            <a:srgbClr val="5F5F5F"/>
                          </a:solidFill>
                          <a:latin typeface="Arial" charset="0"/>
                          <a:cs typeface="Arial" charset="0"/>
                        </a:defRPr>
                      </a:lvl1pPr>
                      <a:lvl2pPr>
                        <a:spcBef>
                          <a:spcPct val="20000"/>
                        </a:spcBef>
                        <a:defRPr sz="1600">
                          <a:solidFill>
                            <a:srgbClr val="5F5F5F"/>
                          </a:solidFill>
                          <a:latin typeface="Arial" charset="0"/>
                          <a:cs typeface="Arial" charset="0"/>
                        </a:defRPr>
                      </a:lvl2pPr>
                      <a:lvl3pPr>
                        <a:spcBef>
                          <a:spcPct val="20000"/>
                        </a:spcBef>
                        <a:defRPr sz="1400">
                          <a:solidFill>
                            <a:srgbClr val="5F5F5F"/>
                          </a:solidFill>
                          <a:latin typeface="Arial" charset="0"/>
                          <a:cs typeface="Arial" charset="0"/>
                        </a:defRPr>
                      </a:lvl3pPr>
                      <a:lvl4pPr>
                        <a:spcBef>
                          <a:spcPct val="20000"/>
                        </a:spcBef>
                        <a:defRPr sz="1200">
                          <a:solidFill>
                            <a:srgbClr val="5F5F5F"/>
                          </a:solidFill>
                          <a:latin typeface="Arial" charset="0"/>
                          <a:cs typeface="Arial" charset="0"/>
                        </a:defRPr>
                      </a:lvl4pPr>
                      <a:lvl5pPr>
                        <a:spcBef>
                          <a:spcPct val="20000"/>
                        </a:spcBef>
                        <a:defRPr sz="1200">
                          <a:solidFill>
                            <a:srgbClr val="5F5F5F"/>
                          </a:solidFill>
                          <a:latin typeface="Arial" charset="0"/>
                          <a:cs typeface="Arial" charset="0"/>
                        </a:defRPr>
                      </a:lvl5pPr>
                      <a:lvl6pPr fontAlgn="base">
                        <a:spcBef>
                          <a:spcPct val="20000"/>
                        </a:spcBef>
                        <a:spcAft>
                          <a:spcPct val="0"/>
                        </a:spcAft>
                        <a:defRPr sz="1200">
                          <a:solidFill>
                            <a:srgbClr val="5F5F5F"/>
                          </a:solidFill>
                          <a:latin typeface="Arial" charset="0"/>
                          <a:cs typeface="Arial" charset="0"/>
                        </a:defRPr>
                      </a:lvl6pPr>
                      <a:lvl7pPr fontAlgn="base">
                        <a:spcBef>
                          <a:spcPct val="20000"/>
                        </a:spcBef>
                        <a:spcAft>
                          <a:spcPct val="0"/>
                        </a:spcAft>
                        <a:defRPr sz="1200">
                          <a:solidFill>
                            <a:srgbClr val="5F5F5F"/>
                          </a:solidFill>
                          <a:latin typeface="Arial" charset="0"/>
                          <a:cs typeface="Arial" charset="0"/>
                        </a:defRPr>
                      </a:lvl7pPr>
                      <a:lvl8pPr fontAlgn="base">
                        <a:spcBef>
                          <a:spcPct val="20000"/>
                        </a:spcBef>
                        <a:spcAft>
                          <a:spcPct val="0"/>
                        </a:spcAft>
                        <a:defRPr sz="1200">
                          <a:solidFill>
                            <a:srgbClr val="5F5F5F"/>
                          </a:solidFill>
                          <a:latin typeface="Arial" charset="0"/>
                          <a:cs typeface="Arial" charset="0"/>
                        </a:defRPr>
                      </a:lvl8pPr>
                      <a:lvl9pPr fontAlgn="base">
                        <a:spcBef>
                          <a:spcPct val="20000"/>
                        </a:spcBef>
                        <a:spcAft>
                          <a:spcPct val="0"/>
                        </a:spcAft>
                        <a:defRPr sz="1200">
                          <a:solidFill>
                            <a:srgbClr val="5F5F5F"/>
                          </a:solidFill>
                          <a:latin typeface="Arial" charset="0"/>
                          <a:cs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u="none" strike="noStrike" cap="none" normalizeH="0" baseline="0" dirty="0" smtClean="0">
                          <a:ln>
                            <a:noFill/>
                          </a:ln>
                          <a:solidFill>
                            <a:schemeClr val="tx1"/>
                          </a:solidFill>
                          <a:effectLst/>
                        </a:rPr>
                        <a:t>3000 min</a:t>
                      </a:r>
                      <a:endParaRPr kumimoji="0" lang="en-US" altLang="en-US" sz="1800" b="0" i="0" u="none" strike="noStrike" cap="none" normalizeH="0" baseline="0" dirty="0" smtClean="0">
                        <a:ln>
                          <a:noFill/>
                        </a:ln>
                        <a:solidFill>
                          <a:schemeClr val="tx1"/>
                        </a:solidFill>
                        <a:effectLst/>
                        <a:latin typeface="Arial" charset="0"/>
                        <a:cs typeface="Arial" charset="0"/>
                      </a:endParaRPr>
                    </a:p>
                  </a:txBody>
                  <a:tcPr marL="0" marR="121920" marT="0" anchor="ctr" horzOverflow="overflow"/>
                </a:tc>
                <a:tc>
                  <a:txBody>
                    <a:bodyPr/>
                    <a:lstStyle>
                      <a:lvl1pPr>
                        <a:spcBef>
                          <a:spcPct val="20000"/>
                        </a:spcBef>
                        <a:defRPr>
                          <a:solidFill>
                            <a:srgbClr val="5F5F5F"/>
                          </a:solidFill>
                          <a:latin typeface="Arial" charset="0"/>
                          <a:cs typeface="Arial" charset="0"/>
                        </a:defRPr>
                      </a:lvl1pPr>
                      <a:lvl2pPr>
                        <a:spcBef>
                          <a:spcPct val="20000"/>
                        </a:spcBef>
                        <a:defRPr sz="1600">
                          <a:solidFill>
                            <a:srgbClr val="5F5F5F"/>
                          </a:solidFill>
                          <a:latin typeface="Arial" charset="0"/>
                          <a:cs typeface="Arial" charset="0"/>
                        </a:defRPr>
                      </a:lvl2pPr>
                      <a:lvl3pPr>
                        <a:spcBef>
                          <a:spcPct val="20000"/>
                        </a:spcBef>
                        <a:defRPr sz="1400">
                          <a:solidFill>
                            <a:srgbClr val="5F5F5F"/>
                          </a:solidFill>
                          <a:latin typeface="Arial" charset="0"/>
                          <a:cs typeface="Arial" charset="0"/>
                        </a:defRPr>
                      </a:lvl3pPr>
                      <a:lvl4pPr>
                        <a:spcBef>
                          <a:spcPct val="20000"/>
                        </a:spcBef>
                        <a:defRPr sz="1200">
                          <a:solidFill>
                            <a:srgbClr val="5F5F5F"/>
                          </a:solidFill>
                          <a:latin typeface="Arial" charset="0"/>
                          <a:cs typeface="Arial" charset="0"/>
                        </a:defRPr>
                      </a:lvl4pPr>
                      <a:lvl5pPr>
                        <a:spcBef>
                          <a:spcPct val="20000"/>
                        </a:spcBef>
                        <a:defRPr sz="1200">
                          <a:solidFill>
                            <a:srgbClr val="5F5F5F"/>
                          </a:solidFill>
                          <a:latin typeface="Arial" charset="0"/>
                          <a:cs typeface="Arial" charset="0"/>
                        </a:defRPr>
                      </a:lvl5pPr>
                      <a:lvl6pPr fontAlgn="base">
                        <a:spcBef>
                          <a:spcPct val="20000"/>
                        </a:spcBef>
                        <a:spcAft>
                          <a:spcPct val="0"/>
                        </a:spcAft>
                        <a:defRPr sz="1200">
                          <a:solidFill>
                            <a:srgbClr val="5F5F5F"/>
                          </a:solidFill>
                          <a:latin typeface="Arial" charset="0"/>
                          <a:cs typeface="Arial" charset="0"/>
                        </a:defRPr>
                      </a:lvl6pPr>
                      <a:lvl7pPr fontAlgn="base">
                        <a:spcBef>
                          <a:spcPct val="20000"/>
                        </a:spcBef>
                        <a:spcAft>
                          <a:spcPct val="0"/>
                        </a:spcAft>
                        <a:defRPr sz="1200">
                          <a:solidFill>
                            <a:srgbClr val="5F5F5F"/>
                          </a:solidFill>
                          <a:latin typeface="Arial" charset="0"/>
                          <a:cs typeface="Arial" charset="0"/>
                        </a:defRPr>
                      </a:lvl7pPr>
                      <a:lvl8pPr fontAlgn="base">
                        <a:spcBef>
                          <a:spcPct val="20000"/>
                        </a:spcBef>
                        <a:spcAft>
                          <a:spcPct val="0"/>
                        </a:spcAft>
                        <a:defRPr sz="1200">
                          <a:solidFill>
                            <a:srgbClr val="5F5F5F"/>
                          </a:solidFill>
                          <a:latin typeface="Arial" charset="0"/>
                          <a:cs typeface="Arial" charset="0"/>
                        </a:defRPr>
                      </a:lvl8pPr>
                      <a:lvl9pPr fontAlgn="base">
                        <a:spcBef>
                          <a:spcPct val="20000"/>
                        </a:spcBef>
                        <a:spcAft>
                          <a:spcPct val="0"/>
                        </a:spcAft>
                        <a:defRPr sz="1200">
                          <a:solidFill>
                            <a:srgbClr val="5F5F5F"/>
                          </a:solidFill>
                          <a:latin typeface="Arial" charset="0"/>
                          <a:cs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u="none" strike="noStrike" cap="none" normalizeH="0" baseline="0" dirty="0" smtClean="0">
                          <a:ln>
                            <a:noFill/>
                          </a:ln>
                          <a:solidFill>
                            <a:schemeClr val="tx1"/>
                          </a:solidFill>
                          <a:effectLst/>
                        </a:rPr>
                        <a:t>3000 min.</a:t>
                      </a:r>
                      <a:endParaRPr kumimoji="0" lang="en-US" altLang="en-US" sz="1800" b="0" i="0" u="none" strike="noStrike" cap="none" normalizeH="0" baseline="0" dirty="0" smtClean="0">
                        <a:ln>
                          <a:noFill/>
                        </a:ln>
                        <a:solidFill>
                          <a:schemeClr val="tx1"/>
                        </a:solidFill>
                        <a:effectLst/>
                        <a:latin typeface="Arial" charset="0"/>
                        <a:cs typeface="Arial" charset="0"/>
                      </a:endParaRPr>
                    </a:p>
                  </a:txBody>
                  <a:tcPr marL="0" marR="121920" marT="0" anchor="ctr" horzOverflow="overflow"/>
                </a:tc>
              </a:tr>
              <a:tr h="512763">
                <a:tc>
                  <a:txBody>
                    <a:bodyPr/>
                    <a:lstStyle>
                      <a:lvl1pPr>
                        <a:spcBef>
                          <a:spcPct val="20000"/>
                        </a:spcBef>
                        <a:defRPr>
                          <a:solidFill>
                            <a:srgbClr val="5F5F5F"/>
                          </a:solidFill>
                          <a:latin typeface="Arial" charset="0"/>
                          <a:cs typeface="Arial" charset="0"/>
                        </a:defRPr>
                      </a:lvl1pPr>
                      <a:lvl2pPr>
                        <a:spcBef>
                          <a:spcPct val="20000"/>
                        </a:spcBef>
                        <a:defRPr sz="1600">
                          <a:solidFill>
                            <a:srgbClr val="5F5F5F"/>
                          </a:solidFill>
                          <a:latin typeface="Arial" charset="0"/>
                          <a:cs typeface="Arial" charset="0"/>
                        </a:defRPr>
                      </a:lvl2pPr>
                      <a:lvl3pPr>
                        <a:spcBef>
                          <a:spcPct val="20000"/>
                        </a:spcBef>
                        <a:defRPr sz="1400">
                          <a:solidFill>
                            <a:srgbClr val="5F5F5F"/>
                          </a:solidFill>
                          <a:latin typeface="Arial" charset="0"/>
                          <a:cs typeface="Arial" charset="0"/>
                        </a:defRPr>
                      </a:lvl3pPr>
                      <a:lvl4pPr>
                        <a:spcBef>
                          <a:spcPct val="20000"/>
                        </a:spcBef>
                        <a:defRPr sz="1200">
                          <a:solidFill>
                            <a:srgbClr val="5F5F5F"/>
                          </a:solidFill>
                          <a:latin typeface="Arial" charset="0"/>
                          <a:cs typeface="Arial" charset="0"/>
                        </a:defRPr>
                      </a:lvl4pPr>
                      <a:lvl5pPr>
                        <a:spcBef>
                          <a:spcPct val="20000"/>
                        </a:spcBef>
                        <a:defRPr sz="1200">
                          <a:solidFill>
                            <a:srgbClr val="5F5F5F"/>
                          </a:solidFill>
                          <a:latin typeface="Arial" charset="0"/>
                          <a:cs typeface="Arial" charset="0"/>
                        </a:defRPr>
                      </a:lvl5pPr>
                      <a:lvl6pPr fontAlgn="base">
                        <a:spcBef>
                          <a:spcPct val="20000"/>
                        </a:spcBef>
                        <a:spcAft>
                          <a:spcPct val="0"/>
                        </a:spcAft>
                        <a:defRPr sz="1200">
                          <a:solidFill>
                            <a:srgbClr val="5F5F5F"/>
                          </a:solidFill>
                          <a:latin typeface="Arial" charset="0"/>
                          <a:cs typeface="Arial" charset="0"/>
                        </a:defRPr>
                      </a:lvl6pPr>
                      <a:lvl7pPr fontAlgn="base">
                        <a:spcBef>
                          <a:spcPct val="20000"/>
                        </a:spcBef>
                        <a:spcAft>
                          <a:spcPct val="0"/>
                        </a:spcAft>
                        <a:defRPr sz="1200">
                          <a:solidFill>
                            <a:srgbClr val="5F5F5F"/>
                          </a:solidFill>
                          <a:latin typeface="Arial" charset="0"/>
                          <a:cs typeface="Arial" charset="0"/>
                        </a:defRPr>
                      </a:lvl7pPr>
                      <a:lvl8pPr fontAlgn="base">
                        <a:spcBef>
                          <a:spcPct val="20000"/>
                        </a:spcBef>
                        <a:spcAft>
                          <a:spcPct val="0"/>
                        </a:spcAft>
                        <a:defRPr sz="1200">
                          <a:solidFill>
                            <a:srgbClr val="5F5F5F"/>
                          </a:solidFill>
                          <a:latin typeface="Arial" charset="0"/>
                          <a:cs typeface="Arial" charset="0"/>
                        </a:defRPr>
                      </a:lvl8pPr>
                      <a:lvl9pPr fontAlgn="base">
                        <a:spcBef>
                          <a:spcPct val="20000"/>
                        </a:spcBef>
                        <a:spcAft>
                          <a:spcPct val="0"/>
                        </a:spcAft>
                        <a:defRPr sz="1200">
                          <a:solidFill>
                            <a:srgbClr val="5F5F5F"/>
                          </a:solidFill>
                          <a:latin typeface="Arial" charset="0"/>
                          <a:cs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1" u="none" strike="noStrike" cap="none" normalizeH="0" baseline="0" dirty="0" smtClean="0">
                          <a:ln>
                            <a:noFill/>
                          </a:ln>
                          <a:solidFill>
                            <a:schemeClr val="tx1"/>
                          </a:solidFill>
                          <a:effectLst/>
                        </a:rPr>
                        <a:t>FZG fail stage</a:t>
                      </a:r>
                      <a:endParaRPr kumimoji="0" lang="en-US" altLang="en-US" sz="1800" b="1" i="0" u="none" strike="noStrike" cap="none" normalizeH="0" baseline="0" dirty="0" smtClean="0">
                        <a:ln>
                          <a:noFill/>
                        </a:ln>
                        <a:solidFill>
                          <a:schemeClr val="tx1"/>
                        </a:solidFill>
                        <a:effectLst/>
                        <a:latin typeface="Arial" charset="0"/>
                        <a:cs typeface="Arial" charset="0"/>
                      </a:endParaRPr>
                    </a:p>
                  </a:txBody>
                  <a:tcPr marL="0" marR="121920" marT="0" anchor="ctr" horzOverflow="overflow"/>
                </a:tc>
                <a:tc>
                  <a:txBody>
                    <a:bodyPr/>
                    <a:lstStyle>
                      <a:lvl1pPr>
                        <a:spcBef>
                          <a:spcPct val="20000"/>
                        </a:spcBef>
                        <a:defRPr>
                          <a:solidFill>
                            <a:srgbClr val="5F5F5F"/>
                          </a:solidFill>
                          <a:latin typeface="Arial" charset="0"/>
                          <a:cs typeface="Arial" charset="0"/>
                        </a:defRPr>
                      </a:lvl1pPr>
                      <a:lvl2pPr>
                        <a:spcBef>
                          <a:spcPct val="20000"/>
                        </a:spcBef>
                        <a:defRPr sz="1600">
                          <a:solidFill>
                            <a:srgbClr val="5F5F5F"/>
                          </a:solidFill>
                          <a:latin typeface="Arial" charset="0"/>
                          <a:cs typeface="Arial" charset="0"/>
                        </a:defRPr>
                      </a:lvl2pPr>
                      <a:lvl3pPr>
                        <a:spcBef>
                          <a:spcPct val="20000"/>
                        </a:spcBef>
                        <a:defRPr sz="1400">
                          <a:solidFill>
                            <a:srgbClr val="5F5F5F"/>
                          </a:solidFill>
                          <a:latin typeface="Arial" charset="0"/>
                          <a:cs typeface="Arial" charset="0"/>
                        </a:defRPr>
                      </a:lvl3pPr>
                      <a:lvl4pPr>
                        <a:spcBef>
                          <a:spcPct val="20000"/>
                        </a:spcBef>
                        <a:defRPr sz="1200">
                          <a:solidFill>
                            <a:srgbClr val="5F5F5F"/>
                          </a:solidFill>
                          <a:latin typeface="Arial" charset="0"/>
                          <a:cs typeface="Arial" charset="0"/>
                        </a:defRPr>
                      </a:lvl4pPr>
                      <a:lvl5pPr>
                        <a:spcBef>
                          <a:spcPct val="20000"/>
                        </a:spcBef>
                        <a:defRPr sz="1200">
                          <a:solidFill>
                            <a:srgbClr val="5F5F5F"/>
                          </a:solidFill>
                          <a:latin typeface="Arial" charset="0"/>
                          <a:cs typeface="Arial" charset="0"/>
                        </a:defRPr>
                      </a:lvl5pPr>
                      <a:lvl6pPr fontAlgn="base">
                        <a:spcBef>
                          <a:spcPct val="20000"/>
                        </a:spcBef>
                        <a:spcAft>
                          <a:spcPct val="0"/>
                        </a:spcAft>
                        <a:defRPr sz="1200">
                          <a:solidFill>
                            <a:srgbClr val="5F5F5F"/>
                          </a:solidFill>
                          <a:latin typeface="Arial" charset="0"/>
                          <a:cs typeface="Arial" charset="0"/>
                        </a:defRPr>
                      </a:lvl6pPr>
                      <a:lvl7pPr fontAlgn="base">
                        <a:spcBef>
                          <a:spcPct val="20000"/>
                        </a:spcBef>
                        <a:spcAft>
                          <a:spcPct val="0"/>
                        </a:spcAft>
                        <a:defRPr sz="1200">
                          <a:solidFill>
                            <a:srgbClr val="5F5F5F"/>
                          </a:solidFill>
                          <a:latin typeface="Arial" charset="0"/>
                          <a:cs typeface="Arial" charset="0"/>
                        </a:defRPr>
                      </a:lvl7pPr>
                      <a:lvl8pPr fontAlgn="base">
                        <a:spcBef>
                          <a:spcPct val="20000"/>
                        </a:spcBef>
                        <a:spcAft>
                          <a:spcPct val="0"/>
                        </a:spcAft>
                        <a:defRPr sz="1200">
                          <a:solidFill>
                            <a:srgbClr val="5F5F5F"/>
                          </a:solidFill>
                          <a:latin typeface="Arial" charset="0"/>
                          <a:cs typeface="Arial" charset="0"/>
                        </a:defRPr>
                      </a:lvl8pPr>
                      <a:lvl9pPr fontAlgn="base">
                        <a:spcBef>
                          <a:spcPct val="20000"/>
                        </a:spcBef>
                        <a:spcAft>
                          <a:spcPct val="0"/>
                        </a:spcAft>
                        <a:defRPr sz="1200">
                          <a:solidFill>
                            <a:srgbClr val="5F5F5F"/>
                          </a:solidFill>
                          <a:latin typeface="Arial" charset="0"/>
                          <a:cs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u="none" strike="noStrike" cap="none" normalizeH="0" baseline="0" dirty="0" smtClean="0">
                          <a:ln>
                            <a:noFill/>
                          </a:ln>
                          <a:solidFill>
                            <a:schemeClr val="tx1"/>
                          </a:solidFill>
                          <a:effectLst/>
                        </a:rPr>
                        <a:t>8</a:t>
                      </a:r>
                      <a:endParaRPr kumimoji="0" lang="en-US" altLang="en-US" sz="1800" b="0" i="0" u="none" strike="noStrike" cap="none" normalizeH="0" baseline="0" dirty="0" smtClean="0">
                        <a:ln>
                          <a:noFill/>
                        </a:ln>
                        <a:solidFill>
                          <a:schemeClr val="tx1"/>
                        </a:solidFill>
                        <a:effectLst/>
                        <a:latin typeface="Arial" charset="0"/>
                        <a:cs typeface="Arial" charset="0"/>
                      </a:endParaRPr>
                    </a:p>
                  </a:txBody>
                  <a:tcPr marL="0" marR="121920" marT="0" anchor="ctr" horzOverflow="overflow"/>
                </a:tc>
                <a:tc>
                  <a:txBody>
                    <a:bodyPr/>
                    <a:lstStyle>
                      <a:lvl1pPr>
                        <a:spcBef>
                          <a:spcPct val="20000"/>
                        </a:spcBef>
                        <a:defRPr>
                          <a:solidFill>
                            <a:srgbClr val="5F5F5F"/>
                          </a:solidFill>
                          <a:latin typeface="Arial" charset="0"/>
                          <a:cs typeface="Arial" charset="0"/>
                        </a:defRPr>
                      </a:lvl1pPr>
                      <a:lvl2pPr>
                        <a:spcBef>
                          <a:spcPct val="20000"/>
                        </a:spcBef>
                        <a:defRPr sz="1600">
                          <a:solidFill>
                            <a:srgbClr val="5F5F5F"/>
                          </a:solidFill>
                          <a:latin typeface="Arial" charset="0"/>
                          <a:cs typeface="Arial" charset="0"/>
                        </a:defRPr>
                      </a:lvl2pPr>
                      <a:lvl3pPr>
                        <a:spcBef>
                          <a:spcPct val="20000"/>
                        </a:spcBef>
                        <a:defRPr sz="1400">
                          <a:solidFill>
                            <a:srgbClr val="5F5F5F"/>
                          </a:solidFill>
                          <a:latin typeface="Arial" charset="0"/>
                          <a:cs typeface="Arial" charset="0"/>
                        </a:defRPr>
                      </a:lvl3pPr>
                      <a:lvl4pPr>
                        <a:spcBef>
                          <a:spcPct val="20000"/>
                        </a:spcBef>
                        <a:defRPr sz="1200">
                          <a:solidFill>
                            <a:srgbClr val="5F5F5F"/>
                          </a:solidFill>
                          <a:latin typeface="Arial" charset="0"/>
                          <a:cs typeface="Arial" charset="0"/>
                        </a:defRPr>
                      </a:lvl4pPr>
                      <a:lvl5pPr>
                        <a:spcBef>
                          <a:spcPct val="20000"/>
                        </a:spcBef>
                        <a:defRPr sz="1200">
                          <a:solidFill>
                            <a:srgbClr val="5F5F5F"/>
                          </a:solidFill>
                          <a:latin typeface="Arial" charset="0"/>
                          <a:cs typeface="Arial" charset="0"/>
                        </a:defRPr>
                      </a:lvl5pPr>
                      <a:lvl6pPr fontAlgn="base">
                        <a:spcBef>
                          <a:spcPct val="20000"/>
                        </a:spcBef>
                        <a:spcAft>
                          <a:spcPct val="0"/>
                        </a:spcAft>
                        <a:defRPr sz="1200">
                          <a:solidFill>
                            <a:srgbClr val="5F5F5F"/>
                          </a:solidFill>
                          <a:latin typeface="Arial" charset="0"/>
                          <a:cs typeface="Arial" charset="0"/>
                        </a:defRPr>
                      </a:lvl6pPr>
                      <a:lvl7pPr fontAlgn="base">
                        <a:spcBef>
                          <a:spcPct val="20000"/>
                        </a:spcBef>
                        <a:spcAft>
                          <a:spcPct val="0"/>
                        </a:spcAft>
                        <a:defRPr sz="1200">
                          <a:solidFill>
                            <a:srgbClr val="5F5F5F"/>
                          </a:solidFill>
                          <a:latin typeface="Arial" charset="0"/>
                          <a:cs typeface="Arial" charset="0"/>
                        </a:defRPr>
                      </a:lvl7pPr>
                      <a:lvl8pPr fontAlgn="base">
                        <a:spcBef>
                          <a:spcPct val="20000"/>
                        </a:spcBef>
                        <a:spcAft>
                          <a:spcPct val="0"/>
                        </a:spcAft>
                        <a:defRPr sz="1200">
                          <a:solidFill>
                            <a:srgbClr val="5F5F5F"/>
                          </a:solidFill>
                          <a:latin typeface="Arial" charset="0"/>
                          <a:cs typeface="Arial" charset="0"/>
                        </a:defRPr>
                      </a:lvl8pPr>
                      <a:lvl9pPr fontAlgn="base">
                        <a:spcBef>
                          <a:spcPct val="20000"/>
                        </a:spcBef>
                        <a:spcAft>
                          <a:spcPct val="0"/>
                        </a:spcAft>
                        <a:defRPr sz="1200">
                          <a:solidFill>
                            <a:srgbClr val="5F5F5F"/>
                          </a:solidFill>
                          <a:latin typeface="Arial" charset="0"/>
                          <a:cs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u="none" strike="noStrike" cap="none" normalizeH="0" baseline="0" dirty="0" smtClean="0">
                          <a:ln>
                            <a:noFill/>
                          </a:ln>
                          <a:solidFill>
                            <a:schemeClr val="tx1"/>
                          </a:solidFill>
                          <a:effectLst/>
                        </a:rPr>
                        <a:t>9</a:t>
                      </a:r>
                      <a:endParaRPr kumimoji="0" lang="en-US" altLang="en-US" sz="1800" b="0" i="0" u="none" strike="noStrike" cap="none" normalizeH="0" baseline="0" dirty="0" smtClean="0">
                        <a:ln>
                          <a:noFill/>
                        </a:ln>
                        <a:solidFill>
                          <a:schemeClr val="tx1"/>
                        </a:solidFill>
                        <a:effectLst/>
                        <a:latin typeface="Arial" charset="0"/>
                        <a:cs typeface="Arial" charset="0"/>
                      </a:endParaRPr>
                    </a:p>
                  </a:txBody>
                  <a:tcPr marL="0" marR="121920" marT="0" anchor="ctr" horzOverflow="overflow"/>
                </a:tc>
                <a:tc>
                  <a:txBody>
                    <a:bodyPr/>
                    <a:lstStyle>
                      <a:lvl1pPr>
                        <a:spcBef>
                          <a:spcPct val="20000"/>
                        </a:spcBef>
                        <a:defRPr>
                          <a:solidFill>
                            <a:srgbClr val="5F5F5F"/>
                          </a:solidFill>
                          <a:latin typeface="Arial" charset="0"/>
                          <a:cs typeface="Arial" charset="0"/>
                        </a:defRPr>
                      </a:lvl1pPr>
                      <a:lvl2pPr>
                        <a:spcBef>
                          <a:spcPct val="20000"/>
                        </a:spcBef>
                        <a:defRPr sz="1600">
                          <a:solidFill>
                            <a:srgbClr val="5F5F5F"/>
                          </a:solidFill>
                          <a:latin typeface="Arial" charset="0"/>
                          <a:cs typeface="Arial" charset="0"/>
                        </a:defRPr>
                      </a:lvl2pPr>
                      <a:lvl3pPr>
                        <a:spcBef>
                          <a:spcPct val="20000"/>
                        </a:spcBef>
                        <a:defRPr sz="1400">
                          <a:solidFill>
                            <a:srgbClr val="5F5F5F"/>
                          </a:solidFill>
                          <a:latin typeface="Arial" charset="0"/>
                          <a:cs typeface="Arial" charset="0"/>
                        </a:defRPr>
                      </a:lvl3pPr>
                      <a:lvl4pPr>
                        <a:spcBef>
                          <a:spcPct val="20000"/>
                        </a:spcBef>
                        <a:defRPr sz="1200">
                          <a:solidFill>
                            <a:srgbClr val="5F5F5F"/>
                          </a:solidFill>
                          <a:latin typeface="Arial" charset="0"/>
                          <a:cs typeface="Arial" charset="0"/>
                        </a:defRPr>
                      </a:lvl4pPr>
                      <a:lvl5pPr>
                        <a:spcBef>
                          <a:spcPct val="20000"/>
                        </a:spcBef>
                        <a:defRPr sz="1200">
                          <a:solidFill>
                            <a:srgbClr val="5F5F5F"/>
                          </a:solidFill>
                          <a:latin typeface="Arial" charset="0"/>
                          <a:cs typeface="Arial" charset="0"/>
                        </a:defRPr>
                      </a:lvl5pPr>
                      <a:lvl6pPr fontAlgn="base">
                        <a:spcBef>
                          <a:spcPct val="20000"/>
                        </a:spcBef>
                        <a:spcAft>
                          <a:spcPct val="0"/>
                        </a:spcAft>
                        <a:defRPr sz="1200">
                          <a:solidFill>
                            <a:srgbClr val="5F5F5F"/>
                          </a:solidFill>
                          <a:latin typeface="Arial" charset="0"/>
                          <a:cs typeface="Arial" charset="0"/>
                        </a:defRPr>
                      </a:lvl6pPr>
                      <a:lvl7pPr fontAlgn="base">
                        <a:spcBef>
                          <a:spcPct val="20000"/>
                        </a:spcBef>
                        <a:spcAft>
                          <a:spcPct val="0"/>
                        </a:spcAft>
                        <a:defRPr sz="1200">
                          <a:solidFill>
                            <a:srgbClr val="5F5F5F"/>
                          </a:solidFill>
                          <a:latin typeface="Arial" charset="0"/>
                          <a:cs typeface="Arial" charset="0"/>
                        </a:defRPr>
                      </a:lvl7pPr>
                      <a:lvl8pPr fontAlgn="base">
                        <a:spcBef>
                          <a:spcPct val="20000"/>
                        </a:spcBef>
                        <a:spcAft>
                          <a:spcPct val="0"/>
                        </a:spcAft>
                        <a:defRPr sz="1200">
                          <a:solidFill>
                            <a:srgbClr val="5F5F5F"/>
                          </a:solidFill>
                          <a:latin typeface="Arial" charset="0"/>
                          <a:cs typeface="Arial" charset="0"/>
                        </a:defRPr>
                      </a:lvl8pPr>
                      <a:lvl9pPr fontAlgn="base">
                        <a:spcBef>
                          <a:spcPct val="20000"/>
                        </a:spcBef>
                        <a:spcAft>
                          <a:spcPct val="0"/>
                        </a:spcAft>
                        <a:defRPr sz="1200">
                          <a:solidFill>
                            <a:srgbClr val="5F5F5F"/>
                          </a:solidFill>
                          <a:latin typeface="Arial" charset="0"/>
                          <a:cs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u="none" strike="noStrike" cap="none" normalizeH="0" baseline="0" dirty="0" smtClean="0">
                          <a:ln>
                            <a:noFill/>
                          </a:ln>
                          <a:solidFill>
                            <a:schemeClr val="tx1"/>
                          </a:solidFill>
                          <a:effectLst/>
                        </a:rPr>
                        <a:t>9</a:t>
                      </a:r>
                      <a:endParaRPr kumimoji="0" lang="en-US" altLang="en-US" sz="1800" b="0" i="0" u="none" strike="noStrike" cap="none" normalizeH="0" baseline="0" dirty="0" smtClean="0">
                        <a:ln>
                          <a:noFill/>
                        </a:ln>
                        <a:solidFill>
                          <a:schemeClr val="tx1"/>
                        </a:solidFill>
                        <a:effectLst/>
                        <a:latin typeface="Arial" charset="0"/>
                        <a:cs typeface="Arial" charset="0"/>
                      </a:endParaRPr>
                    </a:p>
                  </a:txBody>
                  <a:tcPr marL="0" marR="121920" marT="0" anchor="ctr" horzOverflow="overflow"/>
                </a:tc>
                <a:tc>
                  <a:txBody>
                    <a:bodyPr/>
                    <a:lstStyle>
                      <a:lvl1pPr>
                        <a:spcBef>
                          <a:spcPct val="20000"/>
                        </a:spcBef>
                        <a:defRPr>
                          <a:solidFill>
                            <a:srgbClr val="5F5F5F"/>
                          </a:solidFill>
                          <a:latin typeface="Arial" charset="0"/>
                          <a:cs typeface="Arial" charset="0"/>
                        </a:defRPr>
                      </a:lvl1pPr>
                      <a:lvl2pPr>
                        <a:spcBef>
                          <a:spcPct val="20000"/>
                        </a:spcBef>
                        <a:defRPr sz="1600">
                          <a:solidFill>
                            <a:srgbClr val="5F5F5F"/>
                          </a:solidFill>
                          <a:latin typeface="Arial" charset="0"/>
                          <a:cs typeface="Arial" charset="0"/>
                        </a:defRPr>
                      </a:lvl2pPr>
                      <a:lvl3pPr>
                        <a:spcBef>
                          <a:spcPct val="20000"/>
                        </a:spcBef>
                        <a:defRPr sz="1400">
                          <a:solidFill>
                            <a:srgbClr val="5F5F5F"/>
                          </a:solidFill>
                          <a:latin typeface="Arial" charset="0"/>
                          <a:cs typeface="Arial" charset="0"/>
                        </a:defRPr>
                      </a:lvl3pPr>
                      <a:lvl4pPr>
                        <a:spcBef>
                          <a:spcPct val="20000"/>
                        </a:spcBef>
                        <a:defRPr sz="1200">
                          <a:solidFill>
                            <a:srgbClr val="5F5F5F"/>
                          </a:solidFill>
                          <a:latin typeface="Arial" charset="0"/>
                          <a:cs typeface="Arial" charset="0"/>
                        </a:defRPr>
                      </a:lvl4pPr>
                      <a:lvl5pPr>
                        <a:spcBef>
                          <a:spcPct val="20000"/>
                        </a:spcBef>
                        <a:defRPr sz="1200">
                          <a:solidFill>
                            <a:srgbClr val="5F5F5F"/>
                          </a:solidFill>
                          <a:latin typeface="Arial" charset="0"/>
                          <a:cs typeface="Arial" charset="0"/>
                        </a:defRPr>
                      </a:lvl5pPr>
                      <a:lvl6pPr fontAlgn="base">
                        <a:spcBef>
                          <a:spcPct val="20000"/>
                        </a:spcBef>
                        <a:spcAft>
                          <a:spcPct val="0"/>
                        </a:spcAft>
                        <a:defRPr sz="1200">
                          <a:solidFill>
                            <a:srgbClr val="5F5F5F"/>
                          </a:solidFill>
                          <a:latin typeface="Arial" charset="0"/>
                          <a:cs typeface="Arial" charset="0"/>
                        </a:defRPr>
                      </a:lvl6pPr>
                      <a:lvl7pPr fontAlgn="base">
                        <a:spcBef>
                          <a:spcPct val="20000"/>
                        </a:spcBef>
                        <a:spcAft>
                          <a:spcPct val="0"/>
                        </a:spcAft>
                        <a:defRPr sz="1200">
                          <a:solidFill>
                            <a:srgbClr val="5F5F5F"/>
                          </a:solidFill>
                          <a:latin typeface="Arial" charset="0"/>
                          <a:cs typeface="Arial" charset="0"/>
                        </a:defRPr>
                      </a:lvl7pPr>
                      <a:lvl8pPr fontAlgn="base">
                        <a:spcBef>
                          <a:spcPct val="20000"/>
                        </a:spcBef>
                        <a:spcAft>
                          <a:spcPct val="0"/>
                        </a:spcAft>
                        <a:defRPr sz="1200">
                          <a:solidFill>
                            <a:srgbClr val="5F5F5F"/>
                          </a:solidFill>
                          <a:latin typeface="Arial" charset="0"/>
                          <a:cs typeface="Arial" charset="0"/>
                        </a:defRPr>
                      </a:lvl8pPr>
                      <a:lvl9pPr fontAlgn="base">
                        <a:spcBef>
                          <a:spcPct val="20000"/>
                        </a:spcBef>
                        <a:spcAft>
                          <a:spcPct val="0"/>
                        </a:spcAft>
                        <a:defRPr sz="1200">
                          <a:solidFill>
                            <a:srgbClr val="5F5F5F"/>
                          </a:solidFill>
                          <a:latin typeface="Arial" charset="0"/>
                          <a:cs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u="none" strike="noStrike" cap="none" normalizeH="0" baseline="0" dirty="0" smtClean="0">
                          <a:ln>
                            <a:noFill/>
                          </a:ln>
                          <a:solidFill>
                            <a:schemeClr val="tx1"/>
                          </a:solidFill>
                          <a:effectLst/>
                        </a:rPr>
                        <a:t>9</a:t>
                      </a:r>
                      <a:endParaRPr kumimoji="0" lang="en-US" altLang="en-US" sz="1800" b="0" i="0" u="none" strike="noStrike" cap="none" normalizeH="0" baseline="0" dirty="0" smtClean="0">
                        <a:ln>
                          <a:noFill/>
                        </a:ln>
                        <a:solidFill>
                          <a:schemeClr val="tx1"/>
                        </a:solidFill>
                        <a:effectLst/>
                        <a:latin typeface="Arial" charset="0"/>
                        <a:cs typeface="Arial" charset="0"/>
                      </a:endParaRPr>
                    </a:p>
                  </a:txBody>
                  <a:tcPr marL="0" marR="121920" marT="0" anchor="ctr" horzOverflow="overflow"/>
                </a:tc>
              </a:tr>
              <a:tr h="512763">
                <a:tc>
                  <a:txBody>
                    <a:bodyPr/>
                    <a:lstStyle>
                      <a:lvl1pPr>
                        <a:spcBef>
                          <a:spcPct val="20000"/>
                        </a:spcBef>
                        <a:defRPr>
                          <a:solidFill>
                            <a:srgbClr val="5F5F5F"/>
                          </a:solidFill>
                          <a:latin typeface="Arial" charset="0"/>
                          <a:cs typeface="Arial" charset="0"/>
                        </a:defRPr>
                      </a:lvl1pPr>
                      <a:lvl2pPr>
                        <a:spcBef>
                          <a:spcPct val="20000"/>
                        </a:spcBef>
                        <a:defRPr sz="1600">
                          <a:solidFill>
                            <a:srgbClr val="5F5F5F"/>
                          </a:solidFill>
                          <a:latin typeface="Arial" charset="0"/>
                          <a:cs typeface="Arial" charset="0"/>
                        </a:defRPr>
                      </a:lvl2pPr>
                      <a:lvl3pPr>
                        <a:spcBef>
                          <a:spcPct val="20000"/>
                        </a:spcBef>
                        <a:defRPr sz="1400">
                          <a:solidFill>
                            <a:srgbClr val="5F5F5F"/>
                          </a:solidFill>
                          <a:latin typeface="Arial" charset="0"/>
                          <a:cs typeface="Arial" charset="0"/>
                        </a:defRPr>
                      </a:lvl3pPr>
                      <a:lvl4pPr>
                        <a:spcBef>
                          <a:spcPct val="20000"/>
                        </a:spcBef>
                        <a:defRPr sz="1200">
                          <a:solidFill>
                            <a:srgbClr val="5F5F5F"/>
                          </a:solidFill>
                          <a:latin typeface="Arial" charset="0"/>
                          <a:cs typeface="Arial" charset="0"/>
                        </a:defRPr>
                      </a:lvl4pPr>
                      <a:lvl5pPr>
                        <a:spcBef>
                          <a:spcPct val="20000"/>
                        </a:spcBef>
                        <a:defRPr sz="1200">
                          <a:solidFill>
                            <a:srgbClr val="5F5F5F"/>
                          </a:solidFill>
                          <a:latin typeface="Arial" charset="0"/>
                          <a:cs typeface="Arial" charset="0"/>
                        </a:defRPr>
                      </a:lvl5pPr>
                      <a:lvl6pPr fontAlgn="base">
                        <a:spcBef>
                          <a:spcPct val="20000"/>
                        </a:spcBef>
                        <a:spcAft>
                          <a:spcPct val="0"/>
                        </a:spcAft>
                        <a:defRPr sz="1200">
                          <a:solidFill>
                            <a:srgbClr val="5F5F5F"/>
                          </a:solidFill>
                          <a:latin typeface="Arial" charset="0"/>
                          <a:cs typeface="Arial" charset="0"/>
                        </a:defRPr>
                      </a:lvl6pPr>
                      <a:lvl7pPr fontAlgn="base">
                        <a:spcBef>
                          <a:spcPct val="20000"/>
                        </a:spcBef>
                        <a:spcAft>
                          <a:spcPct val="0"/>
                        </a:spcAft>
                        <a:defRPr sz="1200">
                          <a:solidFill>
                            <a:srgbClr val="5F5F5F"/>
                          </a:solidFill>
                          <a:latin typeface="Arial" charset="0"/>
                          <a:cs typeface="Arial" charset="0"/>
                        </a:defRPr>
                      </a:lvl7pPr>
                      <a:lvl8pPr fontAlgn="base">
                        <a:spcBef>
                          <a:spcPct val="20000"/>
                        </a:spcBef>
                        <a:spcAft>
                          <a:spcPct val="0"/>
                        </a:spcAft>
                        <a:defRPr sz="1200">
                          <a:solidFill>
                            <a:srgbClr val="5F5F5F"/>
                          </a:solidFill>
                          <a:latin typeface="Arial" charset="0"/>
                          <a:cs typeface="Arial" charset="0"/>
                        </a:defRPr>
                      </a:lvl8pPr>
                      <a:lvl9pPr fontAlgn="base">
                        <a:spcBef>
                          <a:spcPct val="20000"/>
                        </a:spcBef>
                        <a:spcAft>
                          <a:spcPct val="0"/>
                        </a:spcAft>
                        <a:defRPr sz="1200">
                          <a:solidFill>
                            <a:srgbClr val="5F5F5F"/>
                          </a:solidFill>
                          <a:latin typeface="Arial" charset="0"/>
                          <a:cs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1" u="none" strike="noStrike" cap="none" normalizeH="0" baseline="0" dirty="0" smtClean="0">
                          <a:ln>
                            <a:noFill/>
                          </a:ln>
                          <a:solidFill>
                            <a:schemeClr val="tx1"/>
                          </a:solidFill>
                          <a:effectLst/>
                        </a:rPr>
                        <a:t>Additive Package</a:t>
                      </a:r>
                      <a:endParaRPr kumimoji="0" lang="en-US" altLang="en-US" sz="1800" b="1" i="0" u="none" strike="noStrike" cap="none" normalizeH="0" baseline="0" dirty="0" smtClean="0">
                        <a:ln>
                          <a:noFill/>
                        </a:ln>
                        <a:solidFill>
                          <a:schemeClr val="tx1"/>
                        </a:solidFill>
                        <a:effectLst/>
                        <a:latin typeface="Arial" charset="0"/>
                        <a:cs typeface="Arial" charset="0"/>
                      </a:endParaRPr>
                    </a:p>
                  </a:txBody>
                  <a:tcPr marL="0" marR="121920" marT="0" anchor="ctr" horzOverflow="overflow"/>
                </a:tc>
                <a:tc gridSpan="4">
                  <a:txBody>
                    <a:bodyPr/>
                    <a:lstStyle>
                      <a:lvl1pPr>
                        <a:spcBef>
                          <a:spcPct val="20000"/>
                        </a:spcBef>
                        <a:defRPr>
                          <a:solidFill>
                            <a:srgbClr val="5F5F5F"/>
                          </a:solidFill>
                          <a:latin typeface="Arial" charset="0"/>
                          <a:cs typeface="Arial" charset="0"/>
                        </a:defRPr>
                      </a:lvl1pPr>
                      <a:lvl2pPr>
                        <a:spcBef>
                          <a:spcPct val="20000"/>
                        </a:spcBef>
                        <a:defRPr sz="1600">
                          <a:solidFill>
                            <a:srgbClr val="5F5F5F"/>
                          </a:solidFill>
                          <a:latin typeface="Arial" charset="0"/>
                          <a:cs typeface="Arial" charset="0"/>
                        </a:defRPr>
                      </a:lvl2pPr>
                      <a:lvl3pPr>
                        <a:spcBef>
                          <a:spcPct val="20000"/>
                        </a:spcBef>
                        <a:defRPr sz="1400">
                          <a:solidFill>
                            <a:srgbClr val="5F5F5F"/>
                          </a:solidFill>
                          <a:latin typeface="Arial" charset="0"/>
                          <a:cs typeface="Arial" charset="0"/>
                        </a:defRPr>
                      </a:lvl3pPr>
                      <a:lvl4pPr>
                        <a:spcBef>
                          <a:spcPct val="20000"/>
                        </a:spcBef>
                        <a:defRPr sz="1200">
                          <a:solidFill>
                            <a:srgbClr val="5F5F5F"/>
                          </a:solidFill>
                          <a:latin typeface="Arial" charset="0"/>
                          <a:cs typeface="Arial" charset="0"/>
                        </a:defRPr>
                      </a:lvl4pPr>
                      <a:lvl5pPr>
                        <a:spcBef>
                          <a:spcPct val="20000"/>
                        </a:spcBef>
                        <a:defRPr sz="1200">
                          <a:solidFill>
                            <a:srgbClr val="5F5F5F"/>
                          </a:solidFill>
                          <a:latin typeface="Arial" charset="0"/>
                          <a:cs typeface="Arial" charset="0"/>
                        </a:defRPr>
                      </a:lvl5pPr>
                      <a:lvl6pPr fontAlgn="base">
                        <a:spcBef>
                          <a:spcPct val="20000"/>
                        </a:spcBef>
                        <a:spcAft>
                          <a:spcPct val="0"/>
                        </a:spcAft>
                        <a:defRPr sz="1200">
                          <a:solidFill>
                            <a:srgbClr val="5F5F5F"/>
                          </a:solidFill>
                          <a:latin typeface="Arial" charset="0"/>
                          <a:cs typeface="Arial" charset="0"/>
                        </a:defRPr>
                      </a:lvl6pPr>
                      <a:lvl7pPr fontAlgn="base">
                        <a:spcBef>
                          <a:spcPct val="20000"/>
                        </a:spcBef>
                        <a:spcAft>
                          <a:spcPct val="0"/>
                        </a:spcAft>
                        <a:defRPr sz="1200">
                          <a:solidFill>
                            <a:srgbClr val="5F5F5F"/>
                          </a:solidFill>
                          <a:latin typeface="Arial" charset="0"/>
                          <a:cs typeface="Arial" charset="0"/>
                        </a:defRPr>
                      </a:lvl7pPr>
                      <a:lvl8pPr fontAlgn="base">
                        <a:spcBef>
                          <a:spcPct val="20000"/>
                        </a:spcBef>
                        <a:spcAft>
                          <a:spcPct val="0"/>
                        </a:spcAft>
                        <a:defRPr sz="1200">
                          <a:solidFill>
                            <a:srgbClr val="5F5F5F"/>
                          </a:solidFill>
                          <a:latin typeface="Arial" charset="0"/>
                          <a:cs typeface="Arial" charset="0"/>
                        </a:defRPr>
                      </a:lvl8pPr>
                      <a:lvl9pPr fontAlgn="base">
                        <a:spcBef>
                          <a:spcPct val="20000"/>
                        </a:spcBef>
                        <a:spcAft>
                          <a:spcPct val="0"/>
                        </a:spcAft>
                        <a:defRPr sz="1200">
                          <a:solidFill>
                            <a:srgbClr val="5F5F5F"/>
                          </a:solidFill>
                          <a:latin typeface="Arial" charset="0"/>
                          <a:cs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u="none" strike="noStrike" cap="none" normalizeH="0" baseline="0" dirty="0" smtClean="0">
                          <a:ln>
                            <a:noFill/>
                          </a:ln>
                          <a:solidFill>
                            <a:schemeClr val="tx1"/>
                          </a:solidFill>
                          <a:effectLst/>
                        </a:rPr>
                        <a:t>Anti-Wear (zinc-free)</a:t>
                      </a:r>
                      <a:endParaRPr kumimoji="0" lang="en-US" altLang="en-US" sz="1800" b="0" i="0" u="none" strike="noStrike" cap="none" normalizeH="0" baseline="0" dirty="0" smtClean="0">
                        <a:ln>
                          <a:noFill/>
                        </a:ln>
                        <a:solidFill>
                          <a:schemeClr val="tx1"/>
                        </a:solidFill>
                        <a:effectLst/>
                        <a:latin typeface="Arial" charset="0"/>
                        <a:cs typeface="Arial" charset="0"/>
                      </a:endParaRPr>
                    </a:p>
                  </a:txBody>
                  <a:tcPr marL="0" marR="121920" marT="0" anchor="ctr" horzOverflow="overflow"/>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p14="http://schemas.microsoft.com/office/powerpoint/2010/main" val="2067443948"/>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nSpc>
                <a:spcPct val="100000"/>
              </a:lnSpc>
            </a:pPr>
            <a:r>
              <a:rPr lang="en-US" sz="3200" cap="none" dirty="0" err="1" smtClean="0"/>
              <a:t>Aircol</a:t>
            </a:r>
            <a:r>
              <a:rPr lang="en-US" sz="3200" cap="none" dirty="0" smtClean="0"/>
              <a:t>™ SR – Features and Benefits</a:t>
            </a:r>
            <a:endParaRPr lang="en-US" sz="3200" cap="none" dirty="0"/>
          </a:p>
        </p:txBody>
      </p:sp>
      <p:graphicFrame>
        <p:nvGraphicFramePr>
          <p:cNvPr id="5" name="Table 4"/>
          <p:cNvGraphicFramePr>
            <a:graphicFrameLocks noGrp="1"/>
          </p:cNvGraphicFramePr>
          <p:nvPr>
            <p:extLst>
              <p:ext uri="{D42A27DB-BD31-4B8C-83A1-F6EECF244321}">
                <p14:modId xmlns:p14="http://schemas.microsoft.com/office/powerpoint/2010/main" val="724478350"/>
              </p:ext>
            </p:extLst>
          </p:nvPr>
        </p:nvGraphicFramePr>
        <p:xfrm>
          <a:off x="609600" y="3196442"/>
          <a:ext cx="10871200" cy="1691640"/>
        </p:xfrm>
        <a:graphic>
          <a:graphicData uri="http://schemas.openxmlformats.org/drawingml/2006/table">
            <a:tbl>
              <a:tblPr firstRow="1" bandRow="1">
                <a:tableStyleId>{7DF18680-E054-41AD-8BC1-D1AEF772440D}</a:tableStyleId>
              </a:tblPr>
              <a:tblGrid>
                <a:gridCol w="5435600"/>
                <a:gridCol w="5435600"/>
              </a:tblGrid>
              <a:tr h="370840">
                <a:tc>
                  <a:txBody>
                    <a:bodyPr/>
                    <a:lstStyle/>
                    <a:p>
                      <a:pPr algn="ctr"/>
                      <a:r>
                        <a:rPr lang="en-US" dirty="0" smtClean="0"/>
                        <a:t>Features</a:t>
                      </a:r>
                      <a:endParaRPr lang="en-US" dirty="0"/>
                    </a:p>
                  </a:txBody>
                  <a:tcPr marL="121920" marR="121920"/>
                </a:tc>
                <a:tc>
                  <a:txBody>
                    <a:bodyPr/>
                    <a:lstStyle/>
                    <a:p>
                      <a:pPr algn="ctr"/>
                      <a:r>
                        <a:rPr lang="en-US" dirty="0" smtClean="0"/>
                        <a:t>Benefits</a:t>
                      </a:r>
                      <a:endParaRPr lang="en-US" dirty="0"/>
                    </a:p>
                  </a:txBody>
                  <a:tcPr marL="121920" marR="121920"/>
                </a:tc>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600" b="0" i="0" u="none" strike="noStrike" cap="none" normalizeH="0" baseline="0" dirty="0" smtClean="0">
                          <a:ln>
                            <a:noFill/>
                          </a:ln>
                          <a:solidFill>
                            <a:schemeClr val="tx1"/>
                          </a:solidFill>
                          <a:effectLst/>
                          <a:latin typeface="Arial" charset="0"/>
                          <a:cs typeface="Arial" charset="0"/>
                        </a:rPr>
                        <a:t>Excellent oxidation stability</a:t>
                      </a:r>
                    </a:p>
                  </a:txBody>
                  <a:tcPr marL="121920" marR="121920"/>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600" b="0" i="0" u="none" strike="noStrike" cap="none" normalizeH="0" baseline="0" dirty="0" smtClean="0">
                          <a:ln>
                            <a:noFill/>
                          </a:ln>
                          <a:solidFill>
                            <a:schemeClr val="tx1"/>
                          </a:solidFill>
                          <a:effectLst/>
                          <a:latin typeface="Arial" charset="0"/>
                          <a:cs typeface="Arial" charset="0"/>
                        </a:rPr>
                        <a:t>Increased oil life in most systems – typically up to 8,000 hours</a:t>
                      </a:r>
                    </a:p>
                  </a:txBody>
                  <a:tcPr marL="121920" marR="121920"/>
                </a:tc>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600" b="0" i="0" u="none" strike="noStrike" cap="none" normalizeH="0" baseline="0" dirty="0" smtClean="0">
                          <a:ln>
                            <a:noFill/>
                          </a:ln>
                          <a:solidFill>
                            <a:schemeClr val="tx1"/>
                          </a:solidFill>
                          <a:effectLst/>
                          <a:latin typeface="Arial" charset="0"/>
                          <a:cs typeface="Arial" charset="0"/>
                        </a:rPr>
                        <a:t>Very low deposit formation</a:t>
                      </a:r>
                    </a:p>
                  </a:txBody>
                  <a:tcPr marL="121920" marR="121920"/>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600" b="0" i="0" u="none" strike="noStrike" cap="none" normalizeH="0" baseline="0" dirty="0" smtClean="0">
                          <a:ln>
                            <a:noFill/>
                          </a:ln>
                          <a:solidFill>
                            <a:schemeClr val="tx1"/>
                          </a:solidFill>
                          <a:effectLst/>
                          <a:latin typeface="Arial" charset="0"/>
                          <a:cs typeface="Arial" charset="0"/>
                        </a:rPr>
                        <a:t>Extends the life of filters and separators</a:t>
                      </a:r>
                    </a:p>
                  </a:txBody>
                  <a:tcPr marL="121920" marR="121920"/>
                </a:tc>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600" b="0" i="0" u="none" strike="noStrike" cap="none" normalizeH="0" baseline="0" dirty="0" smtClean="0">
                          <a:ln>
                            <a:noFill/>
                          </a:ln>
                          <a:solidFill>
                            <a:schemeClr val="tx1"/>
                          </a:solidFill>
                          <a:effectLst/>
                          <a:latin typeface="Arial" charset="0"/>
                          <a:cs typeface="Arial" charset="0"/>
                        </a:rPr>
                        <a:t>PAO base fluid</a:t>
                      </a:r>
                    </a:p>
                  </a:txBody>
                  <a:tcPr marL="121920" marR="121920"/>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600" b="0" i="0" u="none" strike="noStrike" cap="none" normalizeH="0" baseline="0" dirty="0" smtClean="0">
                          <a:ln>
                            <a:noFill/>
                          </a:ln>
                          <a:solidFill>
                            <a:schemeClr val="tx1"/>
                          </a:solidFill>
                          <a:effectLst/>
                          <a:latin typeface="Arial" charset="0"/>
                          <a:cs typeface="Arial" charset="0"/>
                        </a:rPr>
                        <a:t>Good compatibility with seals and mineral based fluids</a:t>
                      </a:r>
                    </a:p>
                  </a:txBody>
                  <a:tcPr marL="121920" marR="121920"/>
                </a:tc>
              </a:tr>
            </a:tbl>
          </a:graphicData>
        </a:graphic>
      </p:graphicFrame>
      <p:sp>
        <p:nvSpPr>
          <p:cNvPr id="6" name="TextBox 5"/>
          <p:cNvSpPr txBox="1"/>
          <p:nvPr/>
        </p:nvSpPr>
        <p:spPr>
          <a:xfrm>
            <a:off x="450376" y="1371600"/>
            <a:ext cx="11335224" cy="1631216"/>
          </a:xfrm>
          <a:prstGeom prst="rect">
            <a:avLst/>
          </a:prstGeom>
          <a:noFill/>
        </p:spPr>
        <p:txBody>
          <a:bodyPr wrap="square" rtlCol="0">
            <a:spAutoFit/>
          </a:bodyPr>
          <a:lstStyle/>
          <a:p>
            <a:pPr marL="285750" indent="-285750">
              <a:spcBef>
                <a:spcPts val="600"/>
              </a:spcBef>
              <a:spcAft>
                <a:spcPts val="600"/>
              </a:spcAft>
              <a:buClr>
                <a:srgbClr val="C00000"/>
              </a:buClr>
              <a:buFont typeface="Wingdings" panose="05000000000000000000" pitchFamily="2" charset="2"/>
              <a:buChar char="Ø"/>
            </a:pPr>
            <a:r>
              <a:rPr lang="en-US" sz="2000" dirty="0"/>
              <a:t>Fully </a:t>
            </a:r>
            <a:r>
              <a:rPr lang="en-US" sz="2000" dirty="0" smtClean="0"/>
              <a:t>synthetic, PAO </a:t>
            </a:r>
            <a:r>
              <a:rPr lang="en-US" sz="2000" dirty="0"/>
              <a:t>compressor </a:t>
            </a:r>
            <a:r>
              <a:rPr lang="en-US" sz="2000" dirty="0" smtClean="0"/>
              <a:t>and circulating oil</a:t>
            </a:r>
            <a:endParaRPr lang="en-US" sz="2000" dirty="0"/>
          </a:p>
          <a:p>
            <a:pPr marL="285750" indent="-285750">
              <a:spcBef>
                <a:spcPts val="600"/>
              </a:spcBef>
              <a:spcAft>
                <a:spcPts val="600"/>
              </a:spcAft>
              <a:buClr>
                <a:srgbClr val="C00000"/>
              </a:buClr>
              <a:buFont typeface="Wingdings" panose="05000000000000000000" pitchFamily="2" charset="2"/>
              <a:buChar char="Ø"/>
            </a:pPr>
            <a:r>
              <a:rPr lang="en-US" sz="2000" dirty="0" smtClean="0"/>
              <a:t>Excels in rotary screw compressors</a:t>
            </a:r>
          </a:p>
          <a:p>
            <a:pPr marL="285750" indent="-285750">
              <a:spcBef>
                <a:spcPts val="600"/>
              </a:spcBef>
              <a:spcAft>
                <a:spcPts val="600"/>
              </a:spcAft>
              <a:buClr>
                <a:srgbClr val="C00000"/>
              </a:buClr>
              <a:buFont typeface="Wingdings" panose="05000000000000000000" pitchFamily="2" charset="2"/>
              <a:buChar char="Ø"/>
            </a:pPr>
            <a:r>
              <a:rPr lang="en-US" sz="2000" dirty="0" smtClean="0"/>
              <a:t>Excellent for pumps, non-EP gear applications, bearings, and high temp circulating fluid applications</a:t>
            </a:r>
          </a:p>
        </p:txBody>
      </p:sp>
    </p:spTree>
    <p:extLst>
      <p:ext uri="{BB962C8B-B14F-4D97-AF65-F5344CB8AC3E}">
        <p14:creationId xmlns:p14="http://schemas.microsoft.com/office/powerpoint/2010/main" val="3257588858"/>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1572" name="Object 4"/>
          <p:cNvGraphicFramePr>
            <a:graphicFrameLocks noGrp="1" noChangeAspect="1"/>
          </p:cNvGraphicFramePr>
          <p:nvPr>
            <p:ph idx="4294967295"/>
            <p:extLst>
              <p:ext uri="{D42A27DB-BD31-4B8C-83A1-F6EECF244321}">
                <p14:modId xmlns:p14="http://schemas.microsoft.com/office/powerpoint/2010/main" val="115978138"/>
              </p:ext>
            </p:extLst>
          </p:nvPr>
        </p:nvGraphicFramePr>
        <p:xfrm>
          <a:off x="1187532" y="1659174"/>
          <a:ext cx="10354652" cy="3967872"/>
        </p:xfrm>
        <a:graphic>
          <a:graphicData uri="http://schemas.openxmlformats.org/presentationml/2006/ole">
            <mc:AlternateContent xmlns:mc="http://schemas.openxmlformats.org/markup-compatibility/2006">
              <mc:Choice xmlns:v="urn:schemas-microsoft-com:vml" Requires="v">
                <p:oleObj spid="_x0000_s18531" name="Chart" r:id="rId3" imgW="8372559" imgH="3819575" progId="MSGraph.Chart.8">
                  <p:embed followColorScheme="full"/>
                </p:oleObj>
              </mc:Choice>
              <mc:Fallback>
                <p:oleObj name="Chart" r:id="rId3" imgW="8372559" imgH="3819575" progId="MSGraph.Chart.8">
                  <p:embed followColorScheme="full"/>
                  <p:pic>
                    <p:nvPicPr>
                      <p:cNvPr id="0" name=""/>
                      <p:cNvPicPr>
                        <a:picLocks noChangeAspect="1" noChangeArrowheads="1"/>
                      </p:cNvPicPr>
                      <p:nvPr/>
                    </p:nvPicPr>
                    <p:blipFill>
                      <a:blip r:embed="rId4"/>
                      <a:srcRect/>
                      <a:stretch>
                        <a:fillRect/>
                      </a:stretch>
                    </p:blipFill>
                    <p:spPr bwMode="auto">
                      <a:xfrm>
                        <a:off x="1187532" y="1659174"/>
                        <a:ext cx="10354652" cy="3967872"/>
                      </a:xfrm>
                      <a:prstGeom prst="rect">
                        <a:avLst/>
                      </a:prstGeom>
                      <a:noFill/>
                      <a:ln>
                        <a:noFill/>
                      </a:ln>
                      <a:effectLst/>
                      <a:extLst/>
                    </p:spPr>
                  </p:pic>
                </p:oleObj>
              </mc:Fallback>
            </mc:AlternateContent>
          </a:graphicData>
        </a:graphic>
      </p:graphicFrame>
      <p:sp>
        <p:nvSpPr>
          <p:cNvPr id="7" name="Title 1"/>
          <p:cNvSpPr>
            <a:spLocks noGrp="1"/>
          </p:cNvSpPr>
          <p:nvPr>
            <p:ph type="ctrTitle"/>
          </p:nvPr>
        </p:nvSpPr>
        <p:spPr>
          <a:xfrm>
            <a:off x="584201" y="417792"/>
            <a:ext cx="11032064" cy="626591"/>
          </a:xfrm>
        </p:spPr>
        <p:txBody>
          <a:bodyPr/>
          <a:lstStyle/>
          <a:p>
            <a:pPr>
              <a:lnSpc>
                <a:spcPct val="100000"/>
              </a:lnSpc>
            </a:pPr>
            <a:r>
              <a:rPr lang="en-US" sz="3200" cap="none" dirty="0" smtClean="0"/>
              <a:t>Competitive Comparison</a:t>
            </a:r>
            <a:endParaRPr lang="en-US" sz="3200" cap="none" dirty="0"/>
          </a:p>
        </p:txBody>
      </p:sp>
      <p:sp>
        <p:nvSpPr>
          <p:cNvPr id="8" name="TextBox 7"/>
          <p:cNvSpPr txBox="1"/>
          <p:nvPr/>
        </p:nvSpPr>
        <p:spPr>
          <a:xfrm>
            <a:off x="2783089" y="1228386"/>
            <a:ext cx="6561412" cy="400110"/>
          </a:xfrm>
          <a:prstGeom prst="rect">
            <a:avLst/>
          </a:prstGeom>
          <a:noFill/>
        </p:spPr>
        <p:txBody>
          <a:bodyPr wrap="none" rtlCol="0">
            <a:spAutoFit/>
          </a:bodyPr>
          <a:lstStyle/>
          <a:p>
            <a:pPr algn="ctr"/>
            <a:r>
              <a:rPr lang="en-US" altLang="en-US" sz="2000" b="1" dirty="0" smtClean="0"/>
              <a:t>Exceptionally long life, even against the competition</a:t>
            </a:r>
            <a:endParaRPr lang="en-US" sz="2000" b="1" dirty="0"/>
          </a:p>
        </p:txBody>
      </p:sp>
    </p:spTree>
    <p:extLst>
      <p:ext uri="{BB962C8B-B14F-4D97-AF65-F5344CB8AC3E}">
        <p14:creationId xmlns:p14="http://schemas.microsoft.com/office/powerpoint/2010/main" val="288963643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a:ext>
            </a:extLst>
          </a:blip>
          <a:stretch/>
        </p:blipFill>
        <p:spPr>
          <a:xfrm>
            <a:off x="1" y="3085796"/>
            <a:ext cx="8866129" cy="1527505"/>
          </a:xfrm>
          <a:prstGeom prst="rect">
            <a:avLst/>
          </a:prstGeom>
          <a:ln>
            <a:gradFill>
              <a:gsLst>
                <a:gs pos="0">
                  <a:srgbClr val="006600"/>
                </a:gs>
                <a:gs pos="85000">
                  <a:schemeClr val="accent1">
                    <a:tint val="44500"/>
                    <a:satMod val="160000"/>
                  </a:schemeClr>
                </a:gs>
                <a:gs pos="100000">
                  <a:srgbClr val="006600"/>
                </a:gs>
              </a:gsLst>
              <a:lin ang="5400000" scaled="0"/>
            </a:gradFill>
          </a:ln>
        </p:spPr>
      </p:pic>
      <p:sp>
        <p:nvSpPr>
          <p:cNvPr id="7" name="Flowchart: Data 6"/>
          <p:cNvSpPr/>
          <p:nvPr/>
        </p:nvSpPr>
        <p:spPr>
          <a:xfrm>
            <a:off x="8018163" y="2667000"/>
            <a:ext cx="4173837" cy="1981200"/>
          </a:xfrm>
          <a:prstGeom prst="flowChartInputOutput">
            <a:avLst/>
          </a:prstGeom>
          <a:solidFill>
            <a:schemeClr val="bg1"/>
          </a:solidFill>
          <a:ln w="9525" cap="flat" algn="ctr">
            <a:no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470512" y="3282310"/>
            <a:ext cx="7657488" cy="1061091"/>
          </a:xfrm>
        </p:spPr>
        <p:txBody>
          <a:bodyPr/>
          <a:lstStyle/>
          <a:p>
            <a:r>
              <a:rPr lang="en-US" sz="3200" dirty="0" err="1" smtClean="0">
                <a:solidFill>
                  <a:schemeClr val="bg1"/>
                </a:solidFill>
              </a:rPr>
              <a:t>Molub</a:t>
            </a:r>
            <a:r>
              <a:rPr lang="en-US" sz="3200" dirty="0" smtClean="0">
                <a:solidFill>
                  <a:schemeClr val="bg1"/>
                </a:solidFill>
              </a:rPr>
              <a:t>-Alloy</a:t>
            </a:r>
            <a:r>
              <a:rPr lang="en-US" sz="3200" baseline="30000" dirty="0" smtClean="0">
                <a:solidFill>
                  <a:schemeClr val="bg1"/>
                </a:solidFill>
              </a:rPr>
              <a:t>®</a:t>
            </a:r>
            <a:r>
              <a:rPr lang="en-US" sz="3200" dirty="0" smtClean="0">
                <a:solidFill>
                  <a:schemeClr val="bg1"/>
                </a:solidFill>
              </a:rPr>
              <a:t> </a:t>
            </a:r>
            <a:r>
              <a:rPr lang="en-US" sz="3200" dirty="0" smtClean="0">
                <a:solidFill>
                  <a:schemeClr val="bg1"/>
                </a:solidFill>
              </a:rPr>
              <a:t>860 ES – Heavy Duty High Performance Grease</a:t>
            </a:r>
            <a:endParaRPr lang="en-US" sz="3200" cap="none" dirty="0">
              <a:solidFill>
                <a:schemeClr val="bg1"/>
              </a:solidFill>
            </a:endParaRPr>
          </a:p>
        </p:txBody>
      </p:sp>
    </p:spTree>
    <p:custDataLst>
      <p:tags r:id="rId1"/>
    </p:custDataLst>
    <p:extLst>
      <p:ext uri="{BB962C8B-B14F-4D97-AF65-F5344CB8AC3E}">
        <p14:creationId xmlns:p14="http://schemas.microsoft.com/office/powerpoint/2010/main" val="32422806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err="1" smtClean="0"/>
              <a:t>Molub</a:t>
            </a:r>
            <a:r>
              <a:rPr lang="en-US" sz="3200" dirty="0" smtClean="0"/>
              <a:t>-Alloy</a:t>
            </a:r>
            <a:r>
              <a:rPr lang="en-US" sz="3200" baseline="30000" dirty="0" smtClean="0"/>
              <a:t>®</a:t>
            </a:r>
            <a:r>
              <a:rPr lang="en-US" sz="3200" dirty="0" smtClean="0"/>
              <a:t> </a:t>
            </a:r>
            <a:r>
              <a:rPr lang="en-US" sz="3200" dirty="0" smtClean="0"/>
              <a:t>860 ES - Properties</a:t>
            </a:r>
            <a:endParaRPr lang="en-US" sz="3200" dirty="0"/>
          </a:p>
        </p:txBody>
      </p:sp>
      <p:graphicFrame>
        <p:nvGraphicFramePr>
          <p:cNvPr id="4" name="Table 3"/>
          <p:cNvGraphicFramePr>
            <a:graphicFrameLocks noGrp="1"/>
          </p:cNvGraphicFramePr>
          <p:nvPr>
            <p:extLst>
              <p:ext uri="{D42A27DB-BD31-4B8C-83A1-F6EECF244321}">
                <p14:modId xmlns:p14="http://schemas.microsoft.com/office/powerpoint/2010/main" val="3894988020"/>
              </p:ext>
            </p:extLst>
          </p:nvPr>
        </p:nvGraphicFramePr>
        <p:xfrm>
          <a:off x="508000" y="1447800"/>
          <a:ext cx="11074400" cy="3606800"/>
        </p:xfrm>
        <a:graphic>
          <a:graphicData uri="http://schemas.openxmlformats.org/drawingml/2006/table">
            <a:tbl>
              <a:tblPr bandRow="1">
                <a:tableStyleId>{5C22544A-7EE6-4342-B048-85BDC9FD1C3A}</a:tableStyleId>
              </a:tblPr>
              <a:tblGrid>
                <a:gridCol w="5537200"/>
                <a:gridCol w="5537200"/>
              </a:tblGrid>
              <a:tr h="370840">
                <a:tc>
                  <a:txBody>
                    <a:bodyPr/>
                    <a:lstStyle/>
                    <a:p>
                      <a:r>
                        <a:rPr lang="en-US" dirty="0" smtClean="0">
                          <a:latin typeface="Arial" panose="020B0604020202020204" pitchFamily="34" charset="0"/>
                          <a:cs typeface="Arial" panose="020B0604020202020204" pitchFamily="34" charset="0"/>
                        </a:rPr>
                        <a:t>Base Fluid</a:t>
                      </a:r>
                      <a:endParaRPr lang="en-US" dirty="0">
                        <a:latin typeface="Arial" panose="020B0604020202020204" pitchFamily="34" charset="0"/>
                        <a:cs typeface="Arial" panose="020B0604020202020204" pitchFamily="34" charset="0"/>
                      </a:endParaRPr>
                    </a:p>
                  </a:txBody>
                  <a:tcPr marL="121920" marR="12192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Highly</a:t>
                      </a:r>
                      <a:r>
                        <a:rPr lang="en-US" baseline="0" dirty="0" smtClean="0">
                          <a:latin typeface="Arial" panose="020B0604020202020204" pitchFamily="34" charset="0"/>
                          <a:cs typeface="Arial" panose="020B0604020202020204" pitchFamily="34" charset="0"/>
                        </a:rPr>
                        <a:t> refined m</a:t>
                      </a:r>
                      <a:r>
                        <a:rPr lang="en-US" dirty="0" smtClean="0">
                          <a:latin typeface="Arial" panose="020B0604020202020204" pitchFamily="34" charset="0"/>
                          <a:cs typeface="Arial" panose="020B0604020202020204" pitchFamily="34" charset="0"/>
                        </a:rPr>
                        <a:t>ineral oil</a:t>
                      </a:r>
                    </a:p>
                  </a:txBody>
                  <a:tcPr marL="121920" marR="121920"/>
                </a:tc>
              </a:tr>
              <a:tr h="370840">
                <a:tc>
                  <a:txBody>
                    <a:bodyPr/>
                    <a:lstStyle/>
                    <a:p>
                      <a:r>
                        <a:rPr lang="en-US" dirty="0" smtClean="0">
                          <a:latin typeface="Arial" panose="020B0604020202020204" pitchFamily="34" charset="0"/>
                          <a:cs typeface="Arial" panose="020B0604020202020204" pitchFamily="34" charset="0"/>
                        </a:rPr>
                        <a:t>Base Fluid Viscosities</a:t>
                      </a:r>
                      <a:endParaRPr lang="en-US" dirty="0">
                        <a:latin typeface="Arial" panose="020B0604020202020204" pitchFamily="34" charset="0"/>
                        <a:cs typeface="Arial" panose="020B0604020202020204" pitchFamily="34" charset="0"/>
                      </a:endParaRPr>
                    </a:p>
                  </a:txBody>
                  <a:tcPr marL="121920" marR="12192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ISO 150, 220, 460</a:t>
                      </a:r>
                    </a:p>
                  </a:txBody>
                  <a:tcPr marL="121920" marR="121920"/>
                </a:tc>
              </a:tr>
              <a:tr h="370840">
                <a:tc>
                  <a:txBody>
                    <a:bodyPr/>
                    <a:lstStyle/>
                    <a:p>
                      <a:r>
                        <a:rPr lang="en-US" dirty="0" smtClean="0">
                          <a:latin typeface="Arial" panose="020B0604020202020204" pitchFamily="34" charset="0"/>
                          <a:cs typeface="Arial" panose="020B0604020202020204" pitchFamily="34" charset="0"/>
                        </a:rPr>
                        <a:t>Thickener</a:t>
                      </a:r>
                      <a:endParaRPr lang="en-US" dirty="0">
                        <a:latin typeface="Arial" panose="020B0604020202020204" pitchFamily="34" charset="0"/>
                        <a:cs typeface="Arial" panose="020B0604020202020204" pitchFamily="34" charset="0"/>
                      </a:endParaRPr>
                    </a:p>
                  </a:txBody>
                  <a:tcPr marL="121920" marR="12192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Lithium Complex</a:t>
                      </a:r>
                    </a:p>
                  </a:txBody>
                  <a:tcPr marL="121920" marR="121920"/>
                </a:tc>
              </a:tr>
              <a:tr h="370840">
                <a:tc>
                  <a:txBody>
                    <a:bodyPr/>
                    <a:lstStyle/>
                    <a:p>
                      <a:r>
                        <a:rPr lang="en-US" dirty="0" smtClean="0">
                          <a:latin typeface="Arial" panose="020B0604020202020204" pitchFamily="34" charset="0"/>
                          <a:cs typeface="Arial" panose="020B0604020202020204" pitchFamily="34" charset="0"/>
                        </a:rPr>
                        <a:t>NLGI Grades</a:t>
                      </a:r>
                      <a:endParaRPr lang="en-US" dirty="0">
                        <a:latin typeface="Arial" panose="020B0604020202020204" pitchFamily="34" charset="0"/>
                        <a:cs typeface="Arial" panose="020B0604020202020204" pitchFamily="34" charset="0"/>
                      </a:endParaRPr>
                    </a:p>
                  </a:txBody>
                  <a:tcPr marL="121920" marR="121920"/>
                </a:tc>
                <a:tc>
                  <a:txBody>
                    <a:bodyPr/>
                    <a:lstStyle/>
                    <a:p>
                      <a:r>
                        <a:rPr lang="en-US" dirty="0" smtClean="0">
                          <a:latin typeface="Arial" panose="020B0604020202020204" pitchFamily="34" charset="0"/>
                          <a:cs typeface="Arial" panose="020B0604020202020204" pitchFamily="34" charset="0"/>
                        </a:rPr>
                        <a:t>0,1,2</a:t>
                      </a:r>
                      <a:endParaRPr lang="en-US" dirty="0">
                        <a:latin typeface="Arial" panose="020B0604020202020204" pitchFamily="34" charset="0"/>
                        <a:cs typeface="Arial" panose="020B0604020202020204" pitchFamily="34" charset="0"/>
                      </a:endParaRPr>
                    </a:p>
                  </a:txBody>
                  <a:tcPr marL="121920" marR="121920"/>
                </a:tc>
              </a:tr>
              <a:tr h="370840">
                <a:tc>
                  <a:txBody>
                    <a:bodyPr/>
                    <a:lstStyle/>
                    <a:p>
                      <a:r>
                        <a:rPr lang="en-US" dirty="0" smtClean="0">
                          <a:latin typeface="Arial" panose="020B0604020202020204" pitchFamily="34" charset="0"/>
                          <a:cs typeface="Arial" panose="020B0604020202020204" pitchFamily="34" charset="0"/>
                        </a:rPr>
                        <a:t>Additives</a:t>
                      </a:r>
                      <a:endParaRPr lang="en-US" dirty="0">
                        <a:latin typeface="Arial" panose="020B0604020202020204" pitchFamily="34" charset="0"/>
                        <a:cs typeface="Arial" panose="020B0604020202020204" pitchFamily="34" charset="0"/>
                      </a:endParaRPr>
                    </a:p>
                  </a:txBody>
                  <a:tcPr marL="121920" marR="121920"/>
                </a:tc>
                <a:tc>
                  <a:txBody>
                    <a:bodyPr/>
                    <a:lstStyle/>
                    <a:p>
                      <a:r>
                        <a:rPr lang="en-US" dirty="0" smtClean="0">
                          <a:latin typeface="Arial" panose="020B0604020202020204" pitchFamily="34" charset="0"/>
                          <a:cs typeface="Arial" panose="020B0604020202020204" pitchFamily="34" charset="0"/>
                        </a:rPr>
                        <a:t>Moly, oxidation</a:t>
                      </a:r>
                      <a:r>
                        <a:rPr lang="en-US" baseline="0"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inhibitors, rust inhibitors, tackiness agents</a:t>
                      </a:r>
                      <a:endParaRPr lang="en-US" dirty="0">
                        <a:latin typeface="Arial" panose="020B0604020202020204" pitchFamily="34" charset="0"/>
                        <a:cs typeface="Arial" panose="020B0604020202020204" pitchFamily="34" charset="0"/>
                      </a:endParaRPr>
                    </a:p>
                  </a:txBody>
                  <a:tcPr marL="121920" marR="121920"/>
                </a:tc>
              </a:tr>
              <a:tr h="370840">
                <a:tc>
                  <a:txBody>
                    <a:bodyPr/>
                    <a:lstStyle/>
                    <a:p>
                      <a:r>
                        <a:rPr lang="en-US" dirty="0" smtClean="0">
                          <a:latin typeface="Arial" panose="020B0604020202020204" pitchFamily="34" charset="0"/>
                          <a:cs typeface="Arial" panose="020B0604020202020204" pitchFamily="34" charset="0"/>
                        </a:rPr>
                        <a:t>Temp Range</a:t>
                      </a:r>
                      <a:endParaRPr lang="en-US" dirty="0">
                        <a:latin typeface="Arial" panose="020B0604020202020204" pitchFamily="34" charset="0"/>
                        <a:cs typeface="Arial" panose="020B0604020202020204" pitchFamily="34" charset="0"/>
                      </a:endParaRPr>
                    </a:p>
                  </a:txBody>
                  <a:tcPr marL="121920" marR="12192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10°F</a:t>
                      </a:r>
                      <a:r>
                        <a:rPr lang="en-US" baseline="0" dirty="0" smtClean="0">
                          <a:latin typeface="Arial" panose="020B0604020202020204" pitchFamily="34" charset="0"/>
                          <a:cs typeface="Arial" panose="020B0604020202020204" pitchFamily="34" charset="0"/>
                        </a:rPr>
                        <a:t> - </a:t>
                      </a:r>
                      <a:r>
                        <a:rPr lang="en-US" dirty="0" smtClean="0">
                          <a:latin typeface="Arial" panose="020B0604020202020204" pitchFamily="34" charset="0"/>
                          <a:cs typeface="Arial" panose="020B0604020202020204" pitchFamily="34" charset="0"/>
                        </a:rPr>
                        <a:t>350+°F</a:t>
                      </a:r>
                    </a:p>
                  </a:txBody>
                  <a:tcPr marL="121920" marR="121920"/>
                </a:tc>
              </a:tr>
              <a:tr h="370840">
                <a:tc>
                  <a:txBody>
                    <a:bodyPr/>
                    <a:lstStyle/>
                    <a:p>
                      <a:r>
                        <a:rPr lang="en-US" dirty="0" smtClean="0">
                          <a:latin typeface="Arial" panose="020B0604020202020204" pitchFamily="34" charset="0"/>
                          <a:cs typeface="Arial" panose="020B0604020202020204" pitchFamily="34" charset="0"/>
                        </a:rPr>
                        <a:t>Water Wash Resistance</a:t>
                      </a:r>
                      <a:endParaRPr lang="en-US" dirty="0">
                        <a:latin typeface="Arial" panose="020B0604020202020204" pitchFamily="34" charset="0"/>
                        <a:cs typeface="Arial" panose="020B0604020202020204" pitchFamily="34" charset="0"/>
                      </a:endParaRPr>
                    </a:p>
                  </a:txBody>
                  <a:tcPr marL="121920" marR="121920"/>
                </a:tc>
                <a:tc>
                  <a:txBody>
                    <a:bodyPr/>
                    <a:lstStyle/>
                    <a:p>
                      <a:r>
                        <a:rPr lang="en-US" dirty="0" smtClean="0">
                          <a:latin typeface="Arial" panose="020B0604020202020204" pitchFamily="34" charset="0"/>
                          <a:cs typeface="Arial" panose="020B0604020202020204" pitchFamily="34" charset="0"/>
                        </a:rPr>
                        <a:t>Excellent</a:t>
                      </a:r>
                      <a:endParaRPr lang="en-US" dirty="0">
                        <a:latin typeface="Arial" panose="020B0604020202020204" pitchFamily="34" charset="0"/>
                        <a:cs typeface="Arial" panose="020B0604020202020204" pitchFamily="34" charset="0"/>
                      </a:endParaRPr>
                    </a:p>
                  </a:txBody>
                  <a:tcPr marL="121920" marR="121920"/>
                </a:tc>
              </a:tr>
              <a:tr h="370840">
                <a:tc>
                  <a:txBody>
                    <a:bodyPr/>
                    <a:lstStyle/>
                    <a:p>
                      <a:r>
                        <a:rPr lang="en-US" dirty="0" smtClean="0">
                          <a:latin typeface="Arial" panose="020B0604020202020204" pitchFamily="34" charset="0"/>
                          <a:cs typeface="Arial" panose="020B0604020202020204" pitchFamily="34" charset="0"/>
                        </a:rPr>
                        <a:t>Heavy Load Capability</a:t>
                      </a:r>
                      <a:endParaRPr lang="en-US" dirty="0">
                        <a:latin typeface="Arial" panose="020B0604020202020204" pitchFamily="34" charset="0"/>
                        <a:cs typeface="Arial" panose="020B0604020202020204" pitchFamily="34" charset="0"/>
                      </a:endParaRPr>
                    </a:p>
                  </a:txBody>
                  <a:tcPr marL="121920" marR="12192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Excellent</a:t>
                      </a:r>
                    </a:p>
                  </a:txBody>
                  <a:tcPr marL="121920" marR="121920"/>
                </a:tc>
              </a:tr>
              <a:tr h="370840">
                <a:tc>
                  <a:txBody>
                    <a:bodyPr/>
                    <a:lstStyle/>
                    <a:p>
                      <a:r>
                        <a:rPr lang="en-US" dirty="0" smtClean="0">
                          <a:latin typeface="Arial" panose="020B0604020202020204" pitchFamily="34" charset="0"/>
                          <a:cs typeface="Arial" panose="020B0604020202020204" pitchFamily="34" charset="0"/>
                        </a:rPr>
                        <a:t>High Temp Capability</a:t>
                      </a:r>
                      <a:endParaRPr lang="en-US" dirty="0">
                        <a:latin typeface="Arial" panose="020B0604020202020204" pitchFamily="34" charset="0"/>
                        <a:cs typeface="Arial" panose="020B0604020202020204" pitchFamily="34" charset="0"/>
                      </a:endParaRPr>
                    </a:p>
                  </a:txBody>
                  <a:tcPr marL="121920" marR="12192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Excellent</a:t>
                      </a:r>
                    </a:p>
                  </a:txBody>
                  <a:tcPr marL="121920" marR="121920"/>
                </a:tc>
              </a:tr>
            </a:tbl>
          </a:graphicData>
        </a:graphic>
      </p:graphicFrame>
    </p:spTree>
    <p:extLst>
      <p:ext uri="{BB962C8B-B14F-4D97-AF65-F5344CB8AC3E}">
        <p14:creationId xmlns:p14="http://schemas.microsoft.com/office/powerpoint/2010/main" val="2853330134"/>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err="1" smtClean="0"/>
              <a:t>Molub</a:t>
            </a:r>
            <a:r>
              <a:rPr lang="en-US" sz="3200" dirty="0" smtClean="0"/>
              <a:t>-Alloy</a:t>
            </a:r>
            <a:r>
              <a:rPr lang="en-US" sz="3200" baseline="30000" dirty="0" smtClean="0"/>
              <a:t>®</a:t>
            </a:r>
            <a:r>
              <a:rPr lang="en-US" sz="3200" dirty="0" smtClean="0"/>
              <a:t> </a:t>
            </a:r>
            <a:r>
              <a:rPr lang="en-US" sz="3200" dirty="0"/>
              <a:t>860 ES </a:t>
            </a:r>
            <a:r>
              <a:rPr lang="en-US" sz="3200" dirty="0" smtClean="0"/>
              <a:t>– Features and Benefits</a:t>
            </a:r>
            <a:endParaRPr lang="en-US" sz="3200" dirty="0"/>
          </a:p>
        </p:txBody>
      </p:sp>
      <p:graphicFrame>
        <p:nvGraphicFramePr>
          <p:cNvPr id="4" name="Table 3"/>
          <p:cNvGraphicFramePr>
            <a:graphicFrameLocks noGrp="1"/>
          </p:cNvGraphicFramePr>
          <p:nvPr>
            <p:extLst>
              <p:ext uri="{D42A27DB-BD31-4B8C-83A1-F6EECF244321}">
                <p14:modId xmlns:p14="http://schemas.microsoft.com/office/powerpoint/2010/main" val="3429740862"/>
              </p:ext>
            </p:extLst>
          </p:nvPr>
        </p:nvGraphicFramePr>
        <p:xfrm>
          <a:off x="609600" y="1524000"/>
          <a:ext cx="10668000" cy="3413760"/>
        </p:xfrm>
        <a:graphic>
          <a:graphicData uri="http://schemas.openxmlformats.org/drawingml/2006/table">
            <a:tbl>
              <a:tblPr firstRow="1" bandRow="1">
                <a:tableStyleId>{F5AB1C69-6EDB-4FF4-983F-18BD219EF322}</a:tableStyleId>
              </a:tblPr>
              <a:tblGrid>
                <a:gridCol w="3556000"/>
                <a:gridCol w="3556000"/>
                <a:gridCol w="3556000"/>
              </a:tblGrid>
              <a:tr h="370840">
                <a:tc>
                  <a:txBody>
                    <a:bodyPr/>
                    <a:lstStyle/>
                    <a:p>
                      <a:r>
                        <a:rPr lang="en-US" sz="2000" dirty="0" smtClean="0">
                          <a:latin typeface="Arial" panose="020B0604020202020204" pitchFamily="34" charset="0"/>
                          <a:cs typeface="Arial" panose="020B0604020202020204" pitchFamily="34" charset="0"/>
                        </a:rPr>
                        <a:t>Feature</a:t>
                      </a:r>
                      <a:endParaRPr lang="en-US" sz="2000" dirty="0">
                        <a:latin typeface="Arial" panose="020B0604020202020204" pitchFamily="34" charset="0"/>
                        <a:cs typeface="Arial" panose="020B0604020202020204" pitchFamily="34" charset="0"/>
                      </a:endParaRPr>
                    </a:p>
                  </a:txBody>
                  <a:tcPr marL="121920" marR="121920">
                    <a:solidFill>
                      <a:srgbClr val="007B32"/>
                    </a:solidFill>
                  </a:tcPr>
                </a:tc>
                <a:tc>
                  <a:txBody>
                    <a:bodyPr/>
                    <a:lstStyle/>
                    <a:p>
                      <a:r>
                        <a:rPr lang="en-US" sz="2000" dirty="0" smtClean="0">
                          <a:latin typeface="Arial" panose="020B0604020202020204" pitchFamily="34" charset="0"/>
                          <a:cs typeface="Arial" panose="020B0604020202020204" pitchFamily="34" charset="0"/>
                        </a:rPr>
                        <a:t>Benefit</a:t>
                      </a:r>
                      <a:endParaRPr lang="en-US" sz="2000" dirty="0">
                        <a:latin typeface="Arial" panose="020B0604020202020204" pitchFamily="34" charset="0"/>
                        <a:cs typeface="Arial" panose="020B0604020202020204" pitchFamily="34" charset="0"/>
                      </a:endParaRPr>
                    </a:p>
                  </a:txBody>
                  <a:tcPr marL="121920" marR="121920">
                    <a:solidFill>
                      <a:srgbClr val="007B32"/>
                    </a:solidFill>
                  </a:tcPr>
                </a:tc>
                <a:tc>
                  <a:txBody>
                    <a:bodyPr/>
                    <a:lstStyle/>
                    <a:p>
                      <a:r>
                        <a:rPr lang="en-US" sz="2000" dirty="0" smtClean="0">
                          <a:latin typeface="Arial" panose="020B0604020202020204" pitchFamily="34" charset="0"/>
                          <a:cs typeface="Arial" panose="020B0604020202020204" pitchFamily="34" charset="0"/>
                        </a:rPr>
                        <a:t>Value</a:t>
                      </a:r>
                      <a:endParaRPr lang="en-US" sz="2000" dirty="0">
                        <a:latin typeface="Arial" panose="020B0604020202020204" pitchFamily="34" charset="0"/>
                        <a:cs typeface="Arial" panose="020B0604020202020204" pitchFamily="34" charset="0"/>
                      </a:endParaRPr>
                    </a:p>
                  </a:txBody>
                  <a:tcPr marL="121920" marR="121920">
                    <a:solidFill>
                      <a:srgbClr val="007B32"/>
                    </a:solidFill>
                  </a:tcPr>
                </a:tc>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Solid lubricants (Moly)</a:t>
                      </a:r>
                    </a:p>
                  </a:txBody>
                  <a:tcPr marL="121920" marR="121920"/>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Excellent EP and metal protection</a:t>
                      </a:r>
                    </a:p>
                  </a:txBody>
                  <a:tcPr marL="121920" marR="121920"/>
                </a:tc>
                <a:tc>
                  <a:txBody>
                    <a:bodyPr/>
                    <a:lstStyle/>
                    <a:p>
                      <a:pPr marL="285750" indent="-285750">
                        <a:buClr>
                          <a:srgbClr val="FF0000"/>
                        </a:buClr>
                        <a:buFont typeface="Wingdings" panose="05000000000000000000" pitchFamily="2" charset="2"/>
                        <a:buChar char="Ø"/>
                      </a:pPr>
                      <a:r>
                        <a:rPr lang="en-US" dirty="0" smtClean="0">
                          <a:latin typeface="Arial" panose="020B0604020202020204" pitchFamily="34" charset="0"/>
                          <a:cs typeface="Arial" panose="020B0604020202020204" pitchFamily="34" charset="0"/>
                        </a:rPr>
                        <a:t>Extended bearing life</a:t>
                      </a:r>
                      <a:endParaRPr lang="en-US" dirty="0">
                        <a:latin typeface="Arial" panose="020B0604020202020204" pitchFamily="34" charset="0"/>
                        <a:cs typeface="Arial" panose="020B0604020202020204" pitchFamily="34" charset="0"/>
                      </a:endParaRPr>
                    </a:p>
                  </a:txBody>
                  <a:tcPr marL="121920" marR="121920"/>
                </a:tc>
              </a:tr>
              <a:tr h="370840">
                <a:tc>
                  <a:txBody>
                    <a:bodyPr/>
                    <a:lstStyle/>
                    <a:p>
                      <a:r>
                        <a:rPr kumimoji="0" lang="en-US"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Adhesion</a:t>
                      </a:r>
                      <a:endParaRPr lang="en-US" dirty="0">
                        <a:latin typeface="Arial" panose="020B0604020202020204" pitchFamily="34" charset="0"/>
                        <a:cs typeface="Arial" panose="020B0604020202020204" pitchFamily="34" charset="0"/>
                      </a:endParaRPr>
                    </a:p>
                  </a:txBody>
                  <a:tcPr marL="121920" marR="121920"/>
                </a:tc>
                <a:tc>
                  <a:txBody>
                    <a:bodyPr/>
                    <a:lstStyle/>
                    <a:p>
                      <a:r>
                        <a:rPr kumimoji="0" 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Excellent water resistance</a:t>
                      </a:r>
                      <a:endParaRPr lang="en-US" dirty="0">
                        <a:latin typeface="Arial" panose="020B0604020202020204" pitchFamily="34" charset="0"/>
                        <a:cs typeface="Arial" panose="020B0604020202020204" pitchFamily="34" charset="0"/>
                      </a:endParaRPr>
                    </a:p>
                  </a:txBody>
                  <a:tcPr marL="121920" marR="121920"/>
                </a:tc>
                <a:tc>
                  <a:txBody>
                    <a:bodyPr/>
                    <a:lstStyle/>
                    <a:p>
                      <a:pPr marL="285750" indent="-285750">
                        <a:spcBef>
                          <a:spcPts val="600"/>
                        </a:spcBef>
                        <a:spcAft>
                          <a:spcPts val="600"/>
                        </a:spcAft>
                        <a:buClr>
                          <a:srgbClr val="C00000"/>
                        </a:buClr>
                        <a:buFont typeface="Wingdings" panose="05000000000000000000" pitchFamily="2" charset="2"/>
                        <a:buChar char="Ø"/>
                      </a:pPr>
                      <a:r>
                        <a:rPr lang="en-US" dirty="0" smtClean="0">
                          <a:latin typeface="Arial" panose="020B0604020202020204" pitchFamily="34" charset="0"/>
                          <a:cs typeface="Arial" panose="020B0604020202020204" pitchFamily="34" charset="0"/>
                        </a:rPr>
                        <a:t>Longer grease life</a:t>
                      </a:r>
                    </a:p>
                    <a:p>
                      <a:pPr marL="285750" indent="-285750">
                        <a:spcBef>
                          <a:spcPts val="600"/>
                        </a:spcBef>
                        <a:spcAft>
                          <a:spcPts val="600"/>
                        </a:spcAft>
                        <a:buClr>
                          <a:srgbClr val="C00000"/>
                        </a:buClr>
                        <a:buFont typeface="Wingdings" panose="05000000000000000000" pitchFamily="2" charset="2"/>
                        <a:buChar char="Ø"/>
                      </a:pPr>
                      <a:r>
                        <a:rPr lang="en-US" dirty="0" smtClean="0">
                          <a:latin typeface="Arial" panose="020B0604020202020204" pitchFamily="34" charset="0"/>
                          <a:cs typeface="Arial" panose="020B0604020202020204" pitchFamily="34" charset="0"/>
                        </a:rPr>
                        <a:t>Extended bearing life</a:t>
                      </a:r>
                    </a:p>
                  </a:txBody>
                  <a:tcPr marL="121920" marR="121920"/>
                </a:tc>
              </a:tr>
              <a:tr h="370840">
                <a:tc>
                  <a:txBody>
                    <a:bodyPr/>
                    <a:lstStyle/>
                    <a:p>
                      <a:r>
                        <a:rPr lang="en-US" b="1" dirty="0" smtClean="0">
                          <a:latin typeface="Arial" panose="020B0604020202020204" pitchFamily="34" charset="0"/>
                          <a:cs typeface="Arial" panose="020B0604020202020204" pitchFamily="34" charset="0"/>
                        </a:rPr>
                        <a:t>High quality base oil w/ oxidation inhibitors</a:t>
                      </a:r>
                    </a:p>
                  </a:txBody>
                  <a:tcPr marL="121920" marR="121920"/>
                </a:tc>
                <a:tc>
                  <a:txBody>
                    <a:bodyPr/>
                    <a:lstStyle/>
                    <a:p>
                      <a:r>
                        <a:rPr lang="en-US" dirty="0" smtClean="0">
                          <a:latin typeface="Arial" panose="020B0604020202020204" pitchFamily="34" charset="0"/>
                          <a:cs typeface="Arial" panose="020B0604020202020204" pitchFamily="34" charset="0"/>
                        </a:rPr>
                        <a:t>Resistance to oxidation at high temps</a:t>
                      </a:r>
                    </a:p>
                  </a:txBody>
                  <a:tcPr marL="121920" marR="121920"/>
                </a:tc>
                <a:tc>
                  <a:txBody>
                    <a:bodyPr/>
                    <a:lstStyle/>
                    <a:p>
                      <a:pPr marL="285750" indent="-285750">
                        <a:spcBef>
                          <a:spcPts val="600"/>
                        </a:spcBef>
                        <a:spcAft>
                          <a:spcPts val="600"/>
                        </a:spcAft>
                        <a:buClr>
                          <a:srgbClr val="C00000"/>
                        </a:buClr>
                        <a:buFont typeface="Wingdings" panose="05000000000000000000" pitchFamily="2" charset="2"/>
                        <a:buChar char="Ø"/>
                      </a:pPr>
                      <a:r>
                        <a:rPr lang="en-US" dirty="0" smtClean="0">
                          <a:latin typeface="Arial" panose="020B0604020202020204" pitchFamily="34" charset="0"/>
                          <a:cs typeface="Arial" panose="020B0604020202020204" pitchFamily="34" charset="0"/>
                        </a:rPr>
                        <a:t>Longer grease life</a:t>
                      </a:r>
                    </a:p>
                    <a:p>
                      <a:pPr marL="285750" indent="-285750">
                        <a:spcBef>
                          <a:spcPts val="600"/>
                        </a:spcBef>
                        <a:spcAft>
                          <a:spcPts val="600"/>
                        </a:spcAft>
                        <a:buClr>
                          <a:srgbClr val="C00000"/>
                        </a:buClr>
                        <a:buFont typeface="Wingdings" panose="05000000000000000000" pitchFamily="2" charset="2"/>
                        <a:buChar char="Ø"/>
                      </a:pPr>
                      <a:r>
                        <a:rPr lang="en-US" dirty="0" smtClean="0">
                          <a:latin typeface="Arial" panose="020B0604020202020204" pitchFamily="34" charset="0"/>
                          <a:cs typeface="Arial" panose="020B0604020202020204" pitchFamily="34" charset="0"/>
                        </a:rPr>
                        <a:t>Extended bearing life</a:t>
                      </a:r>
                    </a:p>
                  </a:txBody>
                  <a:tcPr marL="121920" marR="121920"/>
                </a:tc>
              </a:tr>
              <a:tr h="370840">
                <a:tc>
                  <a:txBody>
                    <a:bodyPr/>
                    <a:lstStyle/>
                    <a:p>
                      <a:r>
                        <a:rPr lang="en-US" b="1" dirty="0" smtClean="0">
                          <a:latin typeface="Arial" panose="020B0604020202020204" pitchFamily="34" charset="0"/>
                          <a:cs typeface="Arial" panose="020B0604020202020204" pitchFamily="34" charset="0"/>
                        </a:rPr>
                        <a:t>Multiple base oil viscosities available</a:t>
                      </a:r>
                    </a:p>
                  </a:txBody>
                  <a:tcPr marL="121920" marR="121920"/>
                </a:tc>
                <a:tc>
                  <a:txBody>
                    <a:bodyPr/>
                    <a:lstStyle/>
                    <a:p>
                      <a:r>
                        <a:rPr lang="en-US" dirty="0" smtClean="0">
                          <a:latin typeface="Arial" panose="020B0604020202020204" pitchFamily="34" charset="0"/>
                          <a:cs typeface="Arial" panose="020B0604020202020204" pitchFamily="34" charset="0"/>
                        </a:rPr>
                        <a:t>Covers almost every application</a:t>
                      </a:r>
                    </a:p>
                  </a:txBody>
                  <a:tcPr marL="121920" marR="121920"/>
                </a:tc>
                <a:tc>
                  <a:txBody>
                    <a:bodyPr/>
                    <a:lstStyle/>
                    <a:p>
                      <a:pPr marL="285750" indent="-285750">
                        <a:spcBef>
                          <a:spcPts val="600"/>
                        </a:spcBef>
                        <a:spcAft>
                          <a:spcPts val="600"/>
                        </a:spcAft>
                        <a:buClr>
                          <a:srgbClr val="C00000"/>
                        </a:buClr>
                        <a:buFont typeface="Wingdings" panose="05000000000000000000" pitchFamily="2" charset="2"/>
                        <a:buChar char="Ø"/>
                      </a:pPr>
                      <a:r>
                        <a:rPr lang="en-US" dirty="0" smtClean="0">
                          <a:latin typeface="Arial" panose="020B0604020202020204" pitchFamily="34" charset="0"/>
                          <a:cs typeface="Arial" panose="020B0604020202020204" pitchFamily="34" charset="0"/>
                        </a:rPr>
                        <a:t>Lube consolidation</a:t>
                      </a:r>
                    </a:p>
                    <a:p>
                      <a:pPr marL="285750" indent="-285750">
                        <a:spcBef>
                          <a:spcPts val="600"/>
                        </a:spcBef>
                        <a:spcAft>
                          <a:spcPts val="600"/>
                        </a:spcAft>
                        <a:buClr>
                          <a:srgbClr val="C00000"/>
                        </a:buClr>
                        <a:buFont typeface="Wingdings" panose="05000000000000000000" pitchFamily="2" charset="2"/>
                        <a:buChar char="Ø"/>
                      </a:pPr>
                      <a:r>
                        <a:rPr lang="en-US" dirty="0" smtClean="0">
                          <a:latin typeface="Arial" panose="020B0604020202020204" pitchFamily="34" charset="0"/>
                          <a:cs typeface="Arial" panose="020B0604020202020204" pitchFamily="34" charset="0"/>
                        </a:rPr>
                        <a:t>Less complexity</a:t>
                      </a:r>
                    </a:p>
                  </a:txBody>
                  <a:tcPr marL="121920" marR="121920"/>
                </a:tc>
              </a:tr>
            </a:tbl>
          </a:graphicData>
        </a:graphic>
      </p:graphicFrame>
    </p:spTree>
    <p:extLst>
      <p:ext uri="{BB962C8B-B14F-4D97-AF65-F5344CB8AC3E}">
        <p14:creationId xmlns:p14="http://schemas.microsoft.com/office/powerpoint/2010/main" val="2448439707"/>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err="1" smtClean="0"/>
              <a:t>Molub</a:t>
            </a:r>
            <a:r>
              <a:rPr lang="en-US" sz="3200" dirty="0" smtClean="0"/>
              <a:t>-Alloy</a:t>
            </a:r>
            <a:r>
              <a:rPr lang="en-US" sz="3200" baseline="30000" dirty="0" smtClean="0"/>
              <a:t>®</a:t>
            </a:r>
            <a:r>
              <a:rPr lang="en-US" sz="3200" dirty="0" smtClean="0"/>
              <a:t> </a:t>
            </a:r>
            <a:r>
              <a:rPr lang="en-US" sz="3200" dirty="0"/>
              <a:t>860 ES - </a:t>
            </a:r>
            <a:r>
              <a:rPr lang="en-US" sz="3200" dirty="0" smtClean="0"/>
              <a:t>Applications</a:t>
            </a:r>
            <a:endParaRPr lang="en-US" sz="2800" dirty="0"/>
          </a:p>
        </p:txBody>
      </p:sp>
      <p:sp>
        <p:nvSpPr>
          <p:cNvPr id="3" name="Subtitle 2"/>
          <p:cNvSpPr>
            <a:spLocks noGrp="1"/>
          </p:cNvSpPr>
          <p:nvPr>
            <p:ph type="subTitle" idx="1"/>
          </p:nvPr>
        </p:nvSpPr>
        <p:spPr>
          <a:xfrm>
            <a:off x="812800" y="1828801"/>
            <a:ext cx="5588000" cy="2210313"/>
          </a:xfrm>
        </p:spPr>
        <p:txBody>
          <a:bodyPr/>
          <a:lstStyle/>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Heavy loads and shock loads</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High temperatures</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High water wash</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High potential for corrosion</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High grease </a:t>
            </a:r>
            <a:r>
              <a:rPr lang="en-US" dirty="0" smtClean="0">
                <a:solidFill>
                  <a:schemeClr val="tx1"/>
                </a:solidFill>
              </a:rPr>
              <a:t>usage areas</a:t>
            </a:r>
            <a:endParaRPr lang="en-US" dirty="0">
              <a:solidFill>
                <a:schemeClr val="tx1"/>
              </a:solidFill>
            </a:endParaRPr>
          </a:p>
        </p:txBody>
      </p:sp>
      <p:sp>
        <p:nvSpPr>
          <p:cNvPr id="4" name="TextBox 3"/>
          <p:cNvSpPr txBox="1"/>
          <p:nvPr/>
        </p:nvSpPr>
        <p:spPr>
          <a:xfrm>
            <a:off x="1010297" y="1219200"/>
            <a:ext cx="7746031" cy="400110"/>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Range of viscosities &amp; NLGI grades to cover every </a:t>
            </a:r>
            <a:r>
              <a:rPr lang="en-US" sz="2000" b="1" dirty="0" smtClean="0">
                <a:latin typeface="Arial" panose="020B0604020202020204" pitchFamily="34" charset="0"/>
                <a:cs typeface="Arial" panose="020B0604020202020204" pitchFamily="34" charset="0"/>
              </a:rPr>
              <a:t>application</a:t>
            </a:r>
            <a:endParaRPr lang="en-US" sz="2000" b="1" dirty="0">
              <a:latin typeface="Arial" panose="020B0604020202020204" pitchFamily="34" charset="0"/>
              <a:cs typeface="Arial" panose="020B0604020202020204" pitchFamily="34" charset="0"/>
            </a:endParaRPr>
          </a:p>
        </p:txBody>
      </p:sp>
      <p:grpSp>
        <p:nvGrpSpPr>
          <p:cNvPr id="5" name="Group 16"/>
          <p:cNvGrpSpPr>
            <a:grpSpLocks/>
          </p:cNvGrpSpPr>
          <p:nvPr/>
        </p:nvGrpSpPr>
        <p:grpSpPr bwMode="auto">
          <a:xfrm>
            <a:off x="6784750" y="1790499"/>
            <a:ext cx="1547284" cy="685800"/>
            <a:chOff x="720" y="2544"/>
            <a:chExt cx="731" cy="432"/>
          </a:xfrm>
        </p:grpSpPr>
        <p:sp>
          <p:nvSpPr>
            <p:cNvPr id="6" name="Text Box 9"/>
            <p:cNvSpPr txBox="1">
              <a:spLocks noChangeArrowheads="1"/>
            </p:cNvSpPr>
            <p:nvPr/>
          </p:nvSpPr>
          <p:spPr bwMode="auto">
            <a:xfrm>
              <a:off x="720" y="2544"/>
              <a:ext cx="672" cy="404"/>
            </a:xfrm>
            <a:prstGeom prst="rect">
              <a:avLst/>
            </a:prstGeom>
            <a:noFill/>
            <a:ln w="12700">
              <a:noFill/>
              <a:miter lim="800000"/>
              <a:headEnd/>
              <a:tailEnd/>
            </a:ln>
            <a:effectLst/>
          </p:spPr>
          <p:txBody>
            <a:bodyPr>
              <a:spAutoFit/>
            </a:bodyPr>
            <a:lstStyle/>
            <a:p>
              <a:pPr eaLnBrk="0" hangingPunct="0">
                <a:spcBef>
                  <a:spcPct val="50000"/>
                </a:spcBef>
                <a:defRPr/>
              </a:pPr>
              <a:r>
                <a:rPr lang="en-US" sz="3600" dirty="0">
                  <a:effectLst>
                    <a:outerShdw blurRad="38100" dist="38100" dir="2700000" algn="tl">
                      <a:srgbClr val="C0C0C0"/>
                    </a:outerShdw>
                  </a:effectLst>
                  <a:latin typeface="Arial" pitchFamily="34" charset="0"/>
                  <a:cs typeface="Arial" pitchFamily="34" charset="0"/>
                </a:rPr>
                <a:t>Wet</a:t>
              </a:r>
            </a:p>
          </p:txBody>
        </p:sp>
        <p:grpSp>
          <p:nvGrpSpPr>
            <p:cNvPr id="7" name="Group 10"/>
            <p:cNvGrpSpPr>
              <a:grpSpLocks/>
            </p:cNvGrpSpPr>
            <p:nvPr/>
          </p:nvGrpSpPr>
          <p:grpSpPr bwMode="auto">
            <a:xfrm>
              <a:off x="890" y="2609"/>
              <a:ext cx="561" cy="367"/>
              <a:chOff x="1034" y="929"/>
              <a:chExt cx="561" cy="367"/>
            </a:xfrm>
          </p:grpSpPr>
          <p:sp>
            <p:nvSpPr>
              <p:cNvPr id="8" name="Freeform 11"/>
              <p:cNvSpPr>
                <a:spLocks/>
              </p:cNvSpPr>
              <p:nvPr/>
            </p:nvSpPr>
            <p:spPr bwMode="auto">
              <a:xfrm>
                <a:off x="1461" y="1020"/>
                <a:ext cx="51" cy="84"/>
              </a:xfrm>
              <a:custGeom>
                <a:avLst/>
                <a:gdLst>
                  <a:gd name="T0" fmla="*/ 25 w 114"/>
                  <a:gd name="T1" fmla="*/ 0 h 186"/>
                  <a:gd name="T2" fmla="*/ 15 w 114"/>
                  <a:gd name="T3" fmla="*/ 12 h 186"/>
                  <a:gd name="T4" fmla="*/ 7 w 114"/>
                  <a:gd name="T5" fmla="*/ 28 h 186"/>
                  <a:gd name="T6" fmla="*/ 0 w 114"/>
                  <a:gd name="T7" fmla="*/ 48 h 186"/>
                  <a:gd name="T8" fmla="*/ 10 w 114"/>
                  <a:gd name="T9" fmla="*/ 75 h 186"/>
                  <a:gd name="T10" fmla="*/ 18 w 114"/>
                  <a:gd name="T11" fmla="*/ 81 h 186"/>
                  <a:gd name="T12" fmla="*/ 26 w 114"/>
                  <a:gd name="T13" fmla="*/ 84 h 186"/>
                  <a:gd name="T14" fmla="*/ 47 w 114"/>
                  <a:gd name="T15" fmla="*/ 78 h 186"/>
                  <a:gd name="T16" fmla="*/ 51 w 114"/>
                  <a:gd name="T17" fmla="*/ 61 h 186"/>
                  <a:gd name="T18" fmla="*/ 38 w 114"/>
                  <a:gd name="T19" fmla="*/ 26 h 186"/>
                  <a:gd name="T20" fmla="*/ 29 w 114"/>
                  <a:gd name="T21" fmla="*/ 16 h 186"/>
                  <a:gd name="T22" fmla="*/ 25 w 114"/>
                  <a:gd name="T23" fmla="*/ 0 h 18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4"/>
                  <a:gd name="T37" fmla="*/ 0 h 186"/>
                  <a:gd name="T38" fmla="*/ 114 w 114"/>
                  <a:gd name="T39" fmla="*/ 186 h 18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4" h="186">
                    <a:moveTo>
                      <a:pt x="56" y="0"/>
                    </a:moveTo>
                    <a:cubicBezTo>
                      <a:pt x="54" y="6"/>
                      <a:pt x="40" y="20"/>
                      <a:pt x="34" y="26"/>
                    </a:cubicBezTo>
                    <a:cubicBezTo>
                      <a:pt x="30" y="39"/>
                      <a:pt x="21" y="50"/>
                      <a:pt x="16" y="62"/>
                    </a:cubicBezTo>
                    <a:cubicBezTo>
                      <a:pt x="10" y="76"/>
                      <a:pt x="5" y="91"/>
                      <a:pt x="0" y="106"/>
                    </a:cubicBezTo>
                    <a:cubicBezTo>
                      <a:pt x="1" y="123"/>
                      <a:pt x="4" y="154"/>
                      <a:pt x="22" y="166"/>
                    </a:cubicBezTo>
                    <a:cubicBezTo>
                      <a:pt x="28" y="170"/>
                      <a:pt x="33" y="176"/>
                      <a:pt x="40" y="180"/>
                    </a:cubicBezTo>
                    <a:cubicBezTo>
                      <a:pt x="46" y="183"/>
                      <a:pt x="58" y="186"/>
                      <a:pt x="58" y="186"/>
                    </a:cubicBezTo>
                    <a:cubicBezTo>
                      <a:pt x="91" y="184"/>
                      <a:pt x="85" y="186"/>
                      <a:pt x="106" y="172"/>
                    </a:cubicBezTo>
                    <a:cubicBezTo>
                      <a:pt x="110" y="159"/>
                      <a:pt x="112" y="147"/>
                      <a:pt x="114" y="134"/>
                    </a:cubicBezTo>
                    <a:cubicBezTo>
                      <a:pt x="112" y="111"/>
                      <a:pt x="108" y="73"/>
                      <a:pt x="86" y="58"/>
                    </a:cubicBezTo>
                    <a:cubicBezTo>
                      <a:pt x="80" y="49"/>
                      <a:pt x="73" y="42"/>
                      <a:pt x="64" y="36"/>
                    </a:cubicBezTo>
                    <a:cubicBezTo>
                      <a:pt x="60" y="23"/>
                      <a:pt x="52" y="15"/>
                      <a:pt x="56" y="0"/>
                    </a:cubicBezTo>
                    <a:close/>
                  </a:path>
                </a:pathLst>
              </a:custGeom>
              <a:solidFill>
                <a:srgbClr val="6666FF"/>
              </a:solidFill>
              <a:ln w="12700">
                <a:solidFill>
                  <a:srgbClr val="6666FF"/>
                </a:solidFill>
                <a:round/>
                <a:headEnd/>
                <a:tailEnd/>
              </a:ln>
            </p:spPr>
            <p:txBody>
              <a:bodyPr wrap="none" anchor="ctr"/>
              <a:lstStyle/>
              <a:p>
                <a:endParaRPr lang="en-US" sz="1800" dirty="0"/>
              </a:p>
            </p:txBody>
          </p:sp>
          <p:sp>
            <p:nvSpPr>
              <p:cNvPr id="9" name="Freeform 12"/>
              <p:cNvSpPr>
                <a:spLocks/>
              </p:cNvSpPr>
              <p:nvPr/>
            </p:nvSpPr>
            <p:spPr bwMode="auto">
              <a:xfrm>
                <a:off x="1536" y="1104"/>
                <a:ext cx="59" cy="96"/>
              </a:xfrm>
              <a:custGeom>
                <a:avLst/>
                <a:gdLst>
                  <a:gd name="T0" fmla="*/ 29 w 114"/>
                  <a:gd name="T1" fmla="*/ 0 h 186"/>
                  <a:gd name="T2" fmla="*/ 18 w 114"/>
                  <a:gd name="T3" fmla="*/ 13 h 186"/>
                  <a:gd name="T4" fmla="*/ 8 w 114"/>
                  <a:gd name="T5" fmla="*/ 32 h 186"/>
                  <a:gd name="T6" fmla="*/ 0 w 114"/>
                  <a:gd name="T7" fmla="*/ 55 h 186"/>
                  <a:gd name="T8" fmla="*/ 11 w 114"/>
                  <a:gd name="T9" fmla="*/ 86 h 186"/>
                  <a:gd name="T10" fmla="*/ 21 w 114"/>
                  <a:gd name="T11" fmla="*/ 93 h 186"/>
                  <a:gd name="T12" fmla="*/ 30 w 114"/>
                  <a:gd name="T13" fmla="*/ 96 h 186"/>
                  <a:gd name="T14" fmla="*/ 55 w 114"/>
                  <a:gd name="T15" fmla="*/ 89 h 186"/>
                  <a:gd name="T16" fmla="*/ 59 w 114"/>
                  <a:gd name="T17" fmla="*/ 69 h 186"/>
                  <a:gd name="T18" fmla="*/ 45 w 114"/>
                  <a:gd name="T19" fmla="*/ 30 h 186"/>
                  <a:gd name="T20" fmla="*/ 33 w 114"/>
                  <a:gd name="T21" fmla="*/ 19 h 186"/>
                  <a:gd name="T22" fmla="*/ 29 w 114"/>
                  <a:gd name="T23" fmla="*/ 0 h 18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4"/>
                  <a:gd name="T37" fmla="*/ 0 h 186"/>
                  <a:gd name="T38" fmla="*/ 114 w 114"/>
                  <a:gd name="T39" fmla="*/ 186 h 18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4" h="186">
                    <a:moveTo>
                      <a:pt x="56" y="0"/>
                    </a:moveTo>
                    <a:cubicBezTo>
                      <a:pt x="54" y="6"/>
                      <a:pt x="40" y="20"/>
                      <a:pt x="34" y="26"/>
                    </a:cubicBezTo>
                    <a:cubicBezTo>
                      <a:pt x="30" y="39"/>
                      <a:pt x="21" y="50"/>
                      <a:pt x="16" y="62"/>
                    </a:cubicBezTo>
                    <a:cubicBezTo>
                      <a:pt x="10" y="76"/>
                      <a:pt x="5" y="91"/>
                      <a:pt x="0" y="106"/>
                    </a:cubicBezTo>
                    <a:cubicBezTo>
                      <a:pt x="1" y="123"/>
                      <a:pt x="4" y="154"/>
                      <a:pt x="22" y="166"/>
                    </a:cubicBezTo>
                    <a:cubicBezTo>
                      <a:pt x="28" y="170"/>
                      <a:pt x="33" y="176"/>
                      <a:pt x="40" y="180"/>
                    </a:cubicBezTo>
                    <a:cubicBezTo>
                      <a:pt x="46" y="183"/>
                      <a:pt x="58" y="186"/>
                      <a:pt x="58" y="186"/>
                    </a:cubicBezTo>
                    <a:cubicBezTo>
                      <a:pt x="91" y="184"/>
                      <a:pt x="85" y="186"/>
                      <a:pt x="106" y="172"/>
                    </a:cubicBezTo>
                    <a:cubicBezTo>
                      <a:pt x="110" y="159"/>
                      <a:pt x="112" y="147"/>
                      <a:pt x="114" y="134"/>
                    </a:cubicBezTo>
                    <a:cubicBezTo>
                      <a:pt x="112" y="111"/>
                      <a:pt x="108" y="73"/>
                      <a:pt x="86" y="58"/>
                    </a:cubicBezTo>
                    <a:cubicBezTo>
                      <a:pt x="80" y="49"/>
                      <a:pt x="73" y="42"/>
                      <a:pt x="64" y="36"/>
                    </a:cubicBezTo>
                    <a:cubicBezTo>
                      <a:pt x="60" y="23"/>
                      <a:pt x="52" y="15"/>
                      <a:pt x="56" y="0"/>
                    </a:cubicBezTo>
                    <a:close/>
                  </a:path>
                </a:pathLst>
              </a:custGeom>
              <a:solidFill>
                <a:srgbClr val="6666FF"/>
              </a:solidFill>
              <a:ln w="12700">
                <a:solidFill>
                  <a:srgbClr val="6666FF"/>
                </a:solidFill>
                <a:round/>
                <a:headEnd/>
                <a:tailEnd/>
              </a:ln>
            </p:spPr>
            <p:txBody>
              <a:bodyPr wrap="none" anchor="ctr"/>
              <a:lstStyle/>
              <a:p>
                <a:endParaRPr lang="en-US" sz="1800" dirty="0"/>
              </a:p>
            </p:txBody>
          </p:sp>
          <p:sp>
            <p:nvSpPr>
              <p:cNvPr id="10" name="Freeform 13"/>
              <p:cNvSpPr>
                <a:spLocks/>
              </p:cNvSpPr>
              <p:nvPr/>
            </p:nvSpPr>
            <p:spPr bwMode="auto">
              <a:xfrm>
                <a:off x="1488" y="1200"/>
                <a:ext cx="59" cy="96"/>
              </a:xfrm>
              <a:custGeom>
                <a:avLst/>
                <a:gdLst>
                  <a:gd name="T0" fmla="*/ 29 w 114"/>
                  <a:gd name="T1" fmla="*/ 0 h 186"/>
                  <a:gd name="T2" fmla="*/ 18 w 114"/>
                  <a:gd name="T3" fmla="*/ 13 h 186"/>
                  <a:gd name="T4" fmla="*/ 8 w 114"/>
                  <a:gd name="T5" fmla="*/ 32 h 186"/>
                  <a:gd name="T6" fmla="*/ 0 w 114"/>
                  <a:gd name="T7" fmla="*/ 55 h 186"/>
                  <a:gd name="T8" fmla="*/ 11 w 114"/>
                  <a:gd name="T9" fmla="*/ 86 h 186"/>
                  <a:gd name="T10" fmla="*/ 21 w 114"/>
                  <a:gd name="T11" fmla="*/ 93 h 186"/>
                  <a:gd name="T12" fmla="*/ 30 w 114"/>
                  <a:gd name="T13" fmla="*/ 96 h 186"/>
                  <a:gd name="T14" fmla="*/ 55 w 114"/>
                  <a:gd name="T15" fmla="*/ 89 h 186"/>
                  <a:gd name="T16" fmla="*/ 59 w 114"/>
                  <a:gd name="T17" fmla="*/ 69 h 186"/>
                  <a:gd name="T18" fmla="*/ 45 w 114"/>
                  <a:gd name="T19" fmla="*/ 30 h 186"/>
                  <a:gd name="T20" fmla="*/ 33 w 114"/>
                  <a:gd name="T21" fmla="*/ 19 h 186"/>
                  <a:gd name="T22" fmla="*/ 29 w 114"/>
                  <a:gd name="T23" fmla="*/ 0 h 18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4"/>
                  <a:gd name="T37" fmla="*/ 0 h 186"/>
                  <a:gd name="T38" fmla="*/ 114 w 114"/>
                  <a:gd name="T39" fmla="*/ 186 h 18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4" h="186">
                    <a:moveTo>
                      <a:pt x="56" y="0"/>
                    </a:moveTo>
                    <a:cubicBezTo>
                      <a:pt x="54" y="6"/>
                      <a:pt x="40" y="20"/>
                      <a:pt x="34" y="26"/>
                    </a:cubicBezTo>
                    <a:cubicBezTo>
                      <a:pt x="30" y="39"/>
                      <a:pt x="21" y="50"/>
                      <a:pt x="16" y="62"/>
                    </a:cubicBezTo>
                    <a:cubicBezTo>
                      <a:pt x="10" y="76"/>
                      <a:pt x="5" y="91"/>
                      <a:pt x="0" y="106"/>
                    </a:cubicBezTo>
                    <a:cubicBezTo>
                      <a:pt x="1" y="123"/>
                      <a:pt x="4" y="154"/>
                      <a:pt x="22" y="166"/>
                    </a:cubicBezTo>
                    <a:cubicBezTo>
                      <a:pt x="28" y="170"/>
                      <a:pt x="33" y="176"/>
                      <a:pt x="40" y="180"/>
                    </a:cubicBezTo>
                    <a:cubicBezTo>
                      <a:pt x="46" y="183"/>
                      <a:pt x="58" y="186"/>
                      <a:pt x="58" y="186"/>
                    </a:cubicBezTo>
                    <a:cubicBezTo>
                      <a:pt x="91" y="184"/>
                      <a:pt x="85" y="186"/>
                      <a:pt x="106" y="172"/>
                    </a:cubicBezTo>
                    <a:cubicBezTo>
                      <a:pt x="110" y="159"/>
                      <a:pt x="112" y="147"/>
                      <a:pt x="114" y="134"/>
                    </a:cubicBezTo>
                    <a:cubicBezTo>
                      <a:pt x="112" y="111"/>
                      <a:pt x="108" y="73"/>
                      <a:pt x="86" y="58"/>
                    </a:cubicBezTo>
                    <a:cubicBezTo>
                      <a:pt x="80" y="49"/>
                      <a:pt x="73" y="42"/>
                      <a:pt x="64" y="36"/>
                    </a:cubicBezTo>
                    <a:cubicBezTo>
                      <a:pt x="60" y="23"/>
                      <a:pt x="52" y="15"/>
                      <a:pt x="56" y="0"/>
                    </a:cubicBezTo>
                    <a:close/>
                  </a:path>
                </a:pathLst>
              </a:custGeom>
              <a:solidFill>
                <a:srgbClr val="6666FF"/>
              </a:solidFill>
              <a:ln w="12700">
                <a:solidFill>
                  <a:srgbClr val="6666FF"/>
                </a:solidFill>
                <a:round/>
                <a:headEnd/>
                <a:tailEnd/>
              </a:ln>
            </p:spPr>
            <p:txBody>
              <a:bodyPr wrap="none" anchor="ctr"/>
              <a:lstStyle/>
              <a:p>
                <a:endParaRPr lang="en-US" sz="1800" dirty="0"/>
              </a:p>
            </p:txBody>
          </p:sp>
          <p:sp>
            <p:nvSpPr>
              <p:cNvPr id="11" name="Freeform 14"/>
              <p:cNvSpPr>
                <a:spLocks/>
              </p:cNvSpPr>
              <p:nvPr/>
            </p:nvSpPr>
            <p:spPr bwMode="auto">
              <a:xfrm>
                <a:off x="1034" y="929"/>
                <a:ext cx="424" cy="59"/>
              </a:xfrm>
              <a:custGeom>
                <a:avLst/>
                <a:gdLst>
                  <a:gd name="T0" fmla="*/ 0 w 424"/>
                  <a:gd name="T1" fmla="*/ 25 h 59"/>
                  <a:gd name="T2" fmla="*/ 84 w 424"/>
                  <a:gd name="T3" fmla="*/ 7 h 59"/>
                  <a:gd name="T4" fmla="*/ 164 w 424"/>
                  <a:gd name="T5" fmla="*/ 5 h 59"/>
                  <a:gd name="T6" fmla="*/ 314 w 424"/>
                  <a:gd name="T7" fmla="*/ 11 h 59"/>
                  <a:gd name="T8" fmla="*/ 370 w 424"/>
                  <a:gd name="T9" fmla="*/ 21 h 59"/>
                  <a:gd name="T10" fmla="*/ 406 w 424"/>
                  <a:gd name="T11" fmla="*/ 29 h 59"/>
                  <a:gd name="T12" fmla="*/ 424 w 424"/>
                  <a:gd name="T13" fmla="*/ 47 h 59"/>
                  <a:gd name="T14" fmla="*/ 400 w 424"/>
                  <a:gd name="T15" fmla="*/ 53 h 59"/>
                  <a:gd name="T16" fmla="*/ 304 w 424"/>
                  <a:gd name="T17" fmla="*/ 27 h 59"/>
                  <a:gd name="T18" fmla="*/ 96 w 424"/>
                  <a:gd name="T19" fmla="*/ 33 h 59"/>
                  <a:gd name="T20" fmla="*/ 0 w 424"/>
                  <a:gd name="T21" fmla="*/ 25 h 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24"/>
                  <a:gd name="T34" fmla="*/ 0 h 59"/>
                  <a:gd name="T35" fmla="*/ 424 w 424"/>
                  <a:gd name="T36" fmla="*/ 59 h 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24" h="59">
                    <a:moveTo>
                      <a:pt x="0" y="25"/>
                    </a:moveTo>
                    <a:cubicBezTo>
                      <a:pt x="30" y="21"/>
                      <a:pt x="53" y="9"/>
                      <a:pt x="84" y="7"/>
                    </a:cubicBezTo>
                    <a:cubicBezTo>
                      <a:pt x="117" y="0"/>
                      <a:pt x="105" y="3"/>
                      <a:pt x="164" y="5"/>
                    </a:cubicBezTo>
                    <a:cubicBezTo>
                      <a:pt x="213" y="12"/>
                      <a:pt x="266" y="10"/>
                      <a:pt x="314" y="11"/>
                    </a:cubicBezTo>
                    <a:cubicBezTo>
                      <a:pt x="333" y="14"/>
                      <a:pt x="351" y="18"/>
                      <a:pt x="370" y="21"/>
                    </a:cubicBezTo>
                    <a:cubicBezTo>
                      <a:pt x="382" y="25"/>
                      <a:pt x="406" y="29"/>
                      <a:pt x="406" y="29"/>
                    </a:cubicBezTo>
                    <a:cubicBezTo>
                      <a:pt x="415" y="35"/>
                      <a:pt x="420" y="36"/>
                      <a:pt x="424" y="47"/>
                    </a:cubicBezTo>
                    <a:cubicBezTo>
                      <a:pt x="420" y="59"/>
                      <a:pt x="412" y="55"/>
                      <a:pt x="400" y="53"/>
                    </a:cubicBezTo>
                    <a:cubicBezTo>
                      <a:pt x="370" y="33"/>
                      <a:pt x="338" y="33"/>
                      <a:pt x="304" y="27"/>
                    </a:cubicBezTo>
                    <a:cubicBezTo>
                      <a:pt x="235" y="29"/>
                      <a:pt x="165" y="32"/>
                      <a:pt x="96" y="33"/>
                    </a:cubicBezTo>
                    <a:cubicBezTo>
                      <a:pt x="87" y="33"/>
                      <a:pt x="19" y="34"/>
                      <a:pt x="0" y="25"/>
                    </a:cubicBezTo>
                    <a:close/>
                  </a:path>
                </a:pathLst>
              </a:custGeom>
              <a:solidFill>
                <a:srgbClr val="6666FF"/>
              </a:solidFill>
              <a:ln w="12700">
                <a:solidFill>
                  <a:srgbClr val="6666FF"/>
                </a:solidFill>
                <a:round/>
                <a:headEnd/>
                <a:tailEnd/>
              </a:ln>
            </p:spPr>
            <p:txBody>
              <a:bodyPr wrap="none" anchor="ctr"/>
              <a:lstStyle/>
              <a:p>
                <a:endParaRPr lang="en-US" sz="1800" dirty="0"/>
              </a:p>
            </p:txBody>
          </p:sp>
        </p:grpSp>
      </p:grpSp>
      <p:sp>
        <p:nvSpPr>
          <p:cNvPr id="12" name="AutoShape 17"/>
          <p:cNvSpPr>
            <a:spLocks noChangeArrowheads="1"/>
          </p:cNvSpPr>
          <p:nvPr/>
        </p:nvSpPr>
        <p:spPr bwMode="auto">
          <a:xfrm>
            <a:off x="9565532" y="3200914"/>
            <a:ext cx="1524000" cy="838200"/>
          </a:xfrm>
          <a:prstGeom prst="downArrow">
            <a:avLst>
              <a:gd name="adj1" fmla="val 50000"/>
              <a:gd name="adj2" fmla="val 25000"/>
            </a:avLst>
          </a:prstGeom>
          <a:solidFill>
            <a:srgbClr val="FF0000"/>
          </a:solidFill>
          <a:ln w="12700">
            <a:solidFill>
              <a:schemeClr val="hlink"/>
            </a:solidFill>
            <a:miter lim="800000"/>
            <a:headEnd/>
            <a:tailEnd/>
          </a:ln>
        </p:spPr>
        <p:txBody>
          <a:bodyPr wrap="none" anchor="ctr"/>
          <a:lstStyle/>
          <a:p>
            <a:pPr algn="ctr" eaLnBrk="0" hangingPunct="0"/>
            <a:r>
              <a:rPr lang="en-US" b="1" dirty="0"/>
              <a:t>HEAVY</a:t>
            </a:r>
            <a:endParaRPr lang="en-US" dirty="0"/>
          </a:p>
          <a:p>
            <a:pPr algn="ctr" eaLnBrk="0" hangingPunct="0"/>
            <a:r>
              <a:rPr lang="en-US" dirty="0"/>
              <a:t>Loads</a:t>
            </a:r>
          </a:p>
        </p:txBody>
      </p:sp>
      <p:graphicFrame>
        <p:nvGraphicFramePr>
          <p:cNvPr id="13" name="Object 12"/>
          <p:cNvGraphicFramePr>
            <a:graphicFrameLocks noChangeAspect="1"/>
          </p:cNvGraphicFramePr>
          <p:nvPr>
            <p:extLst>
              <p:ext uri="{D42A27DB-BD31-4B8C-83A1-F6EECF244321}">
                <p14:modId xmlns:p14="http://schemas.microsoft.com/office/powerpoint/2010/main" val="1339686400"/>
              </p:ext>
            </p:extLst>
          </p:nvPr>
        </p:nvGraphicFramePr>
        <p:xfrm>
          <a:off x="6732164" y="4707917"/>
          <a:ext cx="1421116" cy="700375"/>
        </p:xfrm>
        <a:graphic>
          <a:graphicData uri="http://schemas.openxmlformats.org/presentationml/2006/ole">
            <mc:AlternateContent xmlns:mc="http://schemas.openxmlformats.org/markup-compatibility/2006">
              <mc:Choice xmlns:v="urn:schemas-microsoft-com:vml" Requires="v">
                <p:oleObj spid="_x0000_s19652" name="Clip" r:id="rId3" imgW="4090320" imgH="2177640" progId="MS_ClipArt_Gallery.2">
                  <p:embed/>
                </p:oleObj>
              </mc:Choice>
              <mc:Fallback>
                <p:oleObj name="Clip" r:id="rId3" imgW="4090320" imgH="2177640"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2164" y="4707917"/>
                        <a:ext cx="1421116" cy="700375"/>
                      </a:xfrm>
                      <a:prstGeom prst="rect">
                        <a:avLst/>
                      </a:prstGeom>
                      <a:noFill/>
                      <a:ln>
                        <a:noFill/>
                      </a:ln>
                      <a:effectLst/>
                      <a:extLst/>
                    </p:spPr>
                  </p:pic>
                </p:oleObj>
              </mc:Fallback>
            </mc:AlternateContent>
          </a:graphicData>
        </a:graphic>
      </p:graphicFrame>
      <p:sp>
        <p:nvSpPr>
          <p:cNvPr id="14" name="Text Box 13"/>
          <p:cNvSpPr txBox="1">
            <a:spLocks noChangeArrowheads="1"/>
          </p:cNvSpPr>
          <p:nvPr/>
        </p:nvSpPr>
        <p:spPr bwMode="auto">
          <a:xfrm>
            <a:off x="8105550" y="4772582"/>
            <a:ext cx="2300630" cy="36933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t>Slow to Fast Speeds</a:t>
            </a:r>
          </a:p>
        </p:txBody>
      </p:sp>
      <p:grpSp>
        <p:nvGrpSpPr>
          <p:cNvPr id="15" name="Group 14"/>
          <p:cNvGrpSpPr>
            <a:grpSpLocks/>
          </p:cNvGrpSpPr>
          <p:nvPr/>
        </p:nvGrpSpPr>
        <p:grpSpPr bwMode="auto">
          <a:xfrm>
            <a:off x="6784750" y="2959099"/>
            <a:ext cx="1727200" cy="1371600"/>
            <a:chOff x="3120" y="1190"/>
            <a:chExt cx="816" cy="864"/>
          </a:xfrm>
        </p:grpSpPr>
        <p:pic>
          <p:nvPicPr>
            <p:cNvPr id="16" name="Picture 15" descr="rust"/>
            <p:cNvPicPr>
              <a:picLocks noChangeAspect="1" noChangeArrowheads="1"/>
            </p:cNvPicPr>
            <p:nvPr/>
          </p:nvPicPr>
          <p:blipFill>
            <a:blip r:embed="rId5" cstate="print">
              <a:extLst>
                <a:ext uri="{28A0092B-C50C-407E-A947-70E740481C1C}">
                  <a14:useLocalDpi xmlns:a14="http://schemas.microsoft.com/office/drawing/2010/main" val="0"/>
                </a:ext>
              </a:extLst>
            </a:blip>
            <a:srcRect l="17999" t="16667" r="13000" b="14000"/>
            <a:stretch>
              <a:fillRect/>
            </a:stretch>
          </p:blipFill>
          <p:spPr bwMode="auto">
            <a:xfrm>
              <a:off x="3120" y="1440"/>
              <a:ext cx="816" cy="614"/>
            </a:xfrm>
            <a:prstGeom prst="rect">
              <a:avLst/>
            </a:prstGeom>
            <a:noFill/>
            <a:extLst>
              <a:ext uri="{909E8E84-426E-40DD-AFC4-6F175D3DCCD1}">
                <a14:hiddenFill xmlns:a14="http://schemas.microsoft.com/office/drawing/2010/main">
                  <a:solidFill>
                    <a:srgbClr val="FFFFFF"/>
                  </a:solidFill>
                </a14:hiddenFill>
              </a:ext>
            </a:extLst>
          </p:spPr>
        </p:pic>
        <p:sp>
          <p:nvSpPr>
            <p:cNvPr id="17" name="Text Box 16"/>
            <p:cNvSpPr txBox="1">
              <a:spLocks noChangeArrowheads="1"/>
            </p:cNvSpPr>
            <p:nvPr/>
          </p:nvSpPr>
          <p:spPr bwMode="auto">
            <a:xfrm>
              <a:off x="3299" y="1190"/>
              <a:ext cx="311" cy="233"/>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t>Rust</a:t>
              </a:r>
            </a:p>
          </p:txBody>
        </p:sp>
      </p:grpSp>
      <p:grpSp>
        <p:nvGrpSpPr>
          <p:cNvPr id="18" name="Group 5"/>
          <p:cNvGrpSpPr>
            <a:grpSpLocks/>
          </p:cNvGrpSpPr>
          <p:nvPr/>
        </p:nvGrpSpPr>
        <p:grpSpPr bwMode="auto">
          <a:xfrm>
            <a:off x="9572017" y="1696837"/>
            <a:ext cx="946150" cy="815975"/>
            <a:chOff x="441" y="1056"/>
            <a:chExt cx="447" cy="514"/>
          </a:xfrm>
        </p:grpSpPr>
        <p:graphicFrame>
          <p:nvGraphicFramePr>
            <p:cNvPr id="19" name="Object 6"/>
            <p:cNvGraphicFramePr>
              <a:graphicFrameLocks noChangeAspect="1"/>
            </p:cNvGraphicFramePr>
            <p:nvPr/>
          </p:nvGraphicFramePr>
          <p:xfrm>
            <a:off x="564" y="1056"/>
            <a:ext cx="324" cy="514"/>
          </p:xfrm>
          <a:graphic>
            <a:graphicData uri="http://schemas.openxmlformats.org/presentationml/2006/ole">
              <mc:AlternateContent xmlns:mc="http://schemas.openxmlformats.org/markup-compatibility/2006">
                <mc:Choice xmlns:v="urn:schemas-microsoft-com:vml" Requires="v">
                  <p:oleObj spid="_x0000_s19653" name="Drawing" r:id="rId6" imgW="514800" imgH="817200" progId="FLW3Drawing">
                    <p:embed/>
                  </p:oleObj>
                </mc:Choice>
                <mc:Fallback>
                  <p:oleObj name="Drawing" r:id="rId6" imgW="514800" imgH="817200" progId="FLW3Drawing">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4" y="1056"/>
                          <a:ext cx="324" cy="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 name="Text Box 7"/>
            <p:cNvSpPr txBox="1">
              <a:spLocks noChangeArrowheads="1"/>
            </p:cNvSpPr>
            <p:nvPr/>
          </p:nvSpPr>
          <p:spPr bwMode="auto">
            <a:xfrm>
              <a:off x="441" y="1083"/>
              <a:ext cx="427" cy="407"/>
            </a:xfrm>
            <a:prstGeom prst="rect">
              <a:avLst/>
            </a:prstGeom>
            <a:noFill/>
            <a:ln w="12700">
              <a:noFill/>
              <a:miter lim="800000"/>
              <a:headEnd/>
              <a:tailEnd/>
            </a:ln>
            <a:effectLst/>
          </p:spPr>
          <p:txBody>
            <a:bodyPr wrap="none">
              <a:spAutoFit/>
            </a:bodyPr>
            <a:lstStyle/>
            <a:p>
              <a:pPr eaLnBrk="0" hangingPunct="0">
                <a:defRPr/>
              </a:pPr>
              <a:r>
                <a:rPr lang="en-US" sz="3600" dirty="0">
                  <a:solidFill>
                    <a:srgbClr val="F71C05"/>
                  </a:solidFill>
                  <a:effectLst>
                    <a:outerShdw blurRad="38100" dist="38100" dir="2700000" algn="tl">
                      <a:srgbClr val="C0C0C0"/>
                    </a:outerShdw>
                  </a:effectLst>
                  <a:latin typeface="Arial" pitchFamily="34" charset="0"/>
                  <a:cs typeface="Arial" pitchFamily="34" charset="0"/>
                </a:rPr>
                <a:t>Hot</a:t>
              </a:r>
            </a:p>
          </p:txBody>
        </p:sp>
      </p:grpSp>
      <p:pic>
        <p:nvPicPr>
          <p:cNvPr id="21" name="Picture 20" descr="MCj03189420000[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336821" y="4567538"/>
            <a:ext cx="860195" cy="683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6086532"/>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ctrTitle"/>
          </p:nvPr>
        </p:nvSpPr>
        <p:spPr>
          <a:prstGeom prst="rect">
            <a:avLst/>
          </a:prstGeom>
        </p:spPr>
        <p:txBody>
          <a:bodyPr/>
          <a:lstStyle/>
          <a:p>
            <a:r>
              <a:rPr lang="en-US" sz="3200" dirty="0" err="1" smtClean="0"/>
              <a:t>Molub</a:t>
            </a:r>
            <a:r>
              <a:rPr lang="en-US" sz="3200" dirty="0" smtClean="0"/>
              <a:t>-Alloy</a:t>
            </a:r>
            <a:r>
              <a:rPr lang="en-US" sz="3200" baseline="30000" dirty="0" smtClean="0"/>
              <a:t>®</a:t>
            </a:r>
            <a:r>
              <a:rPr lang="en-US" sz="3200" dirty="0" smtClean="0"/>
              <a:t> </a:t>
            </a:r>
            <a:r>
              <a:rPr lang="en-US" sz="3200" dirty="0" smtClean="0"/>
              <a:t>860 vs Conventional Grease</a:t>
            </a:r>
            <a:endParaRPr lang="en-US" sz="2400" dirty="0">
              <a:solidFill>
                <a:schemeClr val="hlink"/>
              </a:solidFill>
            </a:endParaRPr>
          </a:p>
        </p:txBody>
      </p:sp>
      <p:graphicFrame>
        <p:nvGraphicFramePr>
          <p:cNvPr id="7" name="Group 406"/>
          <p:cNvGraphicFramePr>
            <a:graphicFrameLocks/>
          </p:cNvGraphicFramePr>
          <p:nvPr>
            <p:extLst>
              <p:ext uri="{D42A27DB-BD31-4B8C-83A1-F6EECF244321}">
                <p14:modId xmlns:p14="http://schemas.microsoft.com/office/powerpoint/2010/main" val="3868534832"/>
              </p:ext>
            </p:extLst>
          </p:nvPr>
        </p:nvGraphicFramePr>
        <p:xfrm>
          <a:off x="609600" y="1304038"/>
          <a:ext cx="7145867" cy="3962376"/>
        </p:xfrm>
        <a:graphic>
          <a:graphicData uri="http://schemas.openxmlformats.org/drawingml/2006/table">
            <a:tbl>
              <a:tblPr/>
              <a:tblGrid>
                <a:gridCol w="2667000"/>
                <a:gridCol w="1397000"/>
                <a:gridCol w="1574800"/>
                <a:gridCol w="1507067"/>
              </a:tblGrid>
              <a:tr h="342900">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Times New Roman" pitchFamily="18" charset="0"/>
                          <a:cs typeface="Arial" charset="0"/>
                        </a:rPr>
                        <a:t>Test</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Times New Roman" pitchFamily="18" charset="0"/>
                          <a:cs typeface="Arial" charset="0"/>
                        </a:rPr>
                        <a:t>Method</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Times New Roman" pitchFamily="18" charset="0"/>
                          <a:cs typeface="Arial" charset="0"/>
                        </a:rPr>
                        <a:t>Molub-Alloy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Times New Roman" pitchFamily="18" charset="0"/>
                          <a:cs typeface="Arial" charset="0"/>
                        </a:rPr>
                        <a:t>860/220-2 ES</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Times New Roman" pitchFamily="18" charset="0"/>
                          <a:cs typeface="Arial" charset="0"/>
                        </a:rPr>
                        <a:t>Conventional Grease</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1138">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Times New Roman" pitchFamily="18" charset="0"/>
                          <a:cs typeface="Arial" charset="0"/>
                        </a:rPr>
                        <a:t>Thickener Type</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Lithium Complex</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Lithium</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9550">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Times New Roman" pitchFamily="18" charset="0"/>
                          <a:cs typeface="Arial" charset="0"/>
                        </a:rPr>
                        <a:t>NLGI Grade</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2</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2</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1138">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Times New Roman" pitchFamily="18" charset="0"/>
                          <a:cs typeface="Arial" charset="0"/>
                        </a:rPr>
                        <a:t>Base Oil Type </a:t>
                      </a:r>
                      <a:r>
                        <a:rPr kumimoji="0" lang="en-US" sz="1000" b="1" i="0" u="none" strike="noStrike" cap="none" normalizeH="0" baseline="0" dirty="0" smtClean="0">
                          <a:ln>
                            <a:noFill/>
                          </a:ln>
                          <a:solidFill>
                            <a:srgbClr val="C00000"/>
                          </a:solidFill>
                          <a:effectLst/>
                          <a:latin typeface="Arial" charset="0"/>
                          <a:ea typeface="Times New Roman" pitchFamily="18" charset="0"/>
                          <a:cs typeface="Arial" charset="0"/>
                        </a:rPr>
                        <a:t>(A)</a:t>
                      </a:r>
                      <a:endParaRPr kumimoji="0" lang="en-US" sz="1800" b="0" i="0" u="none" strike="noStrike" cap="none" normalizeH="0" baseline="0" dirty="0" smtClean="0">
                        <a:ln>
                          <a:noFill/>
                        </a:ln>
                        <a:solidFill>
                          <a:srgbClr val="C00000"/>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Highly Refined Mineral Oil</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Mineral Oil</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211138">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Times New Roman" pitchFamily="18" charset="0"/>
                          <a:cs typeface="Arial" charset="0"/>
                        </a:rPr>
                        <a:t>Base Oil Viscosity</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ASTM D445</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ISO 220</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ISO 220</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1138">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Times New Roman" pitchFamily="18" charset="0"/>
                          <a:cs typeface="Arial" charset="0"/>
                        </a:rPr>
                        <a:t>Dropping Point </a:t>
                      </a:r>
                      <a:r>
                        <a:rPr kumimoji="0" lang="en-US" sz="1000" b="1" i="0" u="none" strike="noStrike" cap="none" normalizeH="0" baseline="0" dirty="0" smtClean="0">
                          <a:ln>
                            <a:noFill/>
                          </a:ln>
                          <a:solidFill>
                            <a:srgbClr val="C00000"/>
                          </a:solidFill>
                          <a:effectLst/>
                          <a:latin typeface="Arial" charset="0"/>
                          <a:ea typeface="Times New Roman" pitchFamily="18" charset="0"/>
                          <a:cs typeface="Arial" charset="0"/>
                        </a:rPr>
                        <a:t>(B)</a:t>
                      </a:r>
                      <a:endParaRPr kumimoji="0" lang="en-US" sz="1800" b="0" i="0" u="none" strike="noStrike" cap="none" normalizeH="0" baseline="0" dirty="0" smtClean="0">
                        <a:ln>
                          <a:noFill/>
                        </a:ln>
                        <a:solidFill>
                          <a:srgbClr val="C00000"/>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ASTM D2265</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500+°F</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315°F</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211138">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Times New Roman" pitchFamily="18" charset="0"/>
                          <a:cs typeface="Arial" charset="0"/>
                        </a:rPr>
                        <a:t>Four-Ball EP Test </a:t>
                      </a:r>
                      <a:r>
                        <a:rPr kumimoji="0" lang="en-US" sz="1000" b="1" i="0" u="none" strike="noStrike" cap="none" normalizeH="0" baseline="0" dirty="0" smtClean="0">
                          <a:ln>
                            <a:noFill/>
                          </a:ln>
                          <a:solidFill>
                            <a:srgbClr val="C00000"/>
                          </a:solidFill>
                          <a:effectLst/>
                          <a:latin typeface="Arial" charset="0"/>
                          <a:ea typeface="Times New Roman" pitchFamily="18" charset="0"/>
                          <a:cs typeface="Arial" charset="0"/>
                        </a:rPr>
                        <a:t>(C)</a:t>
                      </a:r>
                      <a:endParaRPr kumimoji="0" lang="en-US" sz="1800" b="0" i="0" u="none" strike="noStrike" cap="none" normalizeH="0" baseline="0" dirty="0" smtClean="0">
                        <a:ln>
                          <a:noFill/>
                        </a:ln>
                        <a:solidFill>
                          <a:srgbClr val="C00000"/>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ASTM D2596</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500 kg</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315 kg</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209550">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Times New Roman" pitchFamily="18" charset="0"/>
                          <a:cs typeface="Arial" charset="0"/>
                        </a:rPr>
                        <a:t>Load Wear Index </a:t>
                      </a:r>
                      <a:r>
                        <a:rPr kumimoji="0" lang="en-US" sz="1000" b="1" i="0" u="none" strike="noStrike" cap="none" normalizeH="0" baseline="0" dirty="0" smtClean="0">
                          <a:ln>
                            <a:noFill/>
                          </a:ln>
                          <a:solidFill>
                            <a:srgbClr val="C00000"/>
                          </a:solidFill>
                          <a:effectLst/>
                          <a:latin typeface="Arial" charset="0"/>
                          <a:ea typeface="Times New Roman" pitchFamily="18" charset="0"/>
                          <a:cs typeface="Arial" charset="0"/>
                        </a:rPr>
                        <a:t>(C)</a:t>
                      </a:r>
                      <a:endParaRPr kumimoji="0" lang="en-US" sz="1800" b="0" i="0" u="none" strike="noStrike" cap="none" normalizeH="0" baseline="0" dirty="0" smtClean="0">
                        <a:ln>
                          <a:noFill/>
                        </a:ln>
                        <a:solidFill>
                          <a:srgbClr val="C00000"/>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ASTM D2596</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60</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Not Available</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211138">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Times New Roman" pitchFamily="18" charset="0"/>
                          <a:cs typeface="Arial" charset="0"/>
                        </a:rPr>
                        <a:t>Timken EP Test, OK load </a:t>
                      </a:r>
                      <a:r>
                        <a:rPr kumimoji="0" lang="en-US" sz="1000" b="1" i="0" u="none" strike="noStrike" cap="none" normalizeH="0" baseline="0" dirty="0" smtClean="0">
                          <a:ln>
                            <a:noFill/>
                          </a:ln>
                          <a:solidFill>
                            <a:srgbClr val="C00000"/>
                          </a:solidFill>
                          <a:effectLst/>
                          <a:latin typeface="Arial" charset="0"/>
                          <a:ea typeface="Times New Roman" pitchFamily="18" charset="0"/>
                          <a:cs typeface="Arial" charset="0"/>
                        </a:rPr>
                        <a:t>(C)</a:t>
                      </a:r>
                      <a:endParaRPr kumimoji="0" lang="en-US" sz="1800" b="0" i="0" u="none" strike="noStrike" cap="none" normalizeH="0" baseline="0" dirty="0" smtClean="0">
                        <a:ln>
                          <a:noFill/>
                        </a:ln>
                        <a:solidFill>
                          <a:srgbClr val="C00000"/>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ASTM D2509</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60 lbs</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40 lbs</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211138">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Times New Roman" pitchFamily="18" charset="0"/>
                          <a:cs typeface="Arial" charset="0"/>
                        </a:rPr>
                        <a:t>Copper Corrosion</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ASTM D4048</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1B</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1B</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1138">
                <a:tc>
                  <a:txBody>
                    <a:bodyPr/>
                    <a:lstStyle>
                      <a:lvl1pPr marL="0" algn="l" defTabSz="914400" rtl="0" eaLnBrk="1" latinLnBrk="0" hangingPunct="1">
                        <a:defRPr sz="1800" kern="1200">
                          <a:solidFill>
                            <a:schemeClr val="tx1"/>
                          </a:solidFill>
                          <a:latin typeface="Arial"/>
                          <a:ea typeface=""/>
                          <a:cs typeface="Arial"/>
                        </a:defRPr>
                      </a:lvl1pPr>
                      <a:lvl2pPr marL="457200" algn="l" defTabSz="914400" rtl="0" eaLnBrk="1" latinLnBrk="0" hangingPunct="1">
                        <a:defRPr sz="1800" kern="1200">
                          <a:solidFill>
                            <a:schemeClr val="tx1"/>
                          </a:solidFill>
                          <a:latin typeface="Arial"/>
                          <a:ea typeface=""/>
                          <a:cs typeface="Arial"/>
                        </a:defRPr>
                      </a:lvl2pPr>
                      <a:lvl3pPr marL="914400" algn="l" defTabSz="914400" rtl="0" eaLnBrk="1" latinLnBrk="0" hangingPunct="1">
                        <a:defRPr sz="1800" kern="1200">
                          <a:solidFill>
                            <a:schemeClr val="tx1"/>
                          </a:solidFill>
                          <a:latin typeface="Arial"/>
                          <a:ea typeface=""/>
                          <a:cs typeface="Arial"/>
                        </a:defRPr>
                      </a:lvl3pPr>
                      <a:lvl4pPr marL="1371600" algn="l" defTabSz="914400" rtl="0" eaLnBrk="1" latinLnBrk="0" hangingPunct="1">
                        <a:defRPr sz="1800" kern="1200">
                          <a:solidFill>
                            <a:schemeClr val="tx1"/>
                          </a:solidFill>
                          <a:latin typeface="Arial"/>
                          <a:ea typeface=""/>
                          <a:cs typeface="Arial"/>
                        </a:defRPr>
                      </a:lvl4pPr>
                      <a:lvl5pPr marL="1828800" algn="l" defTabSz="914400" rtl="0" eaLnBrk="1" latinLnBrk="0" hangingPunct="1">
                        <a:defRPr sz="1800" kern="1200">
                          <a:solidFill>
                            <a:schemeClr val="tx1"/>
                          </a:solidFill>
                          <a:latin typeface="Arial"/>
                          <a:ea typeface=""/>
                          <a:cs typeface="Arial"/>
                        </a:defRPr>
                      </a:lvl5pPr>
                      <a:lvl6pPr marL="2286000" algn="l" defTabSz="914400" rtl="0" eaLnBrk="1" latinLnBrk="0" hangingPunct="1">
                        <a:defRPr sz="1800" kern="1200">
                          <a:solidFill>
                            <a:schemeClr val="tx1"/>
                          </a:solidFill>
                          <a:latin typeface="Arial"/>
                          <a:ea typeface=""/>
                          <a:cs typeface="Arial"/>
                        </a:defRPr>
                      </a:lvl6pPr>
                      <a:lvl7pPr marL="2743200" algn="l" defTabSz="914400" rtl="0" eaLnBrk="1" latinLnBrk="0" hangingPunct="1">
                        <a:defRPr sz="1800" kern="1200">
                          <a:solidFill>
                            <a:schemeClr val="tx1"/>
                          </a:solidFill>
                          <a:latin typeface="Arial"/>
                          <a:ea typeface=""/>
                          <a:cs typeface="Arial"/>
                        </a:defRPr>
                      </a:lvl7pPr>
                      <a:lvl8pPr marL="3200400" algn="l" defTabSz="914400" rtl="0" eaLnBrk="1" latinLnBrk="0" hangingPunct="1">
                        <a:defRPr sz="1800" kern="1200">
                          <a:solidFill>
                            <a:schemeClr val="tx1"/>
                          </a:solidFill>
                          <a:latin typeface="Arial"/>
                          <a:ea typeface=""/>
                          <a:cs typeface="Arial"/>
                        </a:defRPr>
                      </a:lvl8pPr>
                      <a:lvl9pPr marL="3657600" algn="l" defTabSz="914400" rtl="0" eaLnBrk="1" latinLnBrk="0" hangingPunct="1">
                        <a:defRPr sz="1800" kern="1200">
                          <a:solidFill>
                            <a:schemeClr val="tx1"/>
                          </a:solidFill>
                          <a:latin typeface="Arial"/>
                          <a:ea typeface=""/>
                          <a:cs typeface="Arial"/>
                        </a:defRPr>
                      </a:lvl9p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Times New Roman" pitchFamily="18" charset="0"/>
                          <a:cs typeface="Arial" charset="0"/>
                        </a:rPr>
                        <a:t>Rust Test – distilled water</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ea typeface=""/>
                          <a:cs typeface="Arial"/>
                        </a:defRPr>
                      </a:lvl1pPr>
                      <a:lvl2pPr marL="457200" algn="l" defTabSz="914400" rtl="0" eaLnBrk="1" latinLnBrk="0" hangingPunct="1">
                        <a:defRPr sz="1800" kern="1200">
                          <a:solidFill>
                            <a:schemeClr val="tx1"/>
                          </a:solidFill>
                          <a:latin typeface="Arial"/>
                          <a:ea typeface=""/>
                          <a:cs typeface="Arial"/>
                        </a:defRPr>
                      </a:lvl2pPr>
                      <a:lvl3pPr marL="914400" algn="l" defTabSz="914400" rtl="0" eaLnBrk="1" latinLnBrk="0" hangingPunct="1">
                        <a:defRPr sz="1800" kern="1200">
                          <a:solidFill>
                            <a:schemeClr val="tx1"/>
                          </a:solidFill>
                          <a:latin typeface="Arial"/>
                          <a:ea typeface=""/>
                          <a:cs typeface="Arial"/>
                        </a:defRPr>
                      </a:lvl3pPr>
                      <a:lvl4pPr marL="1371600" algn="l" defTabSz="914400" rtl="0" eaLnBrk="1" latinLnBrk="0" hangingPunct="1">
                        <a:defRPr sz="1800" kern="1200">
                          <a:solidFill>
                            <a:schemeClr val="tx1"/>
                          </a:solidFill>
                          <a:latin typeface="Arial"/>
                          <a:ea typeface=""/>
                          <a:cs typeface="Arial"/>
                        </a:defRPr>
                      </a:lvl4pPr>
                      <a:lvl5pPr marL="1828800" algn="l" defTabSz="914400" rtl="0" eaLnBrk="1" latinLnBrk="0" hangingPunct="1">
                        <a:defRPr sz="1800" kern="1200">
                          <a:solidFill>
                            <a:schemeClr val="tx1"/>
                          </a:solidFill>
                          <a:latin typeface="Arial"/>
                          <a:ea typeface=""/>
                          <a:cs typeface="Arial"/>
                        </a:defRPr>
                      </a:lvl5pPr>
                      <a:lvl6pPr marL="2286000" algn="l" defTabSz="914400" rtl="0" eaLnBrk="1" latinLnBrk="0" hangingPunct="1">
                        <a:defRPr sz="1800" kern="1200">
                          <a:solidFill>
                            <a:schemeClr val="tx1"/>
                          </a:solidFill>
                          <a:latin typeface="Arial"/>
                          <a:ea typeface=""/>
                          <a:cs typeface="Arial"/>
                        </a:defRPr>
                      </a:lvl6pPr>
                      <a:lvl7pPr marL="2743200" algn="l" defTabSz="914400" rtl="0" eaLnBrk="1" latinLnBrk="0" hangingPunct="1">
                        <a:defRPr sz="1800" kern="1200">
                          <a:solidFill>
                            <a:schemeClr val="tx1"/>
                          </a:solidFill>
                          <a:latin typeface="Arial"/>
                          <a:ea typeface=""/>
                          <a:cs typeface="Arial"/>
                        </a:defRPr>
                      </a:lvl7pPr>
                      <a:lvl8pPr marL="3200400" algn="l" defTabSz="914400" rtl="0" eaLnBrk="1" latinLnBrk="0" hangingPunct="1">
                        <a:defRPr sz="1800" kern="1200">
                          <a:solidFill>
                            <a:schemeClr val="tx1"/>
                          </a:solidFill>
                          <a:latin typeface="Arial"/>
                          <a:ea typeface=""/>
                          <a:cs typeface="Arial"/>
                        </a:defRPr>
                      </a:lvl8pPr>
                      <a:lvl9pPr marL="3657600" algn="l" defTabSz="914400" rtl="0" eaLnBrk="1" latinLnBrk="0" hangingPunct="1">
                        <a:defRPr sz="1800" kern="1200">
                          <a:solidFill>
                            <a:schemeClr val="tx1"/>
                          </a:solidFill>
                          <a:latin typeface="Arial"/>
                          <a:ea typeface=""/>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ASTM D665A</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ea typeface=""/>
                          <a:cs typeface="Arial"/>
                        </a:defRPr>
                      </a:lvl1pPr>
                      <a:lvl2pPr marL="457200" algn="l" defTabSz="914400" rtl="0" eaLnBrk="1" latinLnBrk="0" hangingPunct="1">
                        <a:defRPr sz="1800" kern="1200">
                          <a:solidFill>
                            <a:schemeClr val="tx1"/>
                          </a:solidFill>
                          <a:latin typeface="Arial"/>
                          <a:ea typeface=""/>
                          <a:cs typeface="Arial"/>
                        </a:defRPr>
                      </a:lvl2pPr>
                      <a:lvl3pPr marL="914400" algn="l" defTabSz="914400" rtl="0" eaLnBrk="1" latinLnBrk="0" hangingPunct="1">
                        <a:defRPr sz="1800" kern="1200">
                          <a:solidFill>
                            <a:schemeClr val="tx1"/>
                          </a:solidFill>
                          <a:latin typeface="Arial"/>
                          <a:ea typeface=""/>
                          <a:cs typeface="Arial"/>
                        </a:defRPr>
                      </a:lvl3pPr>
                      <a:lvl4pPr marL="1371600" algn="l" defTabSz="914400" rtl="0" eaLnBrk="1" latinLnBrk="0" hangingPunct="1">
                        <a:defRPr sz="1800" kern="1200">
                          <a:solidFill>
                            <a:schemeClr val="tx1"/>
                          </a:solidFill>
                          <a:latin typeface="Arial"/>
                          <a:ea typeface=""/>
                          <a:cs typeface="Arial"/>
                        </a:defRPr>
                      </a:lvl4pPr>
                      <a:lvl5pPr marL="1828800" algn="l" defTabSz="914400" rtl="0" eaLnBrk="1" latinLnBrk="0" hangingPunct="1">
                        <a:defRPr sz="1800" kern="1200">
                          <a:solidFill>
                            <a:schemeClr val="tx1"/>
                          </a:solidFill>
                          <a:latin typeface="Arial"/>
                          <a:ea typeface=""/>
                          <a:cs typeface="Arial"/>
                        </a:defRPr>
                      </a:lvl5pPr>
                      <a:lvl6pPr marL="2286000" algn="l" defTabSz="914400" rtl="0" eaLnBrk="1" latinLnBrk="0" hangingPunct="1">
                        <a:defRPr sz="1800" kern="1200">
                          <a:solidFill>
                            <a:schemeClr val="tx1"/>
                          </a:solidFill>
                          <a:latin typeface="Arial"/>
                          <a:ea typeface=""/>
                          <a:cs typeface="Arial"/>
                        </a:defRPr>
                      </a:lvl6pPr>
                      <a:lvl7pPr marL="2743200" algn="l" defTabSz="914400" rtl="0" eaLnBrk="1" latinLnBrk="0" hangingPunct="1">
                        <a:defRPr sz="1800" kern="1200">
                          <a:solidFill>
                            <a:schemeClr val="tx1"/>
                          </a:solidFill>
                          <a:latin typeface="Arial"/>
                          <a:ea typeface=""/>
                          <a:cs typeface="Arial"/>
                        </a:defRPr>
                      </a:lvl7pPr>
                      <a:lvl8pPr marL="3200400" algn="l" defTabSz="914400" rtl="0" eaLnBrk="1" latinLnBrk="0" hangingPunct="1">
                        <a:defRPr sz="1800" kern="1200">
                          <a:solidFill>
                            <a:schemeClr val="tx1"/>
                          </a:solidFill>
                          <a:latin typeface="Arial"/>
                          <a:ea typeface=""/>
                          <a:cs typeface="Arial"/>
                        </a:defRPr>
                      </a:lvl8pPr>
                      <a:lvl9pPr marL="3657600" algn="l" defTabSz="914400" rtl="0" eaLnBrk="1" latinLnBrk="0" hangingPunct="1">
                        <a:defRPr sz="1800" kern="1200">
                          <a:solidFill>
                            <a:schemeClr val="tx1"/>
                          </a:solidFill>
                          <a:latin typeface="Arial"/>
                          <a:ea typeface=""/>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Pass</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a:ea typeface=""/>
                          <a:cs typeface="Arial"/>
                        </a:defRPr>
                      </a:lvl1pPr>
                      <a:lvl2pPr marL="457200" algn="l" defTabSz="914400" rtl="0" eaLnBrk="1" latinLnBrk="0" hangingPunct="1">
                        <a:defRPr sz="1800" kern="1200">
                          <a:solidFill>
                            <a:schemeClr val="tx1"/>
                          </a:solidFill>
                          <a:latin typeface="Arial"/>
                          <a:ea typeface=""/>
                          <a:cs typeface="Arial"/>
                        </a:defRPr>
                      </a:lvl2pPr>
                      <a:lvl3pPr marL="914400" algn="l" defTabSz="914400" rtl="0" eaLnBrk="1" latinLnBrk="0" hangingPunct="1">
                        <a:defRPr sz="1800" kern="1200">
                          <a:solidFill>
                            <a:schemeClr val="tx1"/>
                          </a:solidFill>
                          <a:latin typeface="Arial"/>
                          <a:ea typeface=""/>
                          <a:cs typeface="Arial"/>
                        </a:defRPr>
                      </a:lvl3pPr>
                      <a:lvl4pPr marL="1371600" algn="l" defTabSz="914400" rtl="0" eaLnBrk="1" latinLnBrk="0" hangingPunct="1">
                        <a:defRPr sz="1800" kern="1200">
                          <a:solidFill>
                            <a:schemeClr val="tx1"/>
                          </a:solidFill>
                          <a:latin typeface="Arial"/>
                          <a:ea typeface=""/>
                          <a:cs typeface="Arial"/>
                        </a:defRPr>
                      </a:lvl4pPr>
                      <a:lvl5pPr marL="1828800" algn="l" defTabSz="914400" rtl="0" eaLnBrk="1" latinLnBrk="0" hangingPunct="1">
                        <a:defRPr sz="1800" kern="1200">
                          <a:solidFill>
                            <a:schemeClr val="tx1"/>
                          </a:solidFill>
                          <a:latin typeface="Arial"/>
                          <a:ea typeface=""/>
                          <a:cs typeface="Arial"/>
                        </a:defRPr>
                      </a:lvl5pPr>
                      <a:lvl6pPr marL="2286000" algn="l" defTabSz="914400" rtl="0" eaLnBrk="1" latinLnBrk="0" hangingPunct="1">
                        <a:defRPr sz="1800" kern="1200">
                          <a:solidFill>
                            <a:schemeClr val="tx1"/>
                          </a:solidFill>
                          <a:latin typeface="Arial"/>
                          <a:ea typeface=""/>
                          <a:cs typeface="Arial"/>
                        </a:defRPr>
                      </a:lvl6pPr>
                      <a:lvl7pPr marL="2743200" algn="l" defTabSz="914400" rtl="0" eaLnBrk="1" latinLnBrk="0" hangingPunct="1">
                        <a:defRPr sz="1800" kern="1200">
                          <a:solidFill>
                            <a:schemeClr val="tx1"/>
                          </a:solidFill>
                          <a:latin typeface="Arial"/>
                          <a:ea typeface=""/>
                          <a:cs typeface="Arial"/>
                        </a:defRPr>
                      </a:lvl7pPr>
                      <a:lvl8pPr marL="3200400" algn="l" defTabSz="914400" rtl="0" eaLnBrk="1" latinLnBrk="0" hangingPunct="1">
                        <a:defRPr sz="1800" kern="1200">
                          <a:solidFill>
                            <a:schemeClr val="tx1"/>
                          </a:solidFill>
                          <a:latin typeface="Arial"/>
                          <a:ea typeface=""/>
                          <a:cs typeface="Arial"/>
                        </a:defRPr>
                      </a:lvl8pPr>
                      <a:lvl9pPr marL="3657600" algn="l" defTabSz="914400" rtl="0" eaLnBrk="1" latinLnBrk="0" hangingPunct="1">
                        <a:defRPr sz="1800" kern="1200">
                          <a:solidFill>
                            <a:schemeClr val="tx1"/>
                          </a:solidFill>
                          <a:latin typeface="Arial"/>
                          <a:ea typeface=""/>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Pass</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9550">
                <a:tc>
                  <a:txBody>
                    <a:bodyPr/>
                    <a:lstStyle>
                      <a:lvl1pPr marL="0" algn="l" defTabSz="914400" rtl="0" eaLnBrk="1" latinLnBrk="0" hangingPunct="1">
                        <a:defRPr sz="1800" kern="1200">
                          <a:solidFill>
                            <a:schemeClr val="tx1"/>
                          </a:solidFill>
                          <a:latin typeface="Arial"/>
                          <a:ea typeface=""/>
                          <a:cs typeface="Arial"/>
                        </a:defRPr>
                      </a:lvl1pPr>
                      <a:lvl2pPr marL="457200" algn="l" defTabSz="914400" rtl="0" eaLnBrk="1" latinLnBrk="0" hangingPunct="1">
                        <a:defRPr sz="1800" kern="1200">
                          <a:solidFill>
                            <a:schemeClr val="tx1"/>
                          </a:solidFill>
                          <a:latin typeface="Arial"/>
                          <a:ea typeface=""/>
                          <a:cs typeface="Arial"/>
                        </a:defRPr>
                      </a:lvl2pPr>
                      <a:lvl3pPr marL="914400" algn="l" defTabSz="914400" rtl="0" eaLnBrk="1" latinLnBrk="0" hangingPunct="1">
                        <a:defRPr sz="1800" kern="1200">
                          <a:solidFill>
                            <a:schemeClr val="tx1"/>
                          </a:solidFill>
                          <a:latin typeface="Arial"/>
                          <a:ea typeface=""/>
                          <a:cs typeface="Arial"/>
                        </a:defRPr>
                      </a:lvl3pPr>
                      <a:lvl4pPr marL="1371600" algn="l" defTabSz="914400" rtl="0" eaLnBrk="1" latinLnBrk="0" hangingPunct="1">
                        <a:defRPr sz="1800" kern="1200">
                          <a:solidFill>
                            <a:schemeClr val="tx1"/>
                          </a:solidFill>
                          <a:latin typeface="Arial"/>
                          <a:ea typeface=""/>
                          <a:cs typeface="Arial"/>
                        </a:defRPr>
                      </a:lvl4pPr>
                      <a:lvl5pPr marL="1828800" algn="l" defTabSz="914400" rtl="0" eaLnBrk="1" latinLnBrk="0" hangingPunct="1">
                        <a:defRPr sz="1800" kern="1200">
                          <a:solidFill>
                            <a:schemeClr val="tx1"/>
                          </a:solidFill>
                          <a:latin typeface="Arial"/>
                          <a:ea typeface=""/>
                          <a:cs typeface="Arial"/>
                        </a:defRPr>
                      </a:lvl5pPr>
                      <a:lvl6pPr marL="2286000" algn="l" defTabSz="914400" rtl="0" eaLnBrk="1" latinLnBrk="0" hangingPunct="1">
                        <a:defRPr sz="1800" kern="1200">
                          <a:solidFill>
                            <a:schemeClr val="tx1"/>
                          </a:solidFill>
                          <a:latin typeface="Arial"/>
                          <a:ea typeface=""/>
                          <a:cs typeface="Arial"/>
                        </a:defRPr>
                      </a:lvl6pPr>
                      <a:lvl7pPr marL="2743200" algn="l" defTabSz="914400" rtl="0" eaLnBrk="1" latinLnBrk="0" hangingPunct="1">
                        <a:defRPr sz="1800" kern="1200">
                          <a:solidFill>
                            <a:schemeClr val="tx1"/>
                          </a:solidFill>
                          <a:latin typeface="Arial"/>
                          <a:ea typeface=""/>
                          <a:cs typeface="Arial"/>
                        </a:defRPr>
                      </a:lvl7pPr>
                      <a:lvl8pPr marL="3200400" algn="l" defTabSz="914400" rtl="0" eaLnBrk="1" latinLnBrk="0" hangingPunct="1">
                        <a:defRPr sz="1800" kern="1200">
                          <a:solidFill>
                            <a:schemeClr val="tx1"/>
                          </a:solidFill>
                          <a:latin typeface="Arial"/>
                          <a:ea typeface=""/>
                          <a:cs typeface="Arial"/>
                        </a:defRPr>
                      </a:lvl8pPr>
                      <a:lvl9pPr marL="3657600" algn="l" defTabSz="914400" rtl="0" eaLnBrk="1" latinLnBrk="0" hangingPunct="1">
                        <a:defRPr sz="1800" kern="1200">
                          <a:solidFill>
                            <a:schemeClr val="tx1"/>
                          </a:solidFill>
                          <a:latin typeface="Arial"/>
                          <a:ea typeface=""/>
                          <a:cs typeface="Arial"/>
                        </a:defRPr>
                      </a:lvl9p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Times New Roman" pitchFamily="18" charset="0"/>
                          <a:cs typeface="Arial" charset="0"/>
                        </a:rPr>
                        <a:t>Rust Test – salt water </a:t>
                      </a:r>
                      <a:r>
                        <a:rPr kumimoji="0" lang="en-US" sz="1000" b="1" i="0" u="none" strike="noStrike" cap="none" normalizeH="0" baseline="0" dirty="0" smtClean="0">
                          <a:ln>
                            <a:noFill/>
                          </a:ln>
                          <a:solidFill>
                            <a:srgbClr val="C00000"/>
                          </a:solidFill>
                          <a:effectLst/>
                          <a:latin typeface="Arial" charset="0"/>
                          <a:ea typeface="Times New Roman" pitchFamily="18" charset="0"/>
                          <a:cs typeface="Arial" charset="0"/>
                        </a:rPr>
                        <a:t>(D)</a:t>
                      </a:r>
                    </a:p>
                  </a:txBody>
                  <a:tcPr marL="121920" marR="121920"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914400" rtl="0" eaLnBrk="1" latinLnBrk="0" hangingPunct="1">
                        <a:defRPr sz="1800" kern="1200">
                          <a:solidFill>
                            <a:schemeClr val="tx1"/>
                          </a:solidFill>
                          <a:latin typeface="Arial"/>
                          <a:ea typeface=""/>
                          <a:cs typeface="Arial"/>
                        </a:defRPr>
                      </a:lvl1pPr>
                      <a:lvl2pPr marL="457200" algn="l" defTabSz="914400" rtl="0" eaLnBrk="1" latinLnBrk="0" hangingPunct="1">
                        <a:defRPr sz="1800" kern="1200">
                          <a:solidFill>
                            <a:schemeClr val="tx1"/>
                          </a:solidFill>
                          <a:latin typeface="Arial"/>
                          <a:ea typeface=""/>
                          <a:cs typeface="Arial"/>
                        </a:defRPr>
                      </a:lvl2pPr>
                      <a:lvl3pPr marL="914400" algn="l" defTabSz="914400" rtl="0" eaLnBrk="1" latinLnBrk="0" hangingPunct="1">
                        <a:defRPr sz="1800" kern="1200">
                          <a:solidFill>
                            <a:schemeClr val="tx1"/>
                          </a:solidFill>
                          <a:latin typeface="Arial"/>
                          <a:ea typeface=""/>
                          <a:cs typeface="Arial"/>
                        </a:defRPr>
                      </a:lvl3pPr>
                      <a:lvl4pPr marL="1371600" algn="l" defTabSz="914400" rtl="0" eaLnBrk="1" latinLnBrk="0" hangingPunct="1">
                        <a:defRPr sz="1800" kern="1200">
                          <a:solidFill>
                            <a:schemeClr val="tx1"/>
                          </a:solidFill>
                          <a:latin typeface="Arial"/>
                          <a:ea typeface=""/>
                          <a:cs typeface="Arial"/>
                        </a:defRPr>
                      </a:lvl4pPr>
                      <a:lvl5pPr marL="1828800" algn="l" defTabSz="914400" rtl="0" eaLnBrk="1" latinLnBrk="0" hangingPunct="1">
                        <a:defRPr sz="1800" kern="1200">
                          <a:solidFill>
                            <a:schemeClr val="tx1"/>
                          </a:solidFill>
                          <a:latin typeface="Arial"/>
                          <a:ea typeface=""/>
                          <a:cs typeface="Arial"/>
                        </a:defRPr>
                      </a:lvl5pPr>
                      <a:lvl6pPr marL="2286000" algn="l" defTabSz="914400" rtl="0" eaLnBrk="1" latinLnBrk="0" hangingPunct="1">
                        <a:defRPr sz="1800" kern="1200">
                          <a:solidFill>
                            <a:schemeClr val="tx1"/>
                          </a:solidFill>
                          <a:latin typeface="Arial"/>
                          <a:ea typeface=""/>
                          <a:cs typeface="Arial"/>
                        </a:defRPr>
                      </a:lvl6pPr>
                      <a:lvl7pPr marL="2743200" algn="l" defTabSz="914400" rtl="0" eaLnBrk="1" latinLnBrk="0" hangingPunct="1">
                        <a:defRPr sz="1800" kern="1200">
                          <a:solidFill>
                            <a:schemeClr val="tx1"/>
                          </a:solidFill>
                          <a:latin typeface="Arial"/>
                          <a:ea typeface=""/>
                          <a:cs typeface="Arial"/>
                        </a:defRPr>
                      </a:lvl7pPr>
                      <a:lvl8pPr marL="3200400" algn="l" defTabSz="914400" rtl="0" eaLnBrk="1" latinLnBrk="0" hangingPunct="1">
                        <a:defRPr sz="1800" kern="1200">
                          <a:solidFill>
                            <a:schemeClr val="tx1"/>
                          </a:solidFill>
                          <a:latin typeface="Arial"/>
                          <a:ea typeface=""/>
                          <a:cs typeface="Arial"/>
                        </a:defRPr>
                      </a:lvl8pPr>
                      <a:lvl9pPr marL="3657600" algn="l" defTabSz="914400" rtl="0" eaLnBrk="1" latinLnBrk="0" hangingPunct="1">
                        <a:defRPr sz="1800" kern="1200">
                          <a:solidFill>
                            <a:schemeClr val="tx1"/>
                          </a:solidFill>
                          <a:latin typeface="Arial"/>
                          <a:ea typeface=""/>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ASTM D665B</a:t>
                      </a:r>
                    </a:p>
                  </a:txBody>
                  <a:tcPr marL="121920" marR="121920" marT="45714" marB="45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914400" rtl="0" eaLnBrk="1" latinLnBrk="0" hangingPunct="1">
                        <a:defRPr sz="1800" kern="1200">
                          <a:solidFill>
                            <a:schemeClr val="tx1"/>
                          </a:solidFill>
                          <a:latin typeface="Arial"/>
                          <a:ea typeface=""/>
                          <a:cs typeface="Arial"/>
                        </a:defRPr>
                      </a:lvl1pPr>
                      <a:lvl2pPr marL="457200" algn="l" defTabSz="914400" rtl="0" eaLnBrk="1" latinLnBrk="0" hangingPunct="1">
                        <a:defRPr sz="1800" kern="1200">
                          <a:solidFill>
                            <a:schemeClr val="tx1"/>
                          </a:solidFill>
                          <a:latin typeface="Arial"/>
                          <a:ea typeface=""/>
                          <a:cs typeface="Arial"/>
                        </a:defRPr>
                      </a:lvl2pPr>
                      <a:lvl3pPr marL="914400" algn="l" defTabSz="914400" rtl="0" eaLnBrk="1" latinLnBrk="0" hangingPunct="1">
                        <a:defRPr sz="1800" kern="1200">
                          <a:solidFill>
                            <a:schemeClr val="tx1"/>
                          </a:solidFill>
                          <a:latin typeface="Arial"/>
                          <a:ea typeface=""/>
                          <a:cs typeface="Arial"/>
                        </a:defRPr>
                      </a:lvl3pPr>
                      <a:lvl4pPr marL="1371600" algn="l" defTabSz="914400" rtl="0" eaLnBrk="1" latinLnBrk="0" hangingPunct="1">
                        <a:defRPr sz="1800" kern="1200">
                          <a:solidFill>
                            <a:schemeClr val="tx1"/>
                          </a:solidFill>
                          <a:latin typeface="Arial"/>
                          <a:ea typeface=""/>
                          <a:cs typeface="Arial"/>
                        </a:defRPr>
                      </a:lvl4pPr>
                      <a:lvl5pPr marL="1828800" algn="l" defTabSz="914400" rtl="0" eaLnBrk="1" latinLnBrk="0" hangingPunct="1">
                        <a:defRPr sz="1800" kern="1200">
                          <a:solidFill>
                            <a:schemeClr val="tx1"/>
                          </a:solidFill>
                          <a:latin typeface="Arial"/>
                          <a:ea typeface=""/>
                          <a:cs typeface="Arial"/>
                        </a:defRPr>
                      </a:lvl5pPr>
                      <a:lvl6pPr marL="2286000" algn="l" defTabSz="914400" rtl="0" eaLnBrk="1" latinLnBrk="0" hangingPunct="1">
                        <a:defRPr sz="1800" kern="1200">
                          <a:solidFill>
                            <a:schemeClr val="tx1"/>
                          </a:solidFill>
                          <a:latin typeface="Arial"/>
                          <a:ea typeface=""/>
                          <a:cs typeface="Arial"/>
                        </a:defRPr>
                      </a:lvl6pPr>
                      <a:lvl7pPr marL="2743200" algn="l" defTabSz="914400" rtl="0" eaLnBrk="1" latinLnBrk="0" hangingPunct="1">
                        <a:defRPr sz="1800" kern="1200">
                          <a:solidFill>
                            <a:schemeClr val="tx1"/>
                          </a:solidFill>
                          <a:latin typeface="Arial"/>
                          <a:ea typeface=""/>
                          <a:cs typeface="Arial"/>
                        </a:defRPr>
                      </a:lvl7pPr>
                      <a:lvl8pPr marL="3200400" algn="l" defTabSz="914400" rtl="0" eaLnBrk="1" latinLnBrk="0" hangingPunct="1">
                        <a:defRPr sz="1800" kern="1200">
                          <a:solidFill>
                            <a:schemeClr val="tx1"/>
                          </a:solidFill>
                          <a:latin typeface="Arial"/>
                          <a:ea typeface=""/>
                          <a:cs typeface="Arial"/>
                        </a:defRPr>
                      </a:lvl8pPr>
                      <a:lvl9pPr marL="3657600" algn="l" defTabSz="914400" rtl="0" eaLnBrk="1" latinLnBrk="0" hangingPunct="1">
                        <a:defRPr sz="1800" kern="1200">
                          <a:solidFill>
                            <a:schemeClr val="tx1"/>
                          </a:solidFill>
                          <a:latin typeface="Arial"/>
                          <a:ea typeface=""/>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Pass</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914400" rtl="0" eaLnBrk="1" latinLnBrk="0" hangingPunct="1">
                        <a:defRPr sz="1800" kern="1200">
                          <a:solidFill>
                            <a:schemeClr val="tx1"/>
                          </a:solidFill>
                          <a:latin typeface="Arial"/>
                          <a:ea typeface=""/>
                          <a:cs typeface="Arial"/>
                        </a:defRPr>
                      </a:lvl1pPr>
                      <a:lvl2pPr marL="457200" algn="l" defTabSz="914400" rtl="0" eaLnBrk="1" latinLnBrk="0" hangingPunct="1">
                        <a:defRPr sz="1800" kern="1200">
                          <a:solidFill>
                            <a:schemeClr val="tx1"/>
                          </a:solidFill>
                          <a:latin typeface="Arial"/>
                          <a:ea typeface=""/>
                          <a:cs typeface="Arial"/>
                        </a:defRPr>
                      </a:lvl2pPr>
                      <a:lvl3pPr marL="914400" algn="l" defTabSz="914400" rtl="0" eaLnBrk="1" latinLnBrk="0" hangingPunct="1">
                        <a:defRPr sz="1800" kern="1200">
                          <a:solidFill>
                            <a:schemeClr val="tx1"/>
                          </a:solidFill>
                          <a:latin typeface="Arial"/>
                          <a:ea typeface=""/>
                          <a:cs typeface="Arial"/>
                        </a:defRPr>
                      </a:lvl3pPr>
                      <a:lvl4pPr marL="1371600" algn="l" defTabSz="914400" rtl="0" eaLnBrk="1" latinLnBrk="0" hangingPunct="1">
                        <a:defRPr sz="1800" kern="1200">
                          <a:solidFill>
                            <a:schemeClr val="tx1"/>
                          </a:solidFill>
                          <a:latin typeface="Arial"/>
                          <a:ea typeface=""/>
                          <a:cs typeface="Arial"/>
                        </a:defRPr>
                      </a:lvl4pPr>
                      <a:lvl5pPr marL="1828800" algn="l" defTabSz="914400" rtl="0" eaLnBrk="1" latinLnBrk="0" hangingPunct="1">
                        <a:defRPr sz="1800" kern="1200">
                          <a:solidFill>
                            <a:schemeClr val="tx1"/>
                          </a:solidFill>
                          <a:latin typeface="Arial"/>
                          <a:ea typeface=""/>
                          <a:cs typeface="Arial"/>
                        </a:defRPr>
                      </a:lvl5pPr>
                      <a:lvl6pPr marL="2286000" algn="l" defTabSz="914400" rtl="0" eaLnBrk="1" latinLnBrk="0" hangingPunct="1">
                        <a:defRPr sz="1800" kern="1200">
                          <a:solidFill>
                            <a:schemeClr val="tx1"/>
                          </a:solidFill>
                          <a:latin typeface="Arial"/>
                          <a:ea typeface=""/>
                          <a:cs typeface="Arial"/>
                        </a:defRPr>
                      </a:lvl6pPr>
                      <a:lvl7pPr marL="2743200" algn="l" defTabSz="914400" rtl="0" eaLnBrk="1" latinLnBrk="0" hangingPunct="1">
                        <a:defRPr sz="1800" kern="1200">
                          <a:solidFill>
                            <a:schemeClr val="tx1"/>
                          </a:solidFill>
                          <a:latin typeface="Arial"/>
                          <a:ea typeface=""/>
                          <a:cs typeface="Arial"/>
                        </a:defRPr>
                      </a:lvl7pPr>
                      <a:lvl8pPr marL="3200400" algn="l" defTabSz="914400" rtl="0" eaLnBrk="1" latinLnBrk="0" hangingPunct="1">
                        <a:defRPr sz="1800" kern="1200">
                          <a:solidFill>
                            <a:schemeClr val="tx1"/>
                          </a:solidFill>
                          <a:latin typeface="Arial"/>
                          <a:ea typeface=""/>
                          <a:cs typeface="Arial"/>
                        </a:defRPr>
                      </a:lvl8pPr>
                      <a:lvl9pPr marL="3657600" algn="l" defTabSz="914400" rtl="0" eaLnBrk="1" latinLnBrk="0" hangingPunct="1">
                        <a:defRPr sz="1800" kern="1200">
                          <a:solidFill>
                            <a:schemeClr val="tx1"/>
                          </a:solidFill>
                          <a:latin typeface="Arial"/>
                          <a:ea typeface=""/>
                          <a:cs typeface="Arial"/>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Fail</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marT="45714" marB="45714"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209550">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Times New Roman" pitchFamily="18" charset="0"/>
                          <a:cs typeface="Arial" charset="0"/>
                        </a:rPr>
                        <a:t>Solid Film Lubricants </a:t>
                      </a:r>
                      <a:r>
                        <a:rPr kumimoji="0" lang="en-US" sz="1000" b="1" i="0" u="none" strike="noStrike" cap="none" normalizeH="0" baseline="0" dirty="0" smtClean="0">
                          <a:ln>
                            <a:noFill/>
                          </a:ln>
                          <a:solidFill>
                            <a:srgbClr val="C00000"/>
                          </a:solidFill>
                          <a:effectLst/>
                          <a:latin typeface="Arial" charset="0"/>
                          <a:ea typeface="Times New Roman" pitchFamily="18" charset="0"/>
                          <a:cs typeface="Arial" charset="0"/>
                        </a:rPr>
                        <a:t>(E)</a:t>
                      </a:r>
                      <a:endParaRPr kumimoji="0" lang="en-US" sz="1800" b="0" i="0" u="none" strike="noStrike" cap="none" normalizeH="0" baseline="0" dirty="0" smtClean="0">
                        <a:ln>
                          <a:noFill/>
                        </a:ln>
                        <a:solidFill>
                          <a:srgbClr val="C00000"/>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Moly, Graphite</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None</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211138">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Times New Roman" pitchFamily="18" charset="0"/>
                          <a:cs typeface="Arial" charset="0"/>
                        </a:rPr>
                        <a:t>Roll Stability, % change </a:t>
                      </a:r>
                      <a:r>
                        <a:rPr kumimoji="0" lang="en-US" sz="1000" b="1" i="0" u="none" strike="noStrike" cap="none" normalizeH="0" baseline="0" dirty="0" smtClean="0">
                          <a:ln>
                            <a:noFill/>
                          </a:ln>
                          <a:solidFill>
                            <a:srgbClr val="C00000"/>
                          </a:solidFill>
                          <a:effectLst/>
                          <a:latin typeface="Arial" charset="0"/>
                          <a:ea typeface="Times New Roman" pitchFamily="18" charset="0"/>
                          <a:cs typeface="Arial" charset="0"/>
                        </a:rPr>
                        <a:t>(F)</a:t>
                      </a:r>
                      <a:endParaRPr kumimoji="0" lang="en-US" sz="1800" b="0" i="0" u="none" strike="noStrike" cap="none" normalizeH="0" baseline="0" dirty="0" smtClean="0">
                        <a:ln>
                          <a:noFill/>
                        </a:ln>
                        <a:solidFill>
                          <a:srgbClr val="C00000"/>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ASTM D1831</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10%</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Up to 50%</a:t>
                      </a:r>
                      <a:endParaRPr kumimoji="0" lang="en-US" sz="18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211138">
                <a:tc>
                  <a:txBody>
                    <a:bodyPr/>
                    <a:lstStyle/>
                    <a:p>
                      <a:pPr marL="177800" marR="0" lvl="0" indent="-17780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ea typeface="Times New Roman" pitchFamily="18" charset="0"/>
                          <a:cs typeface="Arial" charset="0"/>
                        </a:rPr>
                        <a:t>Water Washout </a:t>
                      </a:r>
                      <a:r>
                        <a:rPr kumimoji="0" lang="en-US" sz="1000" b="1" i="0" u="none" strike="noStrike" cap="none" normalizeH="0" baseline="0" dirty="0" smtClean="0">
                          <a:ln>
                            <a:noFill/>
                          </a:ln>
                          <a:solidFill>
                            <a:srgbClr val="C00000"/>
                          </a:solidFill>
                          <a:effectLst/>
                          <a:latin typeface="Arial" charset="0"/>
                          <a:ea typeface="Times New Roman" pitchFamily="18" charset="0"/>
                          <a:cs typeface="Arial" charset="0"/>
                        </a:rPr>
                        <a:t>(G)</a:t>
                      </a: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ASTM D1264</a:t>
                      </a: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4%</a:t>
                      </a: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177800" marR="0" lvl="0" indent="-17780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ea typeface="Times New Roman" pitchFamily="18" charset="0"/>
                          <a:cs typeface="Arial" charset="0"/>
                        </a:rPr>
                        <a:t>Up to 30%</a:t>
                      </a: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bl>
          </a:graphicData>
        </a:graphic>
      </p:graphicFrame>
      <p:sp>
        <p:nvSpPr>
          <p:cNvPr id="8" name="Text Box 407"/>
          <p:cNvSpPr txBox="1">
            <a:spLocks noChangeArrowheads="1"/>
          </p:cNvSpPr>
          <p:nvPr/>
        </p:nvSpPr>
        <p:spPr bwMode="auto">
          <a:xfrm>
            <a:off x="7990192" y="1447800"/>
            <a:ext cx="3998609" cy="367485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28600" marR="0" lvl="0" indent="-228600" defTabSz="914400" eaLnBrk="1" fontAlgn="auto" latinLnBrk="0" hangingPunct="1">
              <a:lnSpc>
                <a:spcPct val="100000"/>
              </a:lnSpc>
              <a:spcBef>
                <a:spcPts val="0"/>
              </a:spcBef>
              <a:spcAft>
                <a:spcPct val="40000"/>
              </a:spcAft>
              <a:buClr>
                <a:srgbClr val="C00000"/>
              </a:buClr>
              <a:buSzTx/>
              <a:buFont typeface="+mj-lt"/>
              <a:buAutoNum type="alphaUcPeriod"/>
              <a:tabLst/>
              <a:defRPr/>
            </a:pPr>
            <a:r>
              <a:rPr kumimoji="0" lang="en-US" sz="12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The highly refined base</a:t>
            </a:r>
            <a:r>
              <a:rPr kumimoji="0" lang="en-US" sz="1200" b="0" i="0" u="none" strike="noStrike" kern="0" cap="none" spc="0" normalizeH="0" noProof="0" dirty="0" smtClean="0">
                <a:ln>
                  <a:noFill/>
                </a:ln>
                <a:solidFill>
                  <a:sysClr val="windowText" lastClr="000000"/>
                </a:solidFill>
                <a:effectLst/>
                <a:uLnTx/>
                <a:uFillTx/>
                <a:latin typeface="Arial" panose="020B0604020202020204" pitchFamily="34" charset="0"/>
                <a:cs typeface="Arial" panose="020B0604020202020204" pitchFamily="34" charset="0"/>
              </a:rPr>
              <a:t> oil in Molub-Alloy 860 has high resistance to oxidation and provides long grease life</a:t>
            </a:r>
            <a:endParaRPr kumimoji="0" lang="en-US" sz="12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a:p>
            <a:pPr marL="228600" marR="0" lvl="0" indent="-228600" defTabSz="914400" eaLnBrk="1" fontAlgn="auto" latinLnBrk="0" hangingPunct="1">
              <a:lnSpc>
                <a:spcPct val="100000"/>
              </a:lnSpc>
              <a:spcBef>
                <a:spcPts val="0"/>
              </a:spcBef>
              <a:spcAft>
                <a:spcPct val="40000"/>
              </a:spcAft>
              <a:buClr>
                <a:srgbClr val="C00000"/>
              </a:buClr>
              <a:buSzTx/>
              <a:buFont typeface="+mj-lt"/>
              <a:buAutoNum type="alphaUcPeriod"/>
              <a:tabLst/>
              <a:defRPr/>
            </a:pPr>
            <a:r>
              <a:rPr kumimoji="0" lang="en-US" sz="12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The dropping point is important in medium and high temp applications</a:t>
            </a:r>
          </a:p>
          <a:p>
            <a:pPr marL="228600" marR="0" lvl="0" indent="-228600" defTabSz="914400" eaLnBrk="1" fontAlgn="auto" latinLnBrk="0" hangingPunct="1">
              <a:lnSpc>
                <a:spcPct val="100000"/>
              </a:lnSpc>
              <a:spcBef>
                <a:spcPts val="0"/>
              </a:spcBef>
              <a:spcAft>
                <a:spcPct val="40000"/>
              </a:spcAft>
              <a:buClr>
                <a:srgbClr val="C00000"/>
              </a:buClr>
              <a:buSzTx/>
              <a:buFont typeface="+mj-lt"/>
              <a:buAutoNum type="alphaUcPeriod"/>
              <a:tabLst/>
              <a:defRPr/>
            </a:pPr>
            <a:r>
              <a:rPr kumimoji="0" lang="en-US" sz="12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The EP and anti-wear tests demonstrate 860’s superior protection under heavy loads</a:t>
            </a:r>
          </a:p>
          <a:p>
            <a:pPr marL="228600" marR="0" lvl="0" indent="-228600" defTabSz="914400" eaLnBrk="1" fontAlgn="auto" latinLnBrk="0" hangingPunct="1">
              <a:lnSpc>
                <a:spcPct val="100000"/>
              </a:lnSpc>
              <a:spcBef>
                <a:spcPts val="0"/>
              </a:spcBef>
              <a:spcAft>
                <a:spcPct val="40000"/>
              </a:spcAft>
              <a:buClr>
                <a:srgbClr val="C00000"/>
              </a:buClr>
              <a:buSzTx/>
              <a:buFont typeface="+mj-lt"/>
              <a:buAutoNum type="alphaUcPeriod"/>
              <a:tabLst/>
              <a:defRPr/>
            </a:pPr>
            <a:r>
              <a:rPr kumimoji="0" lang="en-US" sz="12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860 grease is designed for maximum corrosion protection with aggressive</a:t>
            </a:r>
            <a:r>
              <a:rPr kumimoji="0" lang="en-US" sz="1200" b="0" i="0" u="none" strike="noStrike" kern="0" cap="none" spc="0" normalizeH="0" noProof="0" dirty="0" smtClean="0">
                <a:ln>
                  <a:noFill/>
                </a:ln>
                <a:solidFill>
                  <a:sysClr val="windowText" lastClr="000000"/>
                </a:solidFill>
                <a:effectLst/>
                <a:uLnTx/>
                <a:uFillTx/>
                <a:latin typeface="Arial" panose="020B0604020202020204" pitchFamily="34" charset="0"/>
                <a:cs typeface="Arial" panose="020B0604020202020204" pitchFamily="34" charset="0"/>
              </a:rPr>
              <a:t> process waters</a:t>
            </a:r>
            <a:endParaRPr kumimoji="0" lang="en-US" sz="12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a:p>
            <a:pPr marL="228600" marR="0" lvl="0" indent="-228600" defTabSz="914400" eaLnBrk="1" fontAlgn="auto" latinLnBrk="0" hangingPunct="1">
              <a:lnSpc>
                <a:spcPct val="100000"/>
              </a:lnSpc>
              <a:spcBef>
                <a:spcPts val="0"/>
              </a:spcBef>
              <a:spcAft>
                <a:spcPct val="40000"/>
              </a:spcAft>
              <a:buClr>
                <a:srgbClr val="C00000"/>
              </a:buClr>
              <a:buSzTx/>
              <a:buFont typeface="+mj-lt"/>
              <a:buAutoNum type="alphaUcPeriod"/>
              <a:tabLst/>
              <a:defRPr/>
            </a:pPr>
            <a:r>
              <a:rPr kumimoji="0" lang="en-US" sz="12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Solid film lubricants offer another layer of protection to the bearings, preventing metal-to-metal contact under extreme loads and shock loads</a:t>
            </a:r>
          </a:p>
          <a:p>
            <a:pPr marL="228600" marR="0" lvl="0" indent="-228600" defTabSz="914400" eaLnBrk="1" fontAlgn="auto" latinLnBrk="0" hangingPunct="1">
              <a:lnSpc>
                <a:spcPct val="100000"/>
              </a:lnSpc>
              <a:spcBef>
                <a:spcPts val="0"/>
              </a:spcBef>
              <a:spcAft>
                <a:spcPct val="40000"/>
              </a:spcAft>
              <a:buClr>
                <a:srgbClr val="C00000"/>
              </a:buClr>
              <a:buSzTx/>
              <a:buFont typeface="+mj-lt"/>
              <a:buAutoNum type="alphaUcPeriod"/>
              <a:tabLst/>
              <a:defRPr/>
            </a:pPr>
            <a:r>
              <a:rPr kumimoji="0" lang="en-US" sz="12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Molub-Alloy 860 has exceptional roll stability performance, allowing for longer life and reduced grease usage</a:t>
            </a:r>
          </a:p>
          <a:p>
            <a:pPr marL="228600" marR="0" lvl="0" indent="-228600" defTabSz="914400" eaLnBrk="1" fontAlgn="auto" latinLnBrk="0" hangingPunct="1">
              <a:lnSpc>
                <a:spcPct val="100000"/>
              </a:lnSpc>
              <a:spcBef>
                <a:spcPts val="0"/>
              </a:spcBef>
              <a:spcAft>
                <a:spcPct val="40000"/>
              </a:spcAft>
              <a:buClr>
                <a:srgbClr val="C00000"/>
              </a:buClr>
              <a:buSzTx/>
              <a:buFont typeface="+mj-lt"/>
              <a:buAutoNum type="alphaUcPeriod"/>
              <a:tabLst/>
              <a:defRPr/>
            </a:pPr>
            <a:r>
              <a:rPr lang="en-US" sz="1200" kern="0" dirty="0" smtClean="0">
                <a:solidFill>
                  <a:sysClr val="windowText" lastClr="000000"/>
                </a:solidFill>
                <a:latin typeface="Arial" panose="020B0604020202020204" pitchFamily="34" charset="0"/>
                <a:cs typeface="Arial" panose="020B0604020202020204" pitchFamily="34" charset="0"/>
              </a:rPr>
              <a:t>Resistance to water washout is exceptional even with process waters</a:t>
            </a:r>
            <a:endParaRPr kumimoji="0" lang="en-US" sz="12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2912901"/>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dirty="0" err="1" smtClean="0"/>
              <a:t>Molub</a:t>
            </a:r>
            <a:r>
              <a:rPr lang="en-US" sz="3200" dirty="0" smtClean="0"/>
              <a:t>-Alloy</a:t>
            </a:r>
            <a:r>
              <a:rPr lang="en-US" sz="3200" baseline="30000" dirty="0" smtClean="0"/>
              <a:t>®</a:t>
            </a:r>
            <a:r>
              <a:rPr lang="en-US" sz="3200" dirty="0" smtClean="0"/>
              <a:t> </a:t>
            </a:r>
            <a:r>
              <a:rPr lang="en-US" sz="3200" dirty="0"/>
              <a:t>860 vs “Premium” Grease</a:t>
            </a:r>
          </a:p>
        </p:txBody>
      </p:sp>
      <p:graphicFrame>
        <p:nvGraphicFramePr>
          <p:cNvPr id="6" name="Table 5"/>
          <p:cNvGraphicFramePr>
            <a:graphicFrameLocks noGrp="1"/>
          </p:cNvGraphicFramePr>
          <p:nvPr>
            <p:extLst>
              <p:ext uri="{D42A27DB-BD31-4B8C-83A1-F6EECF244321}">
                <p14:modId xmlns:p14="http://schemas.microsoft.com/office/powerpoint/2010/main" val="3464240719"/>
              </p:ext>
            </p:extLst>
          </p:nvPr>
        </p:nvGraphicFramePr>
        <p:xfrm>
          <a:off x="708610" y="1196006"/>
          <a:ext cx="4967794" cy="4286761"/>
        </p:xfrm>
        <a:graphic>
          <a:graphicData uri="http://schemas.openxmlformats.org/drawingml/2006/table">
            <a:tbl>
              <a:tblPr/>
              <a:tblGrid>
                <a:gridCol w="1749582"/>
                <a:gridCol w="1157937"/>
                <a:gridCol w="1123786"/>
                <a:gridCol w="936489"/>
              </a:tblGrid>
              <a:tr h="359817">
                <a:tc>
                  <a:txBody>
                    <a:bodyPr/>
                    <a:lstStyle/>
                    <a:p>
                      <a:pPr algn="l" fontAlgn="b"/>
                      <a:r>
                        <a:rPr lang="en-US" sz="1200" b="1" i="0" u="none" strike="noStrike" dirty="0">
                          <a:solidFill>
                            <a:srgbClr val="000000"/>
                          </a:solidFill>
                          <a:effectLst/>
                          <a:latin typeface="Arial"/>
                        </a:rPr>
                        <a:t>Test Description</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200" b="1" i="0" u="none" strike="noStrike" dirty="0">
                          <a:solidFill>
                            <a:srgbClr val="000000"/>
                          </a:solidFill>
                          <a:effectLst/>
                          <a:latin typeface="Arial"/>
                        </a:rPr>
                        <a:t>Test Method</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200" b="1" i="0" u="none" strike="noStrike" dirty="0">
                          <a:solidFill>
                            <a:srgbClr val="000000"/>
                          </a:solidFill>
                          <a:effectLst/>
                          <a:latin typeface="Arial"/>
                        </a:rPr>
                        <a:t>Molub-Alloy 860/460-1ES</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BFBFBF"/>
                    </a:solidFill>
                  </a:tcPr>
                </a:tc>
                <a:tc>
                  <a:txBody>
                    <a:bodyPr/>
                    <a:lstStyle/>
                    <a:p>
                      <a:pPr algn="l" fontAlgn="b"/>
                      <a:r>
                        <a:rPr lang="en-US" sz="1200" b="1" i="0" u="none" strike="noStrike" dirty="0">
                          <a:solidFill>
                            <a:srgbClr val="000000"/>
                          </a:solidFill>
                          <a:effectLst/>
                          <a:latin typeface="Arial"/>
                        </a:rPr>
                        <a:t>Premium Grease</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BFBFBF"/>
                    </a:solidFill>
                  </a:tcPr>
                </a:tc>
              </a:tr>
              <a:tr h="179908">
                <a:tc>
                  <a:txBody>
                    <a:bodyPr/>
                    <a:lstStyle/>
                    <a:p>
                      <a:pPr algn="l" fontAlgn="b"/>
                      <a:r>
                        <a:rPr lang="en-US" sz="1200" b="0" i="0" u="none" strike="noStrike" dirty="0">
                          <a:solidFill>
                            <a:srgbClr val="000000"/>
                          </a:solidFill>
                          <a:effectLst/>
                          <a:latin typeface="Arial"/>
                        </a:rPr>
                        <a:t>NLGI Grade</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Arial"/>
                        </a:rPr>
                        <a:t>ASTM D-1403</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Arial"/>
                        </a:rPr>
                        <a:t>1</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Arial"/>
                        </a:rPr>
                        <a:t>1</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9908">
                <a:tc>
                  <a:txBody>
                    <a:bodyPr/>
                    <a:lstStyle/>
                    <a:p>
                      <a:pPr algn="l" fontAlgn="b"/>
                      <a:r>
                        <a:rPr lang="en-US" sz="1200" b="0" i="0" u="none" strike="noStrike" dirty="0">
                          <a:solidFill>
                            <a:srgbClr val="000000"/>
                          </a:solidFill>
                          <a:effectLst/>
                          <a:latin typeface="Arial"/>
                        </a:rPr>
                        <a:t>Thicker Type</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Arial"/>
                        </a:rPr>
                        <a:t>Arc-Emission</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Arial"/>
                        </a:rPr>
                        <a:t>Li - Complex</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Arial"/>
                        </a:rPr>
                        <a:t>Li-Complex</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9908">
                <a:tc>
                  <a:txBody>
                    <a:bodyPr/>
                    <a:lstStyle/>
                    <a:p>
                      <a:pPr algn="l" fontAlgn="b"/>
                      <a:r>
                        <a:rPr lang="en-US" sz="1200" b="0" i="0" u="none" strike="noStrike" dirty="0">
                          <a:solidFill>
                            <a:srgbClr val="000000"/>
                          </a:solidFill>
                          <a:effectLst/>
                          <a:latin typeface="Arial"/>
                        </a:rPr>
                        <a:t>Fluid Type</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Arial"/>
                        </a:rPr>
                        <a:t>FTIR</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Arial"/>
                        </a:rPr>
                        <a:t>Mineral</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Arial"/>
                        </a:rPr>
                        <a:t>Mineral</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4917">
                <a:tc>
                  <a:txBody>
                    <a:bodyPr/>
                    <a:lstStyle/>
                    <a:p>
                      <a:pPr algn="l" fontAlgn="b"/>
                      <a:r>
                        <a:rPr lang="en-US" sz="1200" b="0" i="0" u="none" strike="noStrike" dirty="0">
                          <a:solidFill>
                            <a:srgbClr val="000000"/>
                          </a:solidFill>
                          <a:effectLst/>
                          <a:latin typeface="Arial"/>
                        </a:rPr>
                        <a:t>Base oil </a:t>
                      </a:r>
                      <a:r>
                        <a:rPr lang="en-US" sz="1200" b="0" i="0" u="none" strike="noStrike" dirty="0" smtClean="0">
                          <a:solidFill>
                            <a:srgbClr val="000000"/>
                          </a:solidFill>
                          <a:effectLst/>
                          <a:latin typeface="Arial"/>
                        </a:rPr>
                        <a:t>viscosity </a:t>
                      </a:r>
                      <a:r>
                        <a:rPr lang="en-US" sz="1200" b="1" i="0" u="none" strike="noStrike" dirty="0" smtClean="0">
                          <a:solidFill>
                            <a:srgbClr val="C00000"/>
                          </a:solidFill>
                          <a:effectLst/>
                          <a:latin typeface="Arial"/>
                        </a:rPr>
                        <a:t>(A)</a:t>
                      </a:r>
                      <a:endParaRPr lang="en-US" sz="1200" b="1" i="0" u="none" strike="noStrike" dirty="0">
                        <a:solidFill>
                          <a:srgbClr val="C00000"/>
                        </a:solidFill>
                        <a:effectLst/>
                        <a:latin typeface="Arial"/>
                      </a:endParaRP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US" sz="1200" b="0" i="0" u="none" strike="noStrike" dirty="0">
                          <a:solidFill>
                            <a:srgbClr val="000000"/>
                          </a:solidFill>
                          <a:effectLst/>
                          <a:latin typeface="Arial"/>
                        </a:rPr>
                        <a:t>ASTM D-445</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US" sz="1200" b="0" i="0" u="none" strike="noStrike" dirty="0">
                          <a:solidFill>
                            <a:srgbClr val="000000"/>
                          </a:solidFill>
                          <a:effectLst/>
                          <a:latin typeface="Arial"/>
                        </a:rPr>
                        <a:t>ISO 460</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US" sz="1200" b="0" i="0" u="none" strike="noStrike" dirty="0">
                          <a:solidFill>
                            <a:srgbClr val="000000"/>
                          </a:solidFill>
                          <a:effectLst/>
                          <a:latin typeface="Arial"/>
                        </a:rPr>
                        <a:t>ISO 460</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r>
              <a:tr h="351249">
                <a:tc>
                  <a:txBody>
                    <a:bodyPr/>
                    <a:lstStyle/>
                    <a:p>
                      <a:pPr algn="l" fontAlgn="b"/>
                      <a:r>
                        <a:rPr lang="en-US" sz="1200" b="0" i="0" u="none" strike="noStrike" dirty="0">
                          <a:solidFill>
                            <a:srgbClr val="000000"/>
                          </a:solidFill>
                          <a:effectLst/>
                          <a:latin typeface="Arial"/>
                        </a:rPr>
                        <a:t>Four Ball EP, Welding </a:t>
                      </a:r>
                      <a:r>
                        <a:rPr lang="en-US" sz="1200" b="0" i="0" u="none" strike="noStrike" dirty="0" smtClean="0">
                          <a:solidFill>
                            <a:srgbClr val="000000"/>
                          </a:solidFill>
                          <a:effectLst/>
                          <a:latin typeface="Arial"/>
                        </a:rPr>
                        <a:t>Load </a:t>
                      </a:r>
                      <a:r>
                        <a:rPr lang="en-US" sz="1200" b="1" i="0" u="none" strike="noStrike" dirty="0" smtClean="0">
                          <a:solidFill>
                            <a:srgbClr val="C00000"/>
                          </a:solidFill>
                          <a:effectLst/>
                          <a:latin typeface="Arial"/>
                        </a:rPr>
                        <a:t>(B)</a:t>
                      </a:r>
                      <a:endParaRPr lang="en-US" sz="1200" b="1" i="0" u="none" strike="noStrike" dirty="0">
                        <a:solidFill>
                          <a:srgbClr val="C00000"/>
                        </a:solidFill>
                        <a:effectLst/>
                        <a:latin typeface="Arial"/>
                      </a:endParaRP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US" sz="1200" b="0" i="0" u="none" strike="noStrike" dirty="0">
                          <a:solidFill>
                            <a:srgbClr val="000000"/>
                          </a:solidFill>
                          <a:effectLst/>
                          <a:latin typeface="Arial"/>
                        </a:rPr>
                        <a:t>ASTM D-2596</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US" sz="1200" b="0" i="0" u="none" strike="noStrike" dirty="0">
                          <a:solidFill>
                            <a:srgbClr val="000000"/>
                          </a:solidFill>
                          <a:effectLst/>
                          <a:latin typeface="Arial"/>
                        </a:rPr>
                        <a:t>500 Kgf</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US" sz="1200" b="0" i="0" u="none" strike="noStrike" dirty="0">
                          <a:solidFill>
                            <a:srgbClr val="000000"/>
                          </a:solidFill>
                          <a:effectLst/>
                          <a:latin typeface="Arial"/>
                        </a:rPr>
                        <a:t>315 Kgf</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r>
              <a:tr h="513093">
                <a:tc>
                  <a:txBody>
                    <a:bodyPr/>
                    <a:lstStyle/>
                    <a:p>
                      <a:pPr algn="l" fontAlgn="b"/>
                      <a:r>
                        <a:rPr lang="en-US" sz="1200" b="0" i="0" u="none" strike="noStrike" dirty="0">
                          <a:solidFill>
                            <a:srgbClr val="000000"/>
                          </a:solidFill>
                          <a:effectLst/>
                          <a:latin typeface="Arial"/>
                        </a:rPr>
                        <a:t>Water Washout using plant </a:t>
                      </a:r>
                      <a:r>
                        <a:rPr lang="en-US" sz="1200" b="0" i="0" u="none" strike="noStrike" dirty="0" smtClean="0">
                          <a:solidFill>
                            <a:srgbClr val="000000"/>
                          </a:solidFill>
                          <a:effectLst/>
                          <a:latin typeface="Arial"/>
                        </a:rPr>
                        <a:t>water </a:t>
                      </a:r>
                      <a:r>
                        <a:rPr lang="en-US" sz="1200" b="1" i="0" u="none" strike="noStrike" dirty="0" smtClean="0">
                          <a:solidFill>
                            <a:srgbClr val="C00000"/>
                          </a:solidFill>
                          <a:effectLst/>
                          <a:latin typeface="Arial"/>
                        </a:rPr>
                        <a:t>(C)</a:t>
                      </a:r>
                      <a:endParaRPr lang="en-US" sz="1200" b="1" i="0" u="none" strike="noStrike" dirty="0">
                        <a:solidFill>
                          <a:srgbClr val="C00000"/>
                        </a:solidFill>
                        <a:effectLst/>
                        <a:latin typeface="Arial"/>
                      </a:endParaRP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US" sz="1200" b="0" i="0" u="none" strike="noStrike" dirty="0">
                          <a:solidFill>
                            <a:srgbClr val="000000"/>
                          </a:solidFill>
                          <a:effectLst/>
                          <a:latin typeface="Arial"/>
                        </a:rPr>
                        <a:t>ASTM D-1264</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US" sz="1200" b="0" i="0" u="none" strike="noStrike" dirty="0">
                          <a:solidFill>
                            <a:srgbClr val="000000"/>
                          </a:solidFill>
                          <a:effectLst/>
                          <a:latin typeface="Arial"/>
                        </a:rPr>
                        <a:t>2.50%</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US" sz="1200" b="0" i="0" u="none" strike="noStrike" dirty="0">
                          <a:solidFill>
                            <a:srgbClr val="000000"/>
                          </a:solidFill>
                          <a:effectLst/>
                          <a:latin typeface="Arial"/>
                        </a:rPr>
                        <a:t>3.20%</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r>
              <a:tr h="351249">
                <a:tc>
                  <a:txBody>
                    <a:bodyPr/>
                    <a:lstStyle/>
                    <a:p>
                      <a:pPr algn="l" fontAlgn="b"/>
                      <a:r>
                        <a:rPr lang="en-US" sz="1200" b="0" i="0" u="none" strike="noStrike" dirty="0">
                          <a:solidFill>
                            <a:srgbClr val="000000"/>
                          </a:solidFill>
                          <a:effectLst/>
                          <a:latin typeface="Arial"/>
                        </a:rPr>
                        <a:t>Rust Test-plant </a:t>
                      </a:r>
                      <a:r>
                        <a:rPr lang="en-US" sz="1200" b="0" i="0" u="none" strike="noStrike" dirty="0" smtClean="0">
                          <a:solidFill>
                            <a:srgbClr val="000000"/>
                          </a:solidFill>
                          <a:effectLst/>
                          <a:latin typeface="Arial"/>
                        </a:rPr>
                        <a:t>water </a:t>
                      </a:r>
                      <a:r>
                        <a:rPr lang="en-US" sz="1200" b="1" i="0" u="none" strike="noStrike" dirty="0" smtClean="0">
                          <a:solidFill>
                            <a:srgbClr val="C00000"/>
                          </a:solidFill>
                          <a:effectLst/>
                          <a:latin typeface="Arial"/>
                        </a:rPr>
                        <a:t>(C)</a:t>
                      </a:r>
                      <a:endParaRPr lang="en-US" sz="1200" b="1" i="0" u="none" strike="noStrike" dirty="0">
                        <a:solidFill>
                          <a:srgbClr val="C00000"/>
                        </a:solidFill>
                        <a:effectLst/>
                        <a:latin typeface="Arial"/>
                      </a:endParaRP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US" sz="1200" b="0" i="0" u="none" strike="noStrike" dirty="0">
                          <a:solidFill>
                            <a:srgbClr val="000000"/>
                          </a:solidFill>
                          <a:effectLst/>
                          <a:latin typeface="Arial"/>
                        </a:rPr>
                        <a:t>ASTM D-1743 MOD*</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US" sz="1200" b="0" i="0" u="none" strike="noStrike" dirty="0">
                          <a:solidFill>
                            <a:srgbClr val="000000"/>
                          </a:solidFill>
                          <a:effectLst/>
                          <a:latin typeface="Arial"/>
                        </a:rPr>
                        <a:t>Rating 3</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US" sz="1200" b="0" i="0" u="none" strike="noStrike" dirty="0">
                          <a:solidFill>
                            <a:srgbClr val="000000"/>
                          </a:solidFill>
                          <a:effectLst/>
                          <a:latin typeface="Arial"/>
                        </a:rPr>
                        <a:t>Rating 5</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r>
              <a:tr h="351249">
                <a:tc>
                  <a:txBody>
                    <a:bodyPr/>
                    <a:lstStyle/>
                    <a:p>
                      <a:pPr algn="l" fontAlgn="b"/>
                      <a:r>
                        <a:rPr lang="en-US" sz="1200" b="0" i="0" u="none" strike="noStrike" dirty="0">
                          <a:solidFill>
                            <a:srgbClr val="000000"/>
                          </a:solidFill>
                          <a:effectLst/>
                          <a:latin typeface="Arial"/>
                        </a:rPr>
                        <a:t>TGA @ 400°F, % loss</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Arial"/>
                        </a:rPr>
                        <a:t>ASTM E-1131</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Arial"/>
                        </a:rPr>
                        <a:t>9.90%</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Arial"/>
                        </a:rPr>
                        <a:t>16%</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13093">
                <a:tc>
                  <a:txBody>
                    <a:bodyPr/>
                    <a:lstStyle/>
                    <a:p>
                      <a:pPr algn="l" fontAlgn="b"/>
                      <a:r>
                        <a:rPr lang="en-US" sz="1200" b="0" i="0" u="none" strike="noStrike" dirty="0">
                          <a:solidFill>
                            <a:srgbClr val="000000"/>
                          </a:solidFill>
                          <a:effectLst/>
                          <a:latin typeface="Arial"/>
                        </a:rPr>
                        <a:t>Thermal Stability 400°F, 4 hrs.</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Arial"/>
                        </a:rPr>
                        <a:t>PL-TM-055</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Arial"/>
                        </a:rPr>
                        <a:t>Serviceable</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Arial"/>
                        </a:rPr>
                        <a:t>Serviceable</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1268">
                <a:tc>
                  <a:txBody>
                    <a:bodyPr/>
                    <a:lstStyle/>
                    <a:p>
                      <a:pPr algn="l" fontAlgn="b"/>
                      <a:r>
                        <a:rPr lang="en-US" sz="1200" b="0" i="0" u="none" strike="noStrike" dirty="0">
                          <a:solidFill>
                            <a:srgbClr val="000000"/>
                          </a:solidFill>
                          <a:effectLst/>
                          <a:latin typeface="Arial"/>
                        </a:rPr>
                        <a:t>Roll Stability, 100°C with 10% plant water</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Arial"/>
                        </a:rPr>
                        <a:t>ASTM D-1831 MOD*</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Arial"/>
                        </a:rPr>
                        <a:t>No change</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Arial"/>
                        </a:rPr>
                        <a:t>No change</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9908">
                <a:tc>
                  <a:txBody>
                    <a:bodyPr/>
                    <a:lstStyle/>
                    <a:p>
                      <a:pPr algn="l" fontAlgn="b"/>
                      <a:r>
                        <a:rPr lang="en-US" sz="1200" b="0" i="0" u="none" strike="noStrike" dirty="0">
                          <a:solidFill>
                            <a:srgbClr val="000000"/>
                          </a:solidFill>
                          <a:effectLst/>
                          <a:latin typeface="Arial"/>
                        </a:rPr>
                        <a:t>Antimony, </a:t>
                      </a:r>
                      <a:r>
                        <a:rPr lang="en-US" sz="1200" b="0" i="0" u="none" strike="noStrike" dirty="0" smtClean="0">
                          <a:solidFill>
                            <a:srgbClr val="000000"/>
                          </a:solidFill>
                          <a:effectLst/>
                          <a:latin typeface="Arial"/>
                        </a:rPr>
                        <a:t>ppm </a:t>
                      </a:r>
                      <a:r>
                        <a:rPr lang="en-US" sz="1200" b="1" i="0" u="none" strike="noStrike" dirty="0" smtClean="0">
                          <a:solidFill>
                            <a:srgbClr val="C00000"/>
                          </a:solidFill>
                          <a:effectLst/>
                          <a:latin typeface="Arial"/>
                        </a:rPr>
                        <a:t>(D)</a:t>
                      </a:r>
                      <a:endParaRPr lang="en-US" sz="1200" b="1" i="0" u="none" strike="noStrike" dirty="0">
                        <a:solidFill>
                          <a:srgbClr val="C00000"/>
                        </a:solidFill>
                        <a:effectLst/>
                        <a:latin typeface="Arial"/>
                      </a:endParaRP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US" sz="1200" b="0" i="0" u="none" strike="noStrike" dirty="0">
                          <a:solidFill>
                            <a:srgbClr val="000000"/>
                          </a:solidFill>
                          <a:effectLst/>
                          <a:latin typeface="Arial"/>
                        </a:rPr>
                        <a:t>Arc-Emission</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US" sz="1200" b="0" i="0" u="none" strike="noStrike" dirty="0">
                          <a:solidFill>
                            <a:srgbClr val="000000"/>
                          </a:solidFill>
                          <a:effectLst/>
                          <a:latin typeface="Arial"/>
                        </a:rPr>
                        <a:t>None</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US" sz="1200" b="0" i="0" u="none" strike="noStrike" dirty="0">
                          <a:solidFill>
                            <a:srgbClr val="000000"/>
                          </a:solidFill>
                          <a:effectLst/>
                          <a:latin typeface="Arial"/>
                        </a:rPr>
                        <a:t>900</a:t>
                      </a:r>
                    </a:p>
                  </a:txBody>
                  <a:tcPr marL="7763" marR="7763" marT="7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r>
            </a:tbl>
          </a:graphicData>
        </a:graphic>
      </p:graphicFrame>
      <p:sp>
        <p:nvSpPr>
          <p:cNvPr id="7" name="TextBox 6"/>
          <p:cNvSpPr txBox="1"/>
          <p:nvPr/>
        </p:nvSpPr>
        <p:spPr>
          <a:xfrm>
            <a:off x="7528957" y="1223158"/>
            <a:ext cx="4037610" cy="3342453"/>
          </a:xfrm>
          <a:prstGeom prst="rect">
            <a:avLst/>
          </a:prstGeom>
          <a:noFill/>
        </p:spPr>
        <p:txBody>
          <a:bodyPr wrap="square" rtlCol="0">
            <a:spAutoFit/>
          </a:bodyPr>
          <a:lstStyle/>
          <a:p>
            <a:pPr marL="228600" lvl="0" indent="-228600">
              <a:spcAft>
                <a:spcPct val="40000"/>
              </a:spcAft>
              <a:buClr>
                <a:srgbClr val="C00000"/>
              </a:buClr>
              <a:buFont typeface="+mj-lt"/>
              <a:buAutoNum type="alphaUcPeriod"/>
              <a:defRPr/>
            </a:pPr>
            <a:r>
              <a:rPr lang="en-US" sz="1200" kern="0" dirty="0">
                <a:solidFill>
                  <a:sysClr val="windowText" lastClr="000000"/>
                </a:solidFill>
                <a:latin typeface="Arial" panose="020B0604020202020204" pitchFamily="34" charset="0"/>
                <a:cs typeface="Arial" panose="020B0604020202020204" pitchFamily="34" charset="0"/>
              </a:rPr>
              <a:t>Two greases have mineral base oils of ISO 460 </a:t>
            </a:r>
            <a:r>
              <a:rPr lang="en-US" sz="1200" kern="0" dirty="0" smtClean="0">
                <a:solidFill>
                  <a:sysClr val="windowText" lastClr="000000"/>
                </a:solidFill>
                <a:latin typeface="Arial" panose="020B0604020202020204" pitchFamily="34" charset="0"/>
                <a:cs typeface="Arial" panose="020B0604020202020204" pitchFamily="34" charset="0"/>
              </a:rPr>
              <a:t>viscosity</a:t>
            </a:r>
          </a:p>
          <a:p>
            <a:pPr marL="228600" lvl="0" indent="-228600">
              <a:spcAft>
                <a:spcPct val="40000"/>
              </a:spcAft>
              <a:buClr>
                <a:srgbClr val="C00000"/>
              </a:buClr>
              <a:buFont typeface="+mj-lt"/>
              <a:buAutoNum type="alphaUcPeriod"/>
              <a:defRPr/>
            </a:pPr>
            <a:r>
              <a:rPr lang="en-US" sz="1200" kern="0" dirty="0">
                <a:solidFill>
                  <a:sysClr val="windowText" lastClr="000000"/>
                </a:solidFill>
                <a:latin typeface="Arial" panose="020B0604020202020204" pitchFamily="34" charset="0"/>
                <a:cs typeface="Arial" panose="020B0604020202020204" pitchFamily="34" charset="0"/>
              </a:rPr>
              <a:t>Molub-Alloy 860/460-1 has better EP </a:t>
            </a:r>
            <a:r>
              <a:rPr lang="en-US" sz="1200" kern="0" dirty="0" smtClean="0">
                <a:solidFill>
                  <a:sysClr val="windowText" lastClr="000000"/>
                </a:solidFill>
                <a:latin typeface="Arial" panose="020B0604020202020204" pitchFamily="34" charset="0"/>
                <a:cs typeface="Arial" panose="020B0604020202020204" pitchFamily="34" charset="0"/>
              </a:rPr>
              <a:t>properties which </a:t>
            </a:r>
            <a:r>
              <a:rPr lang="en-US" sz="1200" kern="0" dirty="0">
                <a:solidFill>
                  <a:sysClr val="windowText" lastClr="000000"/>
                </a:solidFill>
                <a:latin typeface="Arial" panose="020B0604020202020204" pitchFamily="34" charset="0"/>
                <a:cs typeface="Arial" panose="020B0604020202020204" pitchFamily="34" charset="0"/>
              </a:rPr>
              <a:t>is of significant importance to shock loading applications </a:t>
            </a:r>
            <a:endParaRPr lang="en-US" sz="1200" kern="0" dirty="0" smtClean="0">
              <a:solidFill>
                <a:sysClr val="windowText" lastClr="000000"/>
              </a:solidFill>
              <a:latin typeface="Arial" panose="020B0604020202020204" pitchFamily="34" charset="0"/>
              <a:cs typeface="Arial" panose="020B0604020202020204" pitchFamily="34" charset="0"/>
            </a:endParaRPr>
          </a:p>
          <a:p>
            <a:pPr marL="228600" lvl="0" indent="-228600">
              <a:spcAft>
                <a:spcPct val="40000"/>
              </a:spcAft>
              <a:buClr>
                <a:srgbClr val="C00000"/>
              </a:buClr>
              <a:buFont typeface="+mj-lt"/>
              <a:buAutoNum type="alphaUcPeriod"/>
              <a:defRPr/>
            </a:pPr>
            <a:r>
              <a:rPr lang="en-US" sz="1200" kern="0" dirty="0" smtClean="0">
                <a:solidFill>
                  <a:sysClr val="windowText" lastClr="000000"/>
                </a:solidFill>
                <a:latin typeface="Arial" panose="020B0604020202020204" pitchFamily="34" charset="0"/>
                <a:cs typeface="Arial" panose="020B0604020202020204" pitchFamily="34" charset="0"/>
              </a:rPr>
              <a:t>Molub-Alloy </a:t>
            </a:r>
            <a:r>
              <a:rPr lang="en-US" sz="1200" kern="0" dirty="0">
                <a:solidFill>
                  <a:sysClr val="windowText" lastClr="000000"/>
                </a:solidFill>
                <a:latin typeface="Arial" panose="020B0604020202020204" pitchFamily="34" charset="0"/>
                <a:cs typeface="Arial" panose="020B0604020202020204" pitchFamily="34" charset="0"/>
              </a:rPr>
              <a:t>860/460-1 's excellent plant water resistance &amp; rust / corrosion inhibition are of paramount importance to increased life of equipment in a </a:t>
            </a:r>
            <a:r>
              <a:rPr lang="en-US" sz="1200" kern="0" dirty="0" smtClean="0">
                <a:solidFill>
                  <a:sysClr val="windowText" lastClr="000000"/>
                </a:solidFill>
                <a:latin typeface="Arial" panose="020B0604020202020204" pitchFamily="34" charset="0"/>
                <a:cs typeface="Arial" panose="020B0604020202020204" pitchFamily="34" charset="0"/>
              </a:rPr>
              <a:t>wet </a:t>
            </a:r>
            <a:r>
              <a:rPr lang="en-US" sz="1200" kern="0" dirty="0">
                <a:solidFill>
                  <a:sysClr val="windowText" lastClr="000000"/>
                </a:solidFill>
                <a:latin typeface="Arial" panose="020B0604020202020204" pitchFamily="34" charset="0"/>
                <a:cs typeface="Arial" panose="020B0604020202020204" pitchFamily="34" charset="0"/>
              </a:rPr>
              <a:t>processing environment - see photos </a:t>
            </a:r>
            <a:r>
              <a:rPr lang="en-US" sz="1200" kern="0" dirty="0" smtClean="0">
                <a:solidFill>
                  <a:sysClr val="windowText" lastClr="000000"/>
                </a:solidFill>
                <a:latin typeface="Arial" panose="020B0604020202020204" pitchFamily="34" charset="0"/>
                <a:cs typeface="Arial" panose="020B0604020202020204" pitchFamily="34" charset="0"/>
              </a:rPr>
              <a:t>and </a:t>
            </a:r>
            <a:r>
              <a:rPr lang="en-US" sz="1200" kern="0" dirty="0">
                <a:solidFill>
                  <a:sysClr val="windowText" lastClr="000000"/>
                </a:solidFill>
                <a:latin typeface="Arial" panose="020B0604020202020204" pitchFamily="34" charset="0"/>
                <a:cs typeface="Arial" panose="020B0604020202020204" pitchFamily="34" charset="0"/>
              </a:rPr>
              <a:t>water washout results</a:t>
            </a:r>
            <a:endParaRPr lang="en-US" sz="1200" kern="0" dirty="0" smtClean="0">
              <a:solidFill>
                <a:sysClr val="windowText" lastClr="000000"/>
              </a:solidFill>
              <a:latin typeface="Arial" panose="020B0604020202020204" pitchFamily="34" charset="0"/>
              <a:cs typeface="Arial" panose="020B0604020202020204" pitchFamily="34" charset="0"/>
            </a:endParaRPr>
          </a:p>
          <a:p>
            <a:pPr marL="228600" lvl="0" indent="-228600">
              <a:spcAft>
                <a:spcPct val="40000"/>
              </a:spcAft>
              <a:buClr>
                <a:srgbClr val="C00000"/>
              </a:buClr>
              <a:buFont typeface="+mj-lt"/>
              <a:buAutoNum type="alphaUcPeriod"/>
              <a:defRPr/>
            </a:pPr>
            <a:r>
              <a:rPr lang="en-US" sz="1200" kern="0" dirty="0">
                <a:solidFill>
                  <a:sysClr val="windowText" lastClr="000000"/>
                </a:solidFill>
                <a:latin typeface="Arial" panose="020B0604020202020204" pitchFamily="34" charset="0"/>
                <a:cs typeface="Arial" panose="020B0604020202020204" pitchFamily="34" charset="0"/>
              </a:rPr>
              <a:t>Antimony and its compounds are considered hazardous under one or more Federal, State and local regulations relating to various aspects of job safety, health, transportation and / or waste management / </a:t>
            </a:r>
            <a:r>
              <a:rPr lang="en-US" sz="1200" kern="0" dirty="0" smtClean="0">
                <a:solidFill>
                  <a:sysClr val="windowText" lastClr="000000"/>
                </a:solidFill>
                <a:latin typeface="Arial" panose="020B0604020202020204" pitchFamily="34" charset="0"/>
                <a:cs typeface="Arial" panose="020B0604020202020204" pitchFamily="34" charset="0"/>
              </a:rPr>
              <a:t>disposal</a:t>
            </a:r>
          </a:p>
          <a:p>
            <a:pPr marL="228600" lvl="0" indent="-228600">
              <a:spcAft>
                <a:spcPct val="40000"/>
              </a:spcAft>
              <a:buClr>
                <a:srgbClr val="C00000"/>
              </a:buClr>
              <a:buFont typeface="+mj-lt"/>
              <a:buAutoNum type="alphaUcPeriod"/>
              <a:defRPr/>
            </a:pPr>
            <a:endParaRPr lang="en-US" sz="1200" kern="0" dirty="0">
              <a:solidFill>
                <a:sysClr val="windowText" lastClr="000000"/>
              </a:solidFill>
              <a:latin typeface="Arial" panose="020B0604020202020204" pitchFamily="34" charset="0"/>
              <a:cs typeface="Arial" panose="020B0604020202020204" pitchFamily="34" charset="0"/>
            </a:endParaRPr>
          </a:p>
        </p:txBody>
      </p:sp>
      <p:pic>
        <p:nvPicPr>
          <p:cNvPr id="2048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7012" y="1256734"/>
            <a:ext cx="1588092" cy="1545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7012" y="3350524"/>
            <a:ext cx="1588896" cy="1728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5788939" y="2802052"/>
            <a:ext cx="1664238" cy="461665"/>
          </a:xfrm>
          <a:prstGeom prst="rect">
            <a:avLst/>
          </a:prstGeom>
          <a:noFill/>
        </p:spPr>
        <p:txBody>
          <a:bodyPr wrap="none" rtlCol="0">
            <a:spAutoFit/>
          </a:bodyPr>
          <a:lstStyle/>
          <a:p>
            <a:r>
              <a:rPr lang="en-US" sz="1200" b="1" dirty="0"/>
              <a:t>Molub-Alloy </a:t>
            </a:r>
            <a:r>
              <a:rPr lang="en-US" sz="1200" b="1" dirty="0" smtClean="0"/>
              <a:t>860/460</a:t>
            </a:r>
          </a:p>
          <a:p>
            <a:r>
              <a:rPr lang="en-US" sz="1200" b="1" dirty="0"/>
              <a:t>Moderate rust</a:t>
            </a:r>
          </a:p>
        </p:txBody>
      </p:sp>
      <p:sp>
        <p:nvSpPr>
          <p:cNvPr id="9" name="TextBox 8"/>
          <p:cNvSpPr txBox="1"/>
          <p:nvPr/>
        </p:nvSpPr>
        <p:spPr>
          <a:xfrm>
            <a:off x="5827012" y="5078859"/>
            <a:ext cx="1404552" cy="461665"/>
          </a:xfrm>
          <a:prstGeom prst="rect">
            <a:avLst/>
          </a:prstGeom>
          <a:noFill/>
        </p:spPr>
        <p:txBody>
          <a:bodyPr wrap="none" rtlCol="0">
            <a:spAutoFit/>
          </a:bodyPr>
          <a:lstStyle/>
          <a:p>
            <a:r>
              <a:rPr lang="en-US" sz="1200" b="1" dirty="0" smtClean="0"/>
              <a:t>Premium Grease</a:t>
            </a:r>
          </a:p>
          <a:p>
            <a:r>
              <a:rPr lang="en-US" sz="1200" b="1" dirty="0" smtClean="0"/>
              <a:t>Severe </a:t>
            </a:r>
            <a:r>
              <a:rPr lang="en-US" sz="1200" b="1" dirty="0"/>
              <a:t>rust</a:t>
            </a:r>
          </a:p>
        </p:txBody>
      </p:sp>
      <p:sp>
        <p:nvSpPr>
          <p:cNvPr id="10" name="TextBox 9"/>
          <p:cNvSpPr txBox="1"/>
          <p:nvPr/>
        </p:nvSpPr>
        <p:spPr>
          <a:xfrm>
            <a:off x="584201" y="5668534"/>
            <a:ext cx="5936240" cy="276999"/>
          </a:xfrm>
          <a:prstGeom prst="rect">
            <a:avLst/>
          </a:prstGeom>
          <a:noFill/>
        </p:spPr>
        <p:txBody>
          <a:bodyPr wrap="none" rtlCol="0">
            <a:spAutoFit/>
          </a:bodyPr>
          <a:lstStyle/>
          <a:p>
            <a:r>
              <a:rPr lang="en-US" sz="1200" dirty="0">
                <a:solidFill>
                  <a:schemeClr val="bg1"/>
                </a:solidFill>
              </a:rPr>
              <a:t>*The modification used in this method is using plant water instead of DI water / </a:t>
            </a:r>
            <a:r>
              <a:rPr lang="en-US" sz="1200" dirty="0" smtClean="0">
                <a:solidFill>
                  <a:schemeClr val="bg1"/>
                </a:solidFill>
              </a:rPr>
              <a:t>rating</a:t>
            </a:r>
            <a:endParaRPr lang="en-US" sz="1200" dirty="0">
              <a:solidFill>
                <a:schemeClr val="bg1"/>
              </a:solidFill>
            </a:endParaRPr>
          </a:p>
        </p:txBody>
      </p:sp>
    </p:spTree>
    <p:extLst>
      <p:ext uri="{BB962C8B-B14F-4D97-AF65-F5344CB8AC3E}">
        <p14:creationId xmlns:p14="http://schemas.microsoft.com/office/powerpoint/2010/main" val="47686591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08000" y="2133601"/>
            <a:ext cx="6859269" cy="1327003"/>
          </a:xfrm>
        </p:spPr>
        <p:txBody>
          <a:bodyPr>
            <a:normAutofit/>
          </a:bodyPr>
          <a:lstStyle/>
          <a:p>
            <a:r>
              <a:rPr lang="en-US" sz="4400" dirty="0" smtClean="0"/>
              <a:t>Services</a:t>
            </a:r>
            <a:endParaRPr lang="en-US" sz="4400" dirty="0"/>
          </a:p>
        </p:txBody>
      </p:sp>
    </p:spTree>
    <p:extLst>
      <p:ext uri="{BB962C8B-B14F-4D97-AF65-F5344CB8AC3E}">
        <p14:creationId xmlns:p14="http://schemas.microsoft.com/office/powerpoint/2010/main" val="1852986148"/>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smtClean="0"/>
              <a:t>Services</a:t>
            </a:r>
            <a:endParaRPr lang="en-US" sz="3200" dirty="0"/>
          </a:p>
        </p:txBody>
      </p:sp>
      <p:sp>
        <p:nvSpPr>
          <p:cNvPr id="4" name="Rectangle 3"/>
          <p:cNvSpPr txBox="1">
            <a:spLocks noChangeArrowheads="1"/>
          </p:cNvSpPr>
          <p:nvPr/>
        </p:nvSpPr>
        <p:spPr bwMode="auto">
          <a:xfrm>
            <a:off x="356738" y="1479692"/>
            <a:ext cx="6113913" cy="399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Char char="•"/>
              <a:defRPr sz="2000">
                <a:solidFill>
                  <a:srgbClr val="5F5F5F"/>
                </a:solidFill>
                <a:latin typeface="+mn-lt"/>
                <a:ea typeface="+mn-ea"/>
                <a:cs typeface="+mn-cs"/>
              </a:defRPr>
            </a:lvl1pPr>
            <a:lvl2pPr marL="742950" indent="-285750" algn="l" rtl="0" eaLnBrk="0" fontAlgn="base" hangingPunct="0">
              <a:spcBef>
                <a:spcPct val="20000"/>
              </a:spcBef>
              <a:spcAft>
                <a:spcPct val="0"/>
              </a:spcAft>
              <a:buChar char="–"/>
              <a:defRPr>
                <a:solidFill>
                  <a:srgbClr val="5F5F5F"/>
                </a:solidFill>
                <a:latin typeface="+mn-lt"/>
              </a:defRPr>
            </a:lvl2pPr>
            <a:lvl3pPr marL="1143000" indent="-228600" algn="l" rtl="0" eaLnBrk="0" fontAlgn="base" hangingPunct="0">
              <a:spcBef>
                <a:spcPct val="20000"/>
              </a:spcBef>
              <a:spcAft>
                <a:spcPct val="0"/>
              </a:spcAft>
              <a:buChar char="•"/>
              <a:defRPr sz="1600">
                <a:solidFill>
                  <a:srgbClr val="5F5F5F"/>
                </a:solidFill>
                <a:latin typeface="+mn-lt"/>
              </a:defRPr>
            </a:lvl3pPr>
            <a:lvl4pPr marL="1600200" indent="-228600" algn="l" rtl="0" eaLnBrk="0" fontAlgn="base" hangingPunct="0">
              <a:spcBef>
                <a:spcPct val="20000"/>
              </a:spcBef>
              <a:spcAft>
                <a:spcPct val="0"/>
              </a:spcAft>
              <a:buChar char="–"/>
              <a:defRPr sz="1400">
                <a:solidFill>
                  <a:srgbClr val="5F5F5F"/>
                </a:solidFill>
                <a:latin typeface="+mn-lt"/>
              </a:defRPr>
            </a:lvl4pPr>
            <a:lvl5pPr marL="2057400" indent="-228600" algn="l" rtl="0" eaLnBrk="0" fontAlgn="base" hangingPunct="0">
              <a:spcBef>
                <a:spcPct val="20000"/>
              </a:spcBef>
              <a:spcAft>
                <a:spcPct val="0"/>
              </a:spcAft>
              <a:buChar char="»"/>
              <a:defRPr sz="1400">
                <a:solidFill>
                  <a:srgbClr val="5F5F5F"/>
                </a:solidFill>
                <a:latin typeface="+mn-lt"/>
              </a:defRPr>
            </a:lvl5pPr>
            <a:lvl6pPr marL="2514600" indent="-228600" algn="l" rtl="0" eaLnBrk="1" fontAlgn="base" hangingPunct="1">
              <a:spcBef>
                <a:spcPct val="20000"/>
              </a:spcBef>
              <a:spcAft>
                <a:spcPct val="0"/>
              </a:spcAft>
              <a:buChar char="»"/>
              <a:defRPr sz="1400">
                <a:solidFill>
                  <a:srgbClr val="5F5F5F"/>
                </a:solidFill>
                <a:latin typeface="+mn-lt"/>
              </a:defRPr>
            </a:lvl6pPr>
            <a:lvl7pPr marL="2971800" indent="-228600" algn="l" rtl="0" eaLnBrk="1" fontAlgn="base" hangingPunct="1">
              <a:spcBef>
                <a:spcPct val="20000"/>
              </a:spcBef>
              <a:spcAft>
                <a:spcPct val="0"/>
              </a:spcAft>
              <a:buChar char="»"/>
              <a:defRPr sz="1400">
                <a:solidFill>
                  <a:srgbClr val="5F5F5F"/>
                </a:solidFill>
                <a:latin typeface="+mn-lt"/>
              </a:defRPr>
            </a:lvl7pPr>
            <a:lvl8pPr marL="3429000" indent="-228600" algn="l" rtl="0" eaLnBrk="1" fontAlgn="base" hangingPunct="1">
              <a:spcBef>
                <a:spcPct val="20000"/>
              </a:spcBef>
              <a:spcAft>
                <a:spcPct val="0"/>
              </a:spcAft>
              <a:buChar char="»"/>
              <a:defRPr sz="1400">
                <a:solidFill>
                  <a:srgbClr val="5F5F5F"/>
                </a:solidFill>
                <a:latin typeface="+mn-lt"/>
              </a:defRPr>
            </a:lvl8pPr>
            <a:lvl9pPr marL="3886200" indent="-228600" algn="l" rtl="0" eaLnBrk="1" fontAlgn="base" hangingPunct="1">
              <a:spcBef>
                <a:spcPct val="20000"/>
              </a:spcBef>
              <a:spcAft>
                <a:spcPct val="0"/>
              </a:spcAft>
              <a:buChar char="»"/>
              <a:defRPr sz="1400">
                <a:solidFill>
                  <a:srgbClr val="5F5F5F"/>
                </a:solidFill>
                <a:latin typeface="+mn-lt"/>
              </a:defRPr>
            </a:lvl9pPr>
          </a:lstStyle>
          <a:p>
            <a:pPr marL="274320" indent="-274320">
              <a:spcBef>
                <a:spcPts val="600"/>
              </a:spcBef>
              <a:spcAft>
                <a:spcPts val="600"/>
              </a:spcAft>
              <a:buClr>
                <a:srgbClr val="C00000"/>
              </a:buClr>
              <a:buSzPct val="120000"/>
              <a:buFont typeface="Wingdings" panose="05000000000000000000" pitchFamily="2" charset="2"/>
              <a:buChar char="Ø"/>
              <a:defRPr/>
            </a:pPr>
            <a:r>
              <a:rPr lang="en-GB" dirty="0" smtClean="0">
                <a:solidFill>
                  <a:schemeClr val="tx1"/>
                </a:solidFill>
                <a:latin typeface="Arial" panose="020B0604020202020204" pitchFamily="34" charset="0"/>
                <a:cs typeface="Arial" panose="020B0604020202020204" pitchFamily="34" charset="0"/>
              </a:rPr>
              <a:t>Lab Testing</a:t>
            </a:r>
          </a:p>
          <a:p>
            <a:pPr marL="274320" indent="-274320">
              <a:spcBef>
                <a:spcPts val="600"/>
              </a:spcBef>
              <a:spcAft>
                <a:spcPts val="600"/>
              </a:spcAft>
              <a:buClr>
                <a:srgbClr val="C00000"/>
              </a:buClr>
              <a:buSzPct val="120000"/>
              <a:buFont typeface="Wingdings" panose="05000000000000000000" pitchFamily="2" charset="2"/>
              <a:buChar char="Ø"/>
              <a:defRPr/>
            </a:pPr>
            <a:r>
              <a:rPr lang="en-GB" dirty="0" smtClean="0">
                <a:solidFill>
                  <a:schemeClr val="tx1"/>
                </a:solidFill>
                <a:latin typeface="Arial" panose="020B0604020202020204" pitchFamily="34" charset="0"/>
                <a:cs typeface="Arial" panose="020B0604020202020204" pitchFamily="34" charset="0"/>
              </a:rPr>
              <a:t>Machining Test Center</a:t>
            </a:r>
            <a:endParaRPr lang="en-GB" dirty="0">
              <a:solidFill>
                <a:schemeClr val="tx1"/>
              </a:solidFill>
              <a:latin typeface="Arial" panose="020B0604020202020204" pitchFamily="34" charset="0"/>
              <a:cs typeface="Arial" panose="020B0604020202020204" pitchFamily="34" charset="0"/>
            </a:endParaRPr>
          </a:p>
          <a:p>
            <a:pPr marL="274320" indent="-274320">
              <a:spcBef>
                <a:spcPts val="600"/>
              </a:spcBef>
              <a:spcAft>
                <a:spcPts val="600"/>
              </a:spcAft>
              <a:buClr>
                <a:srgbClr val="C00000"/>
              </a:buClr>
              <a:buSzPct val="120000"/>
              <a:buFont typeface="Wingdings" panose="05000000000000000000" pitchFamily="2" charset="2"/>
              <a:buChar char="Ø"/>
              <a:defRPr/>
            </a:pPr>
            <a:r>
              <a:rPr lang="en-GB" dirty="0" smtClean="0">
                <a:solidFill>
                  <a:schemeClr val="tx1"/>
                </a:solidFill>
                <a:latin typeface="Arial" panose="020B0604020202020204" pitchFamily="34" charset="0"/>
                <a:cs typeface="Arial" panose="020B0604020202020204" pitchFamily="34" charset="0"/>
              </a:rPr>
              <a:t>Training</a:t>
            </a:r>
          </a:p>
          <a:p>
            <a:pPr marL="274320" indent="-274320">
              <a:spcBef>
                <a:spcPts val="600"/>
              </a:spcBef>
              <a:spcAft>
                <a:spcPts val="600"/>
              </a:spcAft>
              <a:buClr>
                <a:srgbClr val="C00000"/>
              </a:buClr>
              <a:buSzPct val="120000"/>
              <a:buFont typeface="Wingdings" panose="05000000000000000000" pitchFamily="2" charset="2"/>
              <a:buChar char="Ø"/>
              <a:defRPr/>
            </a:pPr>
            <a:r>
              <a:rPr lang="en-GB" dirty="0">
                <a:solidFill>
                  <a:schemeClr val="tx1"/>
                </a:solidFill>
                <a:latin typeface="Arial" panose="020B0604020202020204" pitchFamily="34" charset="0"/>
                <a:cs typeface="Arial" panose="020B0604020202020204" pitchFamily="34" charset="0"/>
              </a:rPr>
              <a:t>Application Engineering </a:t>
            </a:r>
            <a:r>
              <a:rPr lang="en-GB" dirty="0" smtClean="0">
                <a:solidFill>
                  <a:schemeClr val="tx1"/>
                </a:solidFill>
                <a:latin typeface="Arial" panose="020B0604020202020204" pitchFamily="34" charset="0"/>
                <a:cs typeface="Arial" panose="020B0604020202020204" pitchFamily="34" charset="0"/>
              </a:rPr>
              <a:t>Support</a:t>
            </a:r>
          </a:p>
          <a:p>
            <a:pPr marL="274320" indent="-274320">
              <a:spcBef>
                <a:spcPts val="600"/>
              </a:spcBef>
              <a:spcAft>
                <a:spcPts val="600"/>
              </a:spcAft>
              <a:buClr>
                <a:srgbClr val="C00000"/>
              </a:buClr>
              <a:buSzPct val="120000"/>
              <a:buFont typeface="Wingdings" panose="05000000000000000000" pitchFamily="2" charset="2"/>
              <a:buChar char="Ø"/>
              <a:defRPr/>
            </a:pPr>
            <a:r>
              <a:rPr lang="en-GB" dirty="0" smtClean="0">
                <a:solidFill>
                  <a:schemeClr val="tx1"/>
                </a:solidFill>
                <a:latin typeface="Arial" panose="020B0604020202020204" pitchFamily="34" charset="0"/>
                <a:cs typeface="Arial" panose="020B0604020202020204" pitchFamily="34" charset="0"/>
              </a:rPr>
              <a:t>Technical Help Desk</a:t>
            </a:r>
          </a:p>
        </p:txBody>
      </p:sp>
      <p:pic>
        <p:nvPicPr>
          <p:cNvPr id="5" name="Picture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6470651" y="1444625"/>
            <a:ext cx="5393267" cy="412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9121432"/>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 y="3085796"/>
            <a:ext cx="8866129" cy="1527505"/>
          </a:xfrm>
          <a:prstGeom prst="rect">
            <a:avLst/>
          </a:prstGeom>
          <a:ln>
            <a:gradFill>
              <a:gsLst>
                <a:gs pos="0">
                  <a:srgbClr val="006600"/>
                </a:gs>
                <a:gs pos="85000">
                  <a:schemeClr val="accent1">
                    <a:tint val="44500"/>
                    <a:satMod val="160000"/>
                  </a:schemeClr>
                </a:gs>
                <a:gs pos="100000">
                  <a:srgbClr val="006600"/>
                </a:gs>
              </a:gsLst>
              <a:lin ang="5400000" scaled="0"/>
            </a:gradFill>
          </a:ln>
        </p:spPr>
      </p:pic>
      <p:sp>
        <p:nvSpPr>
          <p:cNvPr id="7" name="Flowchart: Data 6"/>
          <p:cNvSpPr/>
          <p:nvPr/>
        </p:nvSpPr>
        <p:spPr>
          <a:xfrm>
            <a:off x="8018163" y="2667000"/>
            <a:ext cx="4173837" cy="1981200"/>
          </a:xfrm>
          <a:prstGeom prst="flowChartInputOutpu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470512" y="3282310"/>
            <a:ext cx="11416688" cy="1061091"/>
          </a:xfrm>
        </p:spPr>
        <p:txBody>
          <a:bodyPr/>
          <a:lstStyle/>
          <a:p>
            <a:r>
              <a:rPr lang="en-US" sz="3200" dirty="0" smtClean="0">
                <a:solidFill>
                  <a:schemeClr val="bg1"/>
                </a:solidFill>
              </a:rPr>
              <a:t>Lab Testing</a:t>
            </a:r>
            <a:endParaRPr lang="en-US" sz="3200" dirty="0">
              <a:solidFill>
                <a:schemeClr val="bg1"/>
              </a:solidFill>
            </a:endParaRPr>
          </a:p>
        </p:txBody>
      </p:sp>
    </p:spTree>
    <p:extLst>
      <p:ext uri="{BB962C8B-B14F-4D97-AF65-F5344CB8AC3E}">
        <p14:creationId xmlns:p14="http://schemas.microsoft.com/office/powerpoint/2010/main" val="42334438"/>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dirty="0" smtClean="0"/>
              <a:t>Product and Marketing Support</a:t>
            </a:r>
            <a:endParaRPr lang="en-US" sz="3200" dirty="0"/>
          </a:p>
        </p:txBody>
      </p:sp>
      <p:sp>
        <p:nvSpPr>
          <p:cNvPr id="3" name="Subtitle 2"/>
          <p:cNvSpPr>
            <a:spLocks noGrp="1"/>
          </p:cNvSpPr>
          <p:nvPr>
            <p:ph type="subTitle" idx="1"/>
          </p:nvPr>
        </p:nvSpPr>
        <p:spPr>
          <a:xfrm>
            <a:off x="520889" y="1143000"/>
            <a:ext cx="11379200" cy="887681"/>
          </a:xfrm>
        </p:spPr>
        <p:txBody>
          <a:bodyPr/>
          <a:lstStyle/>
          <a:p>
            <a:pPr>
              <a:buClr>
                <a:srgbClr val="C00000"/>
              </a:buClr>
            </a:pPr>
            <a:r>
              <a:rPr lang="en-US" sz="2000" b="1" dirty="0">
                <a:solidFill>
                  <a:schemeClr val="tx1"/>
                </a:solidFill>
              </a:rPr>
              <a:t>Our main focus is </a:t>
            </a:r>
            <a:r>
              <a:rPr lang="en-US" sz="2000" b="1" dirty="0" smtClean="0">
                <a:solidFill>
                  <a:schemeClr val="tx1"/>
                </a:solidFill>
              </a:rPr>
              <a:t>to provide </a:t>
            </a:r>
            <a:r>
              <a:rPr lang="en-US" sz="2000" b="1" dirty="0">
                <a:solidFill>
                  <a:schemeClr val="tx1"/>
                </a:solidFill>
              </a:rPr>
              <a:t>specialist product and technical support for lubricants and metalworking fluids under the Castrol </a:t>
            </a:r>
            <a:r>
              <a:rPr lang="en-US" sz="2000" b="1" dirty="0" smtClean="0">
                <a:solidFill>
                  <a:schemeClr val="tx1"/>
                </a:solidFill>
              </a:rPr>
              <a:t>brand with state-of-the-art </a:t>
            </a:r>
            <a:r>
              <a:rPr lang="en-US" sz="2000" b="1" dirty="0">
                <a:solidFill>
                  <a:schemeClr val="tx1"/>
                </a:solidFill>
              </a:rPr>
              <a:t>analytical labs, extensive testing equipment and highly skilled technologists staff </a:t>
            </a:r>
            <a:r>
              <a:rPr lang="en-US" sz="2000" b="1" dirty="0" smtClean="0">
                <a:solidFill>
                  <a:schemeClr val="tx1"/>
                </a:solidFill>
              </a:rPr>
              <a:t> at the </a:t>
            </a:r>
            <a:r>
              <a:rPr lang="en-US" sz="2000" b="1" dirty="0">
                <a:solidFill>
                  <a:schemeClr val="tx1"/>
                </a:solidFill>
              </a:rPr>
              <a:t>Naperville </a:t>
            </a:r>
            <a:r>
              <a:rPr lang="en-US" sz="2000" b="1" dirty="0" smtClean="0">
                <a:solidFill>
                  <a:schemeClr val="tx1"/>
                </a:solidFill>
              </a:rPr>
              <a:t>laboratories </a:t>
            </a:r>
            <a:endParaRPr lang="en-US" sz="2000" b="1" dirty="0">
              <a:solidFill>
                <a:schemeClr val="tx1"/>
              </a:solidFill>
            </a:endParaRPr>
          </a:p>
          <a:p>
            <a:pPr>
              <a:buClr>
                <a:srgbClr val="C00000"/>
              </a:buClr>
            </a:pPr>
            <a:endParaRPr lang="en-US" dirty="0"/>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0139" y="3705531"/>
            <a:ext cx="2213083" cy="1642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5" descr="C:\Users\CervanJ\AppData\Local\Microsoft\Windows\Temporary Internet Files\Content.Outlook\45BRWFJ1\140723_000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4142" r="10132"/>
          <a:stretch/>
        </p:blipFill>
        <p:spPr bwMode="auto">
          <a:xfrm>
            <a:off x="1626682" y="2214536"/>
            <a:ext cx="2540000" cy="1364994"/>
          </a:xfrm>
          <a:prstGeom prst="rect">
            <a:avLst/>
          </a:prstGeom>
          <a:noFill/>
          <a:effectLst>
            <a:glow rad="127000">
              <a:schemeClr val="accent1">
                <a:lumMod val="75000"/>
              </a:schemeClr>
            </a:glow>
          </a:effectLst>
          <a:extLst>
            <a:ext uri="{909E8E84-426E-40DD-AFC4-6F175D3DCCD1}">
              <a14:hiddenFill xmlns:a14="http://schemas.microsoft.com/office/drawing/2010/main">
                <a:solidFill>
                  <a:srgbClr val="FFFFFF"/>
                </a:solidFill>
              </a14:hiddenFill>
            </a:ext>
          </a:extLst>
        </p:spPr>
      </p:pic>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06430" y="2214536"/>
            <a:ext cx="2894839" cy="1446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descr="C:\Users\CervanJ\AppData\Local\Microsoft\Windows\Temporary Internet Files\Content.Outlook\45BRWFJ1\140723_0002.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5373" t="5970" r="3434" b="15423"/>
          <a:stretch/>
        </p:blipFill>
        <p:spPr bwMode="auto">
          <a:xfrm>
            <a:off x="6445604" y="3722851"/>
            <a:ext cx="2616489" cy="1625021"/>
          </a:xfrm>
          <a:prstGeom prst="rect">
            <a:avLst/>
          </a:prstGeom>
          <a:noFill/>
          <a:effectLst>
            <a:glow rad="127000">
              <a:schemeClr val="accent1">
                <a:lumMod val="75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523473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dirty="0" smtClean="0"/>
              <a:t>Activity set</a:t>
            </a:r>
            <a:endParaRPr lang="en-US" sz="3200" dirty="0"/>
          </a:p>
        </p:txBody>
      </p:sp>
      <p:sp>
        <p:nvSpPr>
          <p:cNvPr id="3" name="Subtitle 2"/>
          <p:cNvSpPr>
            <a:spLocks noGrp="1"/>
          </p:cNvSpPr>
          <p:nvPr>
            <p:ph type="subTitle" idx="1"/>
          </p:nvPr>
        </p:nvSpPr>
        <p:spPr>
          <a:xfrm>
            <a:off x="584201" y="1240458"/>
            <a:ext cx="11032065" cy="4267713"/>
          </a:xfrm>
        </p:spPr>
        <p:txBody>
          <a:bodyPr numCol="2"/>
          <a:lstStyle/>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Routine Fluid Analysis</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Non Routine Fluid Analysis</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Analytical Support</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Microbiology</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Technical Field Support</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Test method development</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Customer complaints &amp; queries</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Quality related investigations</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Customer product trials</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Customer engagement</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Troubleshooting and root cause investigations</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Product launch support</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Technical training</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Benchmarking of competitive products</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OEM </a:t>
            </a:r>
            <a:r>
              <a:rPr lang="en-US" dirty="0" smtClean="0">
                <a:solidFill>
                  <a:schemeClr val="tx1"/>
                </a:solidFill>
              </a:rPr>
              <a:t>support/approvals</a:t>
            </a:r>
            <a:endParaRPr lang="en-US" dirty="0">
              <a:solidFill>
                <a:schemeClr val="tx1"/>
              </a:solidFill>
            </a:endParaRPr>
          </a:p>
        </p:txBody>
      </p:sp>
    </p:spTree>
    <p:extLst>
      <p:ext uri="{BB962C8B-B14F-4D97-AF65-F5344CB8AC3E}">
        <p14:creationId xmlns:p14="http://schemas.microsoft.com/office/powerpoint/2010/main" val="199470952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dirty="0"/>
              <a:t>Lube Oil Analysis</a:t>
            </a:r>
          </a:p>
        </p:txBody>
      </p:sp>
      <p:sp>
        <p:nvSpPr>
          <p:cNvPr id="3" name="Subtitle 2"/>
          <p:cNvSpPr>
            <a:spLocks noGrp="1"/>
          </p:cNvSpPr>
          <p:nvPr>
            <p:ph type="subTitle" idx="1"/>
          </p:nvPr>
        </p:nvSpPr>
        <p:spPr>
          <a:xfrm>
            <a:off x="584201" y="1371087"/>
            <a:ext cx="5715000" cy="4275590"/>
          </a:xfrm>
        </p:spPr>
        <p:txBody>
          <a:bodyPr/>
          <a:lstStyle/>
          <a:p>
            <a:pPr marL="285750" indent="-285750">
              <a:lnSpc>
                <a:spcPct val="100000"/>
              </a:lnSpc>
              <a:spcBef>
                <a:spcPts val="600"/>
              </a:spcBef>
              <a:spcAft>
                <a:spcPts val="600"/>
              </a:spcAft>
              <a:buClr>
                <a:srgbClr val="C00000"/>
              </a:buClr>
              <a:buFont typeface="Wingdings" panose="05000000000000000000" pitchFamily="2" charset="2"/>
              <a:buChar char="Ø"/>
            </a:pPr>
            <a:r>
              <a:rPr lang="en-US" dirty="0" smtClean="0">
                <a:solidFill>
                  <a:schemeClr val="tx1"/>
                </a:solidFill>
              </a:rPr>
              <a:t>Viscosity - ASTM </a:t>
            </a:r>
            <a:r>
              <a:rPr lang="en-US" dirty="0">
                <a:solidFill>
                  <a:schemeClr val="tx1"/>
                </a:solidFill>
              </a:rPr>
              <a:t>D 445</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Flash </a:t>
            </a:r>
            <a:r>
              <a:rPr lang="en-US" dirty="0" smtClean="0">
                <a:solidFill>
                  <a:schemeClr val="tx1"/>
                </a:solidFill>
              </a:rPr>
              <a:t>Point - ASTM </a:t>
            </a:r>
            <a:r>
              <a:rPr lang="en-US" dirty="0">
                <a:solidFill>
                  <a:schemeClr val="tx1"/>
                </a:solidFill>
              </a:rPr>
              <a:t>D 92</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Copper </a:t>
            </a:r>
            <a:r>
              <a:rPr lang="en-US" dirty="0" smtClean="0">
                <a:solidFill>
                  <a:schemeClr val="tx1"/>
                </a:solidFill>
              </a:rPr>
              <a:t>Corrosion - ASTM </a:t>
            </a:r>
            <a:r>
              <a:rPr lang="en-US" dirty="0">
                <a:solidFill>
                  <a:schemeClr val="tx1"/>
                </a:solidFill>
              </a:rPr>
              <a:t>D 130</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smtClean="0">
                <a:solidFill>
                  <a:schemeClr val="tx1"/>
                </a:solidFill>
              </a:rPr>
              <a:t>Foam Test - D </a:t>
            </a:r>
            <a:r>
              <a:rPr lang="en-US" dirty="0">
                <a:solidFill>
                  <a:schemeClr val="tx1"/>
                </a:solidFill>
              </a:rPr>
              <a:t>892</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Four ball Wear - D 4172</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smtClean="0">
                <a:solidFill>
                  <a:schemeClr val="tx1"/>
                </a:solidFill>
              </a:rPr>
              <a:t>Demulsibility - D </a:t>
            </a:r>
            <a:r>
              <a:rPr lang="en-US" dirty="0">
                <a:solidFill>
                  <a:schemeClr val="tx1"/>
                </a:solidFill>
              </a:rPr>
              <a:t>1401</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SRV Wear Test</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SRV EP Test</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Elastomer </a:t>
            </a:r>
            <a:r>
              <a:rPr lang="en-US" dirty="0" smtClean="0">
                <a:solidFill>
                  <a:schemeClr val="tx1"/>
                </a:solidFill>
              </a:rPr>
              <a:t>compatibility - ASTM </a:t>
            </a:r>
            <a:r>
              <a:rPr lang="en-US" dirty="0">
                <a:solidFill>
                  <a:schemeClr val="tx1"/>
                </a:solidFill>
              </a:rPr>
              <a:t>D 471</a:t>
            </a:r>
          </a:p>
          <a:p>
            <a:endParaRPr lang="en-US" dirty="0">
              <a:solidFill>
                <a:schemeClr val="tx1"/>
              </a:solidFill>
            </a:endParaRPr>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1981201"/>
            <a:ext cx="4671720" cy="233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220012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dirty="0"/>
              <a:t>Grease Analysis</a:t>
            </a:r>
          </a:p>
        </p:txBody>
      </p:sp>
      <p:sp>
        <p:nvSpPr>
          <p:cNvPr id="3" name="Subtitle 2"/>
          <p:cNvSpPr>
            <a:spLocks noGrp="1"/>
          </p:cNvSpPr>
          <p:nvPr>
            <p:ph type="subTitle" idx="1"/>
          </p:nvPr>
        </p:nvSpPr>
        <p:spPr>
          <a:xfrm>
            <a:off x="584201" y="1204834"/>
            <a:ext cx="11032065" cy="4352818"/>
          </a:xfrm>
        </p:spPr>
        <p:txBody>
          <a:bodyPr numCol="2"/>
          <a:lstStyle/>
          <a:p>
            <a:pPr marL="285750" indent="-285750">
              <a:lnSpc>
                <a:spcPct val="100000"/>
              </a:lnSpc>
              <a:spcBef>
                <a:spcPts val="600"/>
              </a:spcBef>
              <a:spcAft>
                <a:spcPts val="600"/>
              </a:spcAft>
              <a:buClr>
                <a:srgbClr val="C00000"/>
              </a:buClr>
              <a:buFont typeface="Wingdings" panose="05000000000000000000" pitchFamily="2" charset="2"/>
              <a:buChar char="Ø"/>
            </a:pPr>
            <a:r>
              <a:rPr lang="en-US" sz="1600" dirty="0" smtClean="0">
                <a:solidFill>
                  <a:schemeClr val="tx1"/>
                </a:solidFill>
              </a:rPr>
              <a:t>Penetration - ASTM D 217</a:t>
            </a:r>
            <a:endParaRPr lang="en-US" sz="1600" dirty="0">
              <a:solidFill>
                <a:schemeClr val="tx1"/>
              </a:solidFill>
            </a:endParaRPr>
          </a:p>
          <a:p>
            <a:pPr marL="285750" indent="-285750">
              <a:lnSpc>
                <a:spcPct val="100000"/>
              </a:lnSpc>
              <a:spcBef>
                <a:spcPts val="600"/>
              </a:spcBef>
              <a:spcAft>
                <a:spcPts val="600"/>
              </a:spcAft>
              <a:buClr>
                <a:srgbClr val="C00000"/>
              </a:buClr>
              <a:buFont typeface="Wingdings" panose="05000000000000000000" pitchFamily="2" charset="2"/>
              <a:buChar char="Ø"/>
            </a:pPr>
            <a:r>
              <a:rPr lang="en-US" sz="1600" dirty="0">
                <a:solidFill>
                  <a:schemeClr val="tx1"/>
                </a:solidFill>
              </a:rPr>
              <a:t>Copper </a:t>
            </a:r>
            <a:r>
              <a:rPr lang="en-US" sz="1600" dirty="0" smtClean="0">
                <a:solidFill>
                  <a:schemeClr val="tx1"/>
                </a:solidFill>
              </a:rPr>
              <a:t>Corrosion - ASTM </a:t>
            </a:r>
            <a:r>
              <a:rPr lang="en-US" sz="1600" dirty="0">
                <a:solidFill>
                  <a:schemeClr val="tx1"/>
                </a:solidFill>
              </a:rPr>
              <a:t>D 4048</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sz="1600" dirty="0">
                <a:solidFill>
                  <a:schemeClr val="tx1"/>
                </a:solidFill>
              </a:rPr>
              <a:t>Roll </a:t>
            </a:r>
            <a:r>
              <a:rPr lang="en-US" sz="1600" dirty="0" smtClean="0">
                <a:solidFill>
                  <a:schemeClr val="tx1"/>
                </a:solidFill>
              </a:rPr>
              <a:t>Stability – ASTM D </a:t>
            </a:r>
            <a:r>
              <a:rPr lang="en-US" sz="1600" dirty="0">
                <a:solidFill>
                  <a:schemeClr val="tx1"/>
                </a:solidFill>
              </a:rPr>
              <a:t>1831</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sz="1600" dirty="0">
                <a:solidFill>
                  <a:schemeClr val="tx1"/>
                </a:solidFill>
              </a:rPr>
              <a:t>Four Ball </a:t>
            </a:r>
            <a:r>
              <a:rPr lang="en-US" sz="1600" dirty="0" smtClean="0">
                <a:solidFill>
                  <a:schemeClr val="tx1"/>
                </a:solidFill>
              </a:rPr>
              <a:t>Wear – ASTM D </a:t>
            </a:r>
            <a:r>
              <a:rPr lang="en-US" sz="1600" dirty="0">
                <a:solidFill>
                  <a:schemeClr val="tx1"/>
                </a:solidFill>
              </a:rPr>
              <a:t>2266</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sz="1600" dirty="0">
                <a:solidFill>
                  <a:schemeClr val="tx1"/>
                </a:solidFill>
              </a:rPr>
              <a:t>Water Washout  </a:t>
            </a:r>
            <a:r>
              <a:rPr lang="en-US" sz="1600" dirty="0" smtClean="0">
                <a:solidFill>
                  <a:schemeClr val="tx1"/>
                </a:solidFill>
              </a:rPr>
              <a:t>- ASTM D </a:t>
            </a:r>
            <a:r>
              <a:rPr lang="en-US" sz="1600" dirty="0">
                <a:solidFill>
                  <a:schemeClr val="tx1"/>
                </a:solidFill>
              </a:rPr>
              <a:t>1264</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sz="1600" dirty="0">
                <a:solidFill>
                  <a:schemeClr val="tx1"/>
                </a:solidFill>
              </a:rPr>
              <a:t>Water Spray </a:t>
            </a:r>
            <a:r>
              <a:rPr lang="en-US" sz="1600" dirty="0" smtClean="0">
                <a:solidFill>
                  <a:schemeClr val="tx1"/>
                </a:solidFill>
              </a:rPr>
              <a:t>off – ASTM D </a:t>
            </a:r>
            <a:r>
              <a:rPr lang="en-US" sz="1600" dirty="0">
                <a:solidFill>
                  <a:schemeClr val="tx1"/>
                </a:solidFill>
              </a:rPr>
              <a:t>4049</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sz="1600" dirty="0">
                <a:solidFill>
                  <a:schemeClr val="tx1"/>
                </a:solidFill>
              </a:rPr>
              <a:t>Four Ball </a:t>
            </a:r>
            <a:r>
              <a:rPr lang="en-US" sz="1600" dirty="0" smtClean="0">
                <a:solidFill>
                  <a:schemeClr val="tx1"/>
                </a:solidFill>
              </a:rPr>
              <a:t>EP – ASTM D </a:t>
            </a:r>
            <a:r>
              <a:rPr lang="en-US" sz="1600" dirty="0">
                <a:solidFill>
                  <a:schemeClr val="tx1"/>
                </a:solidFill>
              </a:rPr>
              <a:t>2596</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sz="1600" dirty="0">
                <a:solidFill>
                  <a:schemeClr val="tx1"/>
                </a:solidFill>
              </a:rPr>
              <a:t>Water Spray </a:t>
            </a:r>
            <a:r>
              <a:rPr lang="en-US" sz="1600" dirty="0" smtClean="0">
                <a:solidFill>
                  <a:schemeClr val="tx1"/>
                </a:solidFill>
              </a:rPr>
              <a:t>off  </a:t>
            </a:r>
            <a:r>
              <a:rPr lang="en-US" sz="1600" dirty="0">
                <a:solidFill>
                  <a:schemeClr val="tx1"/>
                </a:solidFill>
              </a:rPr>
              <a:t>- </a:t>
            </a:r>
            <a:r>
              <a:rPr lang="en-US" sz="1600" dirty="0" smtClean="0">
                <a:solidFill>
                  <a:schemeClr val="tx1"/>
                </a:solidFill>
              </a:rPr>
              <a:t>ASTM D </a:t>
            </a:r>
            <a:r>
              <a:rPr lang="en-US" sz="1600" dirty="0">
                <a:solidFill>
                  <a:schemeClr val="tx1"/>
                </a:solidFill>
              </a:rPr>
              <a:t>4049</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sz="1600" dirty="0" smtClean="0">
                <a:solidFill>
                  <a:schemeClr val="tx1"/>
                </a:solidFill>
              </a:rPr>
              <a:t>Oxidation – ASTM D 942</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sz="1600" dirty="0">
                <a:solidFill>
                  <a:schemeClr val="tx1"/>
                </a:solidFill>
              </a:rPr>
              <a:t>Drop </a:t>
            </a:r>
            <a:r>
              <a:rPr lang="en-US" sz="1600" dirty="0" smtClean="0">
                <a:solidFill>
                  <a:schemeClr val="tx1"/>
                </a:solidFill>
              </a:rPr>
              <a:t>Point – ASTM D </a:t>
            </a:r>
            <a:r>
              <a:rPr lang="en-US" sz="1600" dirty="0">
                <a:solidFill>
                  <a:schemeClr val="tx1"/>
                </a:solidFill>
              </a:rPr>
              <a:t>2265</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sz="1600" dirty="0">
                <a:solidFill>
                  <a:schemeClr val="tx1"/>
                </a:solidFill>
              </a:rPr>
              <a:t>Oil Separation - ASTMD 1742</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sz="1600" dirty="0">
                <a:solidFill>
                  <a:schemeClr val="tx1"/>
                </a:solidFill>
              </a:rPr>
              <a:t>Rust </a:t>
            </a:r>
            <a:r>
              <a:rPr lang="en-US" sz="1600" dirty="0" smtClean="0">
                <a:solidFill>
                  <a:schemeClr val="tx1"/>
                </a:solidFill>
              </a:rPr>
              <a:t>– ASTM D </a:t>
            </a:r>
            <a:r>
              <a:rPr lang="en-US" sz="1600" dirty="0">
                <a:solidFill>
                  <a:schemeClr val="tx1"/>
                </a:solidFill>
              </a:rPr>
              <a:t>1743</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sz="1600" dirty="0">
                <a:solidFill>
                  <a:schemeClr val="tx1"/>
                </a:solidFill>
              </a:rPr>
              <a:t>Emcor </a:t>
            </a:r>
            <a:r>
              <a:rPr lang="en-US" sz="1600" dirty="0" smtClean="0">
                <a:solidFill>
                  <a:schemeClr val="tx1"/>
                </a:solidFill>
              </a:rPr>
              <a:t>Rust - IP </a:t>
            </a:r>
            <a:r>
              <a:rPr lang="en-US" sz="1600" dirty="0">
                <a:solidFill>
                  <a:schemeClr val="tx1"/>
                </a:solidFill>
              </a:rPr>
              <a:t>220</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sz="1600" dirty="0">
                <a:solidFill>
                  <a:schemeClr val="tx1"/>
                </a:solidFill>
              </a:rPr>
              <a:t>Fretting Corrosion </a:t>
            </a:r>
            <a:r>
              <a:rPr lang="en-US" sz="1600" dirty="0" smtClean="0">
                <a:solidFill>
                  <a:schemeClr val="tx1"/>
                </a:solidFill>
              </a:rPr>
              <a:t>– ASTM D </a:t>
            </a:r>
            <a:r>
              <a:rPr lang="en-US" sz="1600" dirty="0">
                <a:solidFill>
                  <a:schemeClr val="tx1"/>
                </a:solidFill>
              </a:rPr>
              <a:t>4170</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sz="1600" dirty="0">
                <a:solidFill>
                  <a:schemeClr val="tx1"/>
                </a:solidFill>
              </a:rPr>
              <a:t>SRV Wear</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sz="1600" dirty="0">
                <a:solidFill>
                  <a:schemeClr val="tx1"/>
                </a:solidFill>
              </a:rPr>
              <a:t>SRV EP</a:t>
            </a:r>
          </a:p>
          <a:p>
            <a:pPr marL="285750" indent="-285750">
              <a:lnSpc>
                <a:spcPct val="100000"/>
              </a:lnSpc>
              <a:spcBef>
                <a:spcPts val="600"/>
              </a:spcBef>
              <a:spcAft>
                <a:spcPts val="600"/>
              </a:spcAft>
              <a:buClr>
                <a:srgbClr val="C00000"/>
              </a:buClr>
              <a:buFont typeface="Wingdings" panose="05000000000000000000" pitchFamily="2" charset="2"/>
              <a:buChar char="Ø"/>
            </a:pPr>
            <a:r>
              <a:rPr lang="en-US" sz="1600" dirty="0">
                <a:solidFill>
                  <a:schemeClr val="tx1"/>
                </a:solidFill>
              </a:rPr>
              <a:t>Grease compatibility</a:t>
            </a:r>
          </a:p>
          <a:p>
            <a:pPr marL="285750" indent="-285750">
              <a:lnSpc>
                <a:spcPct val="100000"/>
              </a:lnSpc>
              <a:spcBef>
                <a:spcPts val="600"/>
              </a:spcBef>
              <a:spcAft>
                <a:spcPts val="600"/>
              </a:spcAft>
              <a:buClr>
                <a:srgbClr val="C00000"/>
              </a:buClr>
              <a:buFont typeface="Wingdings" panose="05000000000000000000" pitchFamily="2" charset="2"/>
              <a:buChar char="Ø"/>
            </a:pPr>
            <a:endParaRPr lang="en-US" dirty="0">
              <a:solidFill>
                <a:schemeClr val="tx1"/>
              </a:solidFill>
            </a:endParaRPr>
          </a:p>
          <a:p>
            <a:pPr marL="285750" indent="-285750">
              <a:lnSpc>
                <a:spcPct val="100000"/>
              </a:lnSpc>
              <a:spcBef>
                <a:spcPts val="600"/>
              </a:spcBef>
              <a:spcAft>
                <a:spcPts val="600"/>
              </a:spcAft>
              <a:buClr>
                <a:srgbClr val="C00000"/>
              </a:buClr>
              <a:buFont typeface="Wingdings" panose="05000000000000000000" pitchFamily="2" charset="2"/>
              <a:buChar char="Ø"/>
            </a:pPr>
            <a:endParaRPr lang="en-US"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7320" y="3534745"/>
            <a:ext cx="3657600" cy="1830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297315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dirty="0"/>
              <a:t>Metalworking Fluid Analysis</a:t>
            </a:r>
          </a:p>
        </p:txBody>
      </p:sp>
      <p:sp>
        <p:nvSpPr>
          <p:cNvPr id="5" name="TextBox 4"/>
          <p:cNvSpPr txBox="1"/>
          <p:nvPr/>
        </p:nvSpPr>
        <p:spPr>
          <a:xfrm>
            <a:off x="3259180" y="1543110"/>
            <a:ext cx="2528193" cy="2154436"/>
          </a:xfrm>
          <a:prstGeom prst="rect">
            <a:avLst/>
          </a:prstGeom>
          <a:noFill/>
        </p:spPr>
        <p:txBody>
          <a:bodyPr wrap="none" rtlCol="0">
            <a:spAutoFit/>
          </a:bodyPr>
          <a:lstStyle/>
          <a:p>
            <a:pPr marL="285750" indent="-285750">
              <a:spcBef>
                <a:spcPts val="600"/>
              </a:spcBef>
              <a:spcAft>
                <a:spcPts val="600"/>
              </a:spcAft>
              <a:buClr>
                <a:srgbClr val="C00000"/>
              </a:buClr>
              <a:buFont typeface="Wingdings" panose="05000000000000000000" pitchFamily="2" charset="2"/>
              <a:buChar char="Ø"/>
            </a:pPr>
            <a:r>
              <a:rPr lang="en-US" sz="1400" dirty="0">
                <a:latin typeface="Arial" panose="020B0604020202020204" pitchFamily="34" charset="0"/>
                <a:cs typeface="Arial" panose="020B0604020202020204" pitchFamily="34" charset="0"/>
              </a:rPr>
              <a:t>Cast Iron Chip Corrosion </a:t>
            </a:r>
          </a:p>
          <a:p>
            <a:pPr marL="285750" indent="-285750">
              <a:spcBef>
                <a:spcPts val="600"/>
              </a:spcBef>
              <a:spcAft>
                <a:spcPts val="600"/>
              </a:spcAft>
              <a:buClr>
                <a:srgbClr val="C00000"/>
              </a:buClr>
              <a:buFont typeface="Wingdings" panose="05000000000000000000" pitchFamily="2" charset="2"/>
              <a:buChar char="Ø"/>
            </a:pPr>
            <a:r>
              <a:rPr lang="en-US" sz="1400" dirty="0">
                <a:latin typeface="Arial" panose="020B0604020202020204" pitchFamily="34" charset="0"/>
                <a:cs typeface="Arial" panose="020B0604020202020204" pitchFamily="34" charset="0"/>
              </a:rPr>
              <a:t>Copper Corrosion </a:t>
            </a:r>
          </a:p>
          <a:p>
            <a:pPr marL="285750" indent="-285750">
              <a:spcBef>
                <a:spcPts val="600"/>
              </a:spcBef>
              <a:spcAft>
                <a:spcPts val="600"/>
              </a:spcAft>
              <a:buClr>
                <a:srgbClr val="C00000"/>
              </a:buClr>
              <a:buFont typeface="Wingdings" panose="05000000000000000000" pitchFamily="2" charset="2"/>
              <a:buChar char="Ø"/>
            </a:pPr>
            <a:r>
              <a:rPr lang="en-US" sz="1400" dirty="0">
                <a:latin typeface="Arial" panose="020B0604020202020204" pitchFamily="34" charset="0"/>
                <a:cs typeface="Arial" panose="020B0604020202020204" pitchFamily="34" charset="0"/>
              </a:rPr>
              <a:t>Crackle Test </a:t>
            </a:r>
          </a:p>
          <a:p>
            <a:pPr marL="285750" indent="-285750">
              <a:spcBef>
                <a:spcPts val="600"/>
              </a:spcBef>
              <a:spcAft>
                <a:spcPts val="600"/>
              </a:spcAft>
              <a:buClr>
                <a:srgbClr val="C00000"/>
              </a:buClr>
              <a:buFont typeface="Wingdings" panose="05000000000000000000" pitchFamily="2" charset="2"/>
              <a:buChar char="Ø"/>
            </a:pPr>
            <a:r>
              <a:rPr lang="en-US" sz="1400" dirty="0">
                <a:latin typeface="Arial" panose="020B0604020202020204" pitchFamily="34" charset="0"/>
                <a:cs typeface="Arial" panose="020B0604020202020204" pitchFamily="34" charset="0"/>
              </a:rPr>
              <a:t>Flash Point (°F) </a:t>
            </a:r>
          </a:p>
          <a:p>
            <a:pPr marL="285750" indent="-285750">
              <a:spcBef>
                <a:spcPts val="600"/>
              </a:spcBef>
              <a:spcAft>
                <a:spcPts val="600"/>
              </a:spcAft>
              <a:buClr>
                <a:srgbClr val="C00000"/>
              </a:buClr>
              <a:buFont typeface="Wingdings" panose="05000000000000000000" pitchFamily="2" charset="2"/>
              <a:buChar char="Ø"/>
            </a:pPr>
            <a:r>
              <a:rPr lang="en-US" sz="1400" dirty="0">
                <a:latin typeface="Arial" panose="020B0604020202020204" pitchFamily="34" charset="0"/>
                <a:cs typeface="Arial" panose="020B0604020202020204" pitchFamily="34" charset="0"/>
              </a:rPr>
              <a:t>Refractometer (%) </a:t>
            </a:r>
          </a:p>
          <a:p>
            <a:pPr marL="285750" indent="-285750">
              <a:spcBef>
                <a:spcPts val="600"/>
              </a:spcBef>
              <a:spcAft>
                <a:spcPts val="600"/>
              </a:spcAft>
              <a:buClr>
                <a:srgbClr val="C00000"/>
              </a:buClr>
              <a:buFont typeface="Wingdings" panose="05000000000000000000" pitchFamily="2" charset="2"/>
              <a:buChar char="Ø"/>
            </a:pPr>
            <a:r>
              <a:rPr lang="en-US" sz="1400" dirty="0">
                <a:latin typeface="Arial" panose="020B0604020202020204" pitchFamily="34" charset="0"/>
                <a:cs typeface="Arial" panose="020B0604020202020204" pitchFamily="34" charset="0"/>
              </a:rPr>
              <a:t>Viscosity @ 100°F (SUS) </a:t>
            </a:r>
          </a:p>
        </p:txBody>
      </p:sp>
      <p:sp>
        <p:nvSpPr>
          <p:cNvPr id="6" name="TextBox 5"/>
          <p:cNvSpPr txBox="1"/>
          <p:nvPr/>
        </p:nvSpPr>
        <p:spPr>
          <a:xfrm>
            <a:off x="533941" y="1543110"/>
            <a:ext cx="1705916" cy="4001095"/>
          </a:xfrm>
          <a:prstGeom prst="rect">
            <a:avLst/>
          </a:prstGeom>
          <a:noFill/>
        </p:spPr>
        <p:txBody>
          <a:bodyPr wrap="none" rtlCol="0">
            <a:spAutoFit/>
          </a:bodyPr>
          <a:lstStyle/>
          <a:p>
            <a:pPr marL="285750" indent="-285750">
              <a:spcBef>
                <a:spcPts val="600"/>
              </a:spcBef>
              <a:spcAft>
                <a:spcPts val="600"/>
              </a:spcAft>
              <a:buClr>
                <a:srgbClr val="C00000"/>
              </a:buClr>
              <a:buFont typeface="Wingdings" panose="05000000000000000000" pitchFamily="2" charset="2"/>
              <a:buChar char="Ø"/>
            </a:pPr>
            <a:r>
              <a:rPr lang="en-US" sz="1400" dirty="0">
                <a:latin typeface="Arial" panose="020B0604020202020204" pitchFamily="34" charset="0"/>
                <a:cs typeface="Arial" panose="020B0604020202020204" pitchFamily="34" charset="0"/>
              </a:rPr>
              <a:t>Acid Split (%)</a:t>
            </a:r>
          </a:p>
          <a:p>
            <a:pPr marL="285750" indent="-285750">
              <a:spcBef>
                <a:spcPts val="600"/>
              </a:spcBef>
              <a:spcAft>
                <a:spcPts val="600"/>
              </a:spcAft>
              <a:buClr>
                <a:srgbClr val="C00000"/>
              </a:buClr>
              <a:buFont typeface="Wingdings" panose="05000000000000000000" pitchFamily="2" charset="2"/>
              <a:buChar char="Ø"/>
            </a:pPr>
            <a:r>
              <a:rPr lang="en-US" sz="1400" dirty="0">
                <a:latin typeface="Arial" panose="020B0604020202020204" pitchFamily="34" charset="0"/>
                <a:cs typeface="Arial" panose="020B0604020202020204" pitchFamily="34" charset="0"/>
              </a:rPr>
              <a:t>Alkalinity (%)</a:t>
            </a:r>
          </a:p>
          <a:p>
            <a:pPr marL="285750" indent="-285750">
              <a:spcBef>
                <a:spcPts val="600"/>
              </a:spcBef>
              <a:spcAft>
                <a:spcPts val="600"/>
              </a:spcAft>
              <a:buClr>
                <a:srgbClr val="C00000"/>
              </a:buClr>
              <a:buFont typeface="Wingdings" panose="05000000000000000000" pitchFamily="2" charset="2"/>
              <a:buChar char="Ø"/>
            </a:pPr>
            <a:r>
              <a:rPr lang="en-US" sz="1400" dirty="0">
                <a:latin typeface="Arial" panose="020B0604020202020204" pitchFamily="34" charset="0"/>
                <a:cs typeface="Arial" panose="020B0604020202020204" pitchFamily="34" charset="0"/>
              </a:rPr>
              <a:t>Chlorine (%)</a:t>
            </a:r>
          </a:p>
          <a:p>
            <a:pPr marL="285750" indent="-285750">
              <a:spcBef>
                <a:spcPts val="600"/>
              </a:spcBef>
              <a:spcAft>
                <a:spcPts val="600"/>
              </a:spcAft>
              <a:buClr>
                <a:srgbClr val="C00000"/>
              </a:buClr>
              <a:buFont typeface="Wingdings" panose="05000000000000000000" pitchFamily="2" charset="2"/>
              <a:buChar char="Ø"/>
            </a:pPr>
            <a:r>
              <a:rPr lang="en-US" sz="1400" dirty="0">
                <a:latin typeface="Arial" panose="020B0604020202020204" pitchFamily="34" charset="0"/>
                <a:cs typeface="Arial" panose="020B0604020202020204" pitchFamily="34" charset="0"/>
              </a:rPr>
              <a:t>Fat (%)</a:t>
            </a:r>
          </a:p>
          <a:p>
            <a:pPr marL="285750" indent="-285750">
              <a:spcBef>
                <a:spcPts val="600"/>
              </a:spcBef>
              <a:spcAft>
                <a:spcPts val="600"/>
              </a:spcAft>
              <a:buClr>
                <a:srgbClr val="C00000"/>
              </a:buClr>
              <a:buFont typeface="Wingdings" panose="05000000000000000000" pitchFamily="2" charset="2"/>
              <a:buChar char="Ø"/>
            </a:pPr>
            <a:r>
              <a:rPr lang="en-US" sz="1400" dirty="0">
                <a:latin typeface="Arial" panose="020B0604020202020204" pitchFamily="34" charset="0"/>
                <a:cs typeface="Arial" panose="020B0604020202020204" pitchFamily="34" charset="0"/>
              </a:rPr>
              <a:t>Fatty Acids (%)</a:t>
            </a:r>
          </a:p>
          <a:p>
            <a:pPr marL="285750" indent="-285750">
              <a:spcBef>
                <a:spcPts val="600"/>
              </a:spcBef>
              <a:spcAft>
                <a:spcPts val="600"/>
              </a:spcAft>
              <a:buClr>
                <a:srgbClr val="C00000"/>
              </a:buClr>
              <a:buFont typeface="Wingdings" panose="05000000000000000000" pitchFamily="2" charset="2"/>
              <a:buChar char="Ø"/>
            </a:pPr>
            <a:r>
              <a:rPr lang="en-US" sz="1400" dirty="0">
                <a:latin typeface="Arial" panose="020B0604020202020204" pitchFamily="34" charset="0"/>
                <a:cs typeface="Arial" panose="020B0604020202020204" pitchFamily="34" charset="0"/>
              </a:rPr>
              <a:t>Hardness (gpg)</a:t>
            </a:r>
          </a:p>
          <a:p>
            <a:pPr marL="285750" indent="-285750">
              <a:spcBef>
                <a:spcPts val="600"/>
              </a:spcBef>
              <a:spcAft>
                <a:spcPts val="600"/>
              </a:spcAft>
              <a:buClr>
                <a:srgbClr val="C00000"/>
              </a:buClr>
              <a:buFont typeface="Wingdings" panose="05000000000000000000" pitchFamily="2" charset="2"/>
              <a:buChar char="Ø"/>
            </a:pPr>
            <a:r>
              <a:rPr lang="en-US" sz="1400" dirty="0">
                <a:latin typeface="Arial" panose="020B0604020202020204" pitchFamily="34" charset="0"/>
                <a:cs typeface="Arial" panose="020B0604020202020204" pitchFamily="34" charset="0"/>
              </a:rPr>
              <a:t>Inhibitor (PPM)</a:t>
            </a:r>
          </a:p>
          <a:p>
            <a:pPr marL="285750" indent="-285750">
              <a:spcBef>
                <a:spcPts val="600"/>
              </a:spcBef>
              <a:spcAft>
                <a:spcPts val="600"/>
              </a:spcAft>
              <a:buClr>
                <a:srgbClr val="C00000"/>
              </a:buClr>
              <a:buFont typeface="Wingdings" panose="05000000000000000000" pitchFamily="2" charset="2"/>
              <a:buChar char="Ø"/>
            </a:pPr>
            <a:r>
              <a:rPr lang="en-US" sz="1400" dirty="0">
                <a:latin typeface="Arial" panose="020B0604020202020204" pitchFamily="34" charset="0"/>
                <a:cs typeface="Arial" panose="020B0604020202020204" pitchFamily="34" charset="0"/>
              </a:rPr>
              <a:t>Lubes (%)</a:t>
            </a:r>
          </a:p>
          <a:p>
            <a:pPr marL="285750" indent="-285750">
              <a:spcBef>
                <a:spcPts val="600"/>
              </a:spcBef>
              <a:spcAft>
                <a:spcPts val="600"/>
              </a:spcAft>
              <a:buClr>
                <a:srgbClr val="C00000"/>
              </a:buClr>
              <a:buFont typeface="Wingdings" panose="05000000000000000000" pitchFamily="2" charset="2"/>
              <a:buChar char="Ø"/>
            </a:pPr>
            <a:r>
              <a:rPr lang="en-US" sz="1400" dirty="0">
                <a:latin typeface="Arial" panose="020B0604020202020204" pitchFamily="34" charset="0"/>
                <a:cs typeface="Arial" panose="020B0604020202020204" pitchFamily="34" charset="0"/>
              </a:rPr>
              <a:t>pH</a:t>
            </a:r>
          </a:p>
          <a:p>
            <a:pPr marL="285750" indent="-285750">
              <a:spcBef>
                <a:spcPts val="600"/>
              </a:spcBef>
              <a:spcAft>
                <a:spcPts val="600"/>
              </a:spcAft>
              <a:buClr>
                <a:srgbClr val="C00000"/>
              </a:buClr>
              <a:buFont typeface="Wingdings" panose="05000000000000000000" pitchFamily="2" charset="2"/>
              <a:buChar char="Ø"/>
            </a:pPr>
            <a:r>
              <a:rPr lang="en-US" sz="1400" dirty="0">
                <a:latin typeface="Arial" panose="020B0604020202020204" pitchFamily="34" charset="0"/>
                <a:cs typeface="Arial" panose="020B0604020202020204" pitchFamily="34" charset="0"/>
              </a:rPr>
              <a:t>Sulfonate (%)</a:t>
            </a:r>
          </a:p>
          <a:p>
            <a:pPr marL="285750" indent="-285750">
              <a:spcBef>
                <a:spcPts val="600"/>
              </a:spcBef>
              <a:spcAft>
                <a:spcPts val="600"/>
              </a:spcAft>
              <a:buClr>
                <a:srgbClr val="C00000"/>
              </a:buClr>
              <a:buFont typeface="Wingdings" panose="05000000000000000000" pitchFamily="2" charset="2"/>
              <a:buChar char="Ø"/>
            </a:pPr>
            <a:r>
              <a:rPr lang="en-US" sz="1400" dirty="0">
                <a:latin typeface="Arial" panose="020B0604020202020204" pitchFamily="34" charset="0"/>
                <a:cs typeface="Arial" panose="020B0604020202020204" pitchFamily="34" charset="0"/>
              </a:rPr>
              <a:t>Sulfur (%)</a:t>
            </a:r>
          </a:p>
        </p:txBody>
      </p:sp>
      <p:sp>
        <p:nvSpPr>
          <p:cNvPr id="7" name="TextBox 6"/>
          <p:cNvSpPr txBox="1"/>
          <p:nvPr/>
        </p:nvSpPr>
        <p:spPr>
          <a:xfrm>
            <a:off x="6654066" y="1505898"/>
            <a:ext cx="1787669" cy="2154436"/>
          </a:xfrm>
          <a:prstGeom prst="rect">
            <a:avLst/>
          </a:prstGeom>
          <a:noFill/>
        </p:spPr>
        <p:txBody>
          <a:bodyPr wrap="none" rtlCol="0">
            <a:spAutoFit/>
          </a:bodyPr>
          <a:lstStyle/>
          <a:p>
            <a:pPr marL="285750" indent="-285750">
              <a:spcBef>
                <a:spcPts val="600"/>
              </a:spcBef>
              <a:spcAft>
                <a:spcPts val="600"/>
              </a:spcAft>
              <a:buClr>
                <a:srgbClr val="C00000"/>
              </a:buClr>
              <a:buFont typeface="Wingdings" panose="05000000000000000000" pitchFamily="2" charset="2"/>
              <a:buChar char="Ø"/>
            </a:pPr>
            <a:r>
              <a:rPr lang="en-US" sz="1400" dirty="0">
                <a:latin typeface="Arial" panose="020B0604020202020204" pitchFamily="34" charset="0"/>
                <a:cs typeface="Arial" panose="020B0604020202020204" pitchFamily="34" charset="0"/>
              </a:rPr>
              <a:t>Bacteria (cfu/ml)</a:t>
            </a:r>
          </a:p>
          <a:p>
            <a:pPr marL="285750" indent="-285750">
              <a:spcBef>
                <a:spcPts val="600"/>
              </a:spcBef>
              <a:spcAft>
                <a:spcPts val="600"/>
              </a:spcAft>
              <a:buClr>
                <a:srgbClr val="C00000"/>
              </a:buClr>
              <a:buFont typeface="Wingdings" panose="05000000000000000000" pitchFamily="2" charset="2"/>
              <a:buChar char="Ø"/>
            </a:pPr>
            <a:r>
              <a:rPr lang="en-US" sz="1400" dirty="0">
                <a:latin typeface="Arial" panose="020B0604020202020204" pitchFamily="34" charset="0"/>
                <a:cs typeface="Arial" panose="020B0604020202020204" pitchFamily="34" charset="0"/>
              </a:rPr>
              <a:t>Chlorides (PPM)</a:t>
            </a:r>
          </a:p>
          <a:p>
            <a:pPr marL="285750" indent="-285750">
              <a:spcBef>
                <a:spcPts val="600"/>
              </a:spcBef>
              <a:spcAft>
                <a:spcPts val="600"/>
              </a:spcAft>
              <a:buClr>
                <a:srgbClr val="C00000"/>
              </a:buClr>
              <a:buFont typeface="Wingdings" panose="05000000000000000000" pitchFamily="2" charset="2"/>
              <a:buChar char="Ø"/>
            </a:pPr>
            <a:r>
              <a:rPr lang="en-US" sz="1400" dirty="0">
                <a:latin typeface="Arial" panose="020B0604020202020204" pitchFamily="34" charset="0"/>
                <a:cs typeface="Arial" panose="020B0604020202020204" pitchFamily="34" charset="0"/>
              </a:rPr>
              <a:t>Cobalt (PPM)</a:t>
            </a:r>
          </a:p>
          <a:p>
            <a:pPr marL="285750" indent="-285750">
              <a:spcBef>
                <a:spcPts val="600"/>
              </a:spcBef>
              <a:spcAft>
                <a:spcPts val="600"/>
              </a:spcAft>
              <a:buClr>
                <a:srgbClr val="C00000"/>
              </a:buClr>
              <a:buFont typeface="Wingdings" panose="05000000000000000000" pitchFamily="2" charset="2"/>
              <a:buChar char="Ø"/>
            </a:pPr>
            <a:r>
              <a:rPr lang="en-US" sz="1400" dirty="0">
                <a:latin typeface="Arial" panose="020B0604020202020204" pitchFamily="34" charset="0"/>
                <a:cs typeface="Arial" panose="020B0604020202020204" pitchFamily="34" charset="0"/>
              </a:rPr>
              <a:t>Dirt (PPM)</a:t>
            </a:r>
          </a:p>
          <a:p>
            <a:pPr marL="285750" indent="-285750">
              <a:spcBef>
                <a:spcPts val="600"/>
              </a:spcBef>
              <a:spcAft>
                <a:spcPts val="600"/>
              </a:spcAft>
              <a:buClr>
                <a:srgbClr val="C00000"/>
              </a:buClr>
              <a:buFont typeface="Wingdings" panose="05000000000000000000" pitchFamily="2" charset="2"/>
              <a:buChar char="Ø"/>
            </a:pPr>
            <a:r>
              <a:rPr lang="en-US" sz="1400" dirty="0">
                <a:latin typeface="Arial" panose="020B0604020202020204" pitchFamily="34" charset="0"/>
                <a:cs typeface="Arial" panose="020B0604020202020204" pitchFamily="34" charset="0"/>
              </a:rPr>
              <a:t>Fungus</a:t>
            </a:r>
          </a:p>
          <a:p>
            <a:pPr marL="285750" indent="-285750">
              <a:spcBef>
                <a:spcPts val="600"/>
              </a:spcBef>
              <a:spcAft>
                <a:spcPts val="600"/>
              </a:spcAft>
              <a:buClr>
                <a:srgbClr val="C00000"/>
              </a:buClr>
              <a:buFont typeface="Wingdings" panose="05000000000000000000" pitchFamily="2" charset="2"/>
              <a:buChar char="Ø"/>
            </a:pPr>
            <a:r>
              <a:rPr lang="en-US" sz="1400" dirty="0">
                <a:latin typeface="Arial" panose="020B0604020202020204" pitchFamily="34" charset="0"/>
                <a:cs typeface="Arial" panose="020B0604020202020204" pitchFamily="34" charset="0"/>
              </a:rPr>
              <a:t>Tramp Oil (%)</a:t>
            </a:r>
          </a:p>
        </p:txBody>
      </p:sp>
      <p:sp>
        <p:nvSpPr>
          <p:cNvPr id="8" name="TextBox 7"/>
          <p:cNvSpPr txBox="1"/>
          <p:nvPr/>
        </p:nvSpPr>
        <p:spPr>
          <a:xfrm>
            <a:off x="529616" y="1143000"/>
            <a:ext cx="1096775" cy="338554"/>
          </a:xfrm>
          <a:prstGeom prst="rect">
            <a:avLst/>
          </a:prstGeom>
          <a:noFill/>
        </p:spPr>
        <p:txBody>
          <a:bodyPr wrap="none" rtlCol="0">
            <a:spAutoFit/>
          </a:bodyPr>
          <a:lstStyle/>
          <a:p>
            <a:r>
              <a:rPr lang="en-US" sz="1600" b="1" dirty="0" smtClean="0">
                <a:latin typeface="Arial" panose="020B0604020202020204" pitchFamily="34" charset="0"/>
                <a:cs typeface="Arial" panose="020B0604020202020204" pitchFamily="34" charset="0"/>
              </a:rPr>
              <a:t>Chemical</a:t>
            </a:r>
            <a:endParaRPr lang="en-US" sz="1600" b="1" dirty="0">
              <a:latin typeface="Arial" panose="020B0604020202020204" pitchFamily="34" charset="0"/>
              <a:cs typeface="Arial" panose="020B0604020202020204" pitchFamily="34" charset="0"/>
            </a:endParaRPr>
          </a:p>
        </p:txBody>
      </p:sp>
      <p:sp>
        <p:nvSpPr>
          <p:cNvPr id="9" name="TextBox 8"/>
          <p:cNvSpPr txBox="1"/>
          <p:nvPr/>
        </p:nvSpPr>
        <p:spPr>
          <a:xfrm>
            <a:off x="3556001" y="1143000"/>
            <a:ext cx="1016625" cy="338554"/>
          </a:xfrm>
          <a:prstGeom prst="rect">
            <a:avLst/>
          </a:prstGeom>
          <a:noFill/>
        </p:spPr>
        <p:txBody>
          <a:bodyPr wrap="none" rtlCol="0">
            <a:spAutoFit/>
          </a:bodyPr>
          <a:lstStyle/>
          <a:p>
            <a:r>
              <a:rPr lang="en-US" sz="1600" b="1" dirty="0" smtClean="0">
                <a:latin typeface="Arial" panose="020B0604020202020204" pitchFamily="34" charset="0"/>
                <a:cs typeface="Arial" panose="020B0604020202020204" pitchFamily="34" charset="0"/>
              </a:rPr>
              <a:t>Physical</a:t>
            </a:r>
            <a:endParaRPr lang="en-US" sz="1600" b="1" dirty="0">
              <a:latin typeface="Arial" panose="020B0604020202020204" pitchFamily="34" charset="0"/>
              <a:cs typeface="Arial" panose="020B0604020202020204" pitchFamily="34" charset="0"/>
            </a:endParaRPr>
          </a:p>
        </p:txBody>
      </p:sp>
      <p:sp>
        <p:nvSpPr>
          <p:cNvPr id="10" name="TextBox 9"/>
          <p:cNvSpPr txBox="1"/>
          <p:nvPr/>
        </p:nvSpPr>
        <p:spPr>
          <a:xfrm>
            <a:off x="6828710" y="1161300"/>
            <a:ext cx="1552028" cy="338554"/>
          </a:xfrm>
          <a:prstGeom prst="rect">
            <a:avLst/>
          </a:prstGeom>
          <a:noFill/>
        </p:spPr>
        <p:txBody>
          <a:bodyPr wrap="none" rtlCol="0">
            <a:spAutoFit/>
          </a:bodyPr>
          <a:lstStyle/>
          <a:p>
            <a:r>
              <a:rPr lang="en-US" sz="1600" b="1" dirty="0" smtClean="0">
                <a:latin typeface="Arial" panose="020B0604020202020204" pitchFamily="34" charset="0"/>
                <a:cs typeface="Arial" panose="020B0604020202020204" pitchFamily="34" charset="0"/>
              </a:rPr>
              <a:t>Contaminants</a:t>
            </a:r>
            <a:endParaRPr lang="en-US" sz="1600" b="1" dirty="0">
              <a:latin typeface="Arial" panose="020B0604020202020204" pitchFamily="34" charset="0"/>
              <a:cs typeface="Arial" panose="020B0604020202020204" pitchFamily="34" charset="0"/>
            </a:endParaRPr>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51778" y="1803182"/>
            <a:ext cx="2449111" cy="174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258685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dirty="0"/>
              <a:t>Microbiological Analysis</a:t>
            </a:r>
          </a:p>
        </p:txBody>
      </p:sp>
      <p:sp>
        <p:nvSpPr>
          <p:cNvPr id="3" name="Subtitle 2"/>
          <p:cNvSpPr>
            <a:spLocks noGrp="1"/>
          </p:cNvSpPr>
          <p:nvPr>
            <p:ph type="subTitle" idx="1"/>
          </p:nvPr>
        </p:nvSpPr>
        <p:spPr>
          <a:xfrm>
            <a:off x="584201" y="1143000"/>
            <a:ext cx="5511800" cy="4174691"/>
          </a:xfrm>
        </p:spPr>
        <p:txBody>
          <a:bodyPr>
            <a:normAutofit/>
          </a:bodyPr>
          <a:lstStyle/>
          <a:p>
            <a:pPr marL="274320" indent="-285750">
              <a:lnSpc>
                <a:spcPct val="100000"/>
              </a:lnSpc>
              <a:spcBef>
                <a:spcPts val="600"/>
              </a:spcBef>
              <a:buClr>
                <a:srgbClr val="C00000"/>
              </a:buClr>
              <a:buFont typeface="Wingdings" panose="05000000000000000000" pitchFamily="2" charset="2"/>
              <a:buChar char="Ø"/>
            </a:pPr>
            <a:r>
              <a:rPr lang="en-US" sz="1600" dirty="0">
                <a:solidFill>
                  <a:schemeClr val="tx1"/>
                </a:solidFill>
                <a:latin typeface="Arial" panose="020B0604020202020204" pitchFamily="34" charset="0"/>
                <a:cs typeface="Arial" panose="020B0604020202020204" pitchFamily="34" charset="0"/>
              </a:rPr>
              <a:t>Bacteria / Fungus total aerobic plate count</a:t>
            </a:r>
          </a:p>
          <a:p>
            <a:pPr marL="274320" indent="-285750">
              <a:lnSpc>
                <a:spcPct val="100000"/>
              </a:lnSpc>
              <a:spcBef>
                <a:spcPts val="600"/>
              </a:spcBef>
              <a:buClr>
                <a:srgbClr val="C00000"/>
              </a:buClr>
              <a:buFont typeface="Wingdings" panose="05000000000000000000" pitchFamily="2" charset="2"/>
              <a:buChar char="Ø"/>
            </a:pPr>
            <a:r>
              <a:rPr lang="en-US" sz="1600" dirty="0">
                <a:solidFill>
                  <a:schemeClr val="tx1"/>
                </a:solidFill>
                <a:latin typeface="Arial" panose="020B0604020202020204" pitchFamily="34" charset="0"/>
                <a:cs typeface="Arial" panose="020B0604020202020204" pitchFamily="34" charset="0"/>
              </a:rPr>
              <a:t>Presumptive Mycobacteria quantification</a:t>
            </a:r>
          </a:p>
          <a:p>
            <a:pPr marL="274320" indent="-285750">
              <a:lnSpc>
                <a:spcPct val="100000"/>
              </a:lnSpc>
              <a:spcBef>
                <a:spcPts val="600"/>
              </a:spcBef>
              <a:buClr>
                <a:srgbClr val="C00000"/>
              </a:buClr>
              <a:buFont typeface="Wingdings" panose="05000000000000000000" pitchFamily="2" charset="2"/>
              <a:buChar char="Ø"/>
            </a:pPr>
            <a:r>
              <a:rPr lang="en-US" sz="1600" dirty="0">
                <a:solidFill>
                  <a:schemeClr val="tx1"/>
                </a:solidFill>
                <a:latin typeface="Arial" panose="020B0604020202020204" pitchFamily="34" charset="0"/>
                <a:cs typeface="Arial" panose="020B0604020202020204" pitchFamily="34" charset="0"/>
              </a:rPr>
              <a:t>Sulfate Reducing Bacteria </a:t>
            </a:r>
            <a:r>
              <a:rPr lang="en-US" sz="1600" dirty="0" smtClean="0">
                <a:solidFill>
                  <a:schemeClr val="tx1"/>
                </a:solidFill>
                <a:latin typeface="Arial" panose="020B0604020202020204" pitchFamily="34" charset="0"/>
                <a:cs typeface="Arial" panose="020B0604020202020204" pitchFamily="34" charset="0"/>
              </a:rPr>
              <a:t>count</a:t>
            </a:r>
            <a:endParaRPr lang="en-US" sz="1600" dirty="0">
              <a:solidFill>
                <a:schemeClr val="tx1"/>
              </a:solidFill>
              <a:latin typeface="Arial" panose="020B0604020202020204" pitchFamily="34" charset="0"/>
              <a:cs typeface="Arial" panose="020B0604020202020204" pitchFamily="34" charset="0"/>
            </a:endParaRPr>
          </a:p>
          <a:p>
            <a:pPr marL="274320" indent="-285750">
              <a:lnSpc>
                <a:spcPct val="100000"/>
              </a:lnSpc>
              <a:spcBef>
                <a:spcPts val="600"/>
              </a:spcBef>
              <a:buClr>
                <a:srgbClr val="C00000"/>
              </a:buClr>
              <a:buFont typeface="Wingdings" panose="05000000000000000000" pitchFamily="2" charset="2"/>
              <a:buChar char="Ø"/>
            </a:pPr>
            <a:r>
              <a:rPr lang="en-US" sz="1600" dirty="0">
                <a:solidFill>
                  <a:schemeClr val="tx1"/>
                </a:solidFill>
                <a:latin typeface="Arial" panose="020B0604020202020204" pitchFamily="34" charset="0"/>
                <a:cs typeface="Arial" panose="020B0604020202020204" pitchFamily="34" charset="0"/>
              </a:rPr>
              <a:t>Presumptive Coliform Bacteria detection</a:t>
            </a:r>
          </a:p>
          <a:p>
            <a:pPr marL="274320" indent="-285750">
              <a:lnSpc>
                <a:spcPct val="100000"/>
              </a:lnSpc>
              <a:spcBef>
                <a:spcPts val="600"/>
              </a:spcBef>
              <a:buClr>
                <a:srgbClr val="C00000"/>
              </a:buClr>
              <a:buFont typeface="Wingdings" panose="05000000000000000000" pitchFamily="2" charset="2"/>
              <a:buChar char="Ø"/>
            </a:pPr>
            <a:r>
              <a:rPr lang="en-US" sz="1600" dirty="0">
                <a:solidFill>
                  <a:schemeClr val="tx1"/>
                </a:solidFill>
                <a:latin typeface="Arial" panose="020B0604020202020204" pitchFamily="34" charset="0"/>
                <a:cs typeface="Arial" panose="020B0604020202020204" pitchFamily="34" charset="0"/>
              </a:rPr>
              <a:t>Bacteria gram stain</a:t>
            </a:r>
          </a:p>
          <a:p>
            <a:pPr marL="274320" indent="-285750">
              <a:lnSpc>
                <a:spcPct val="100000"/>
              </a:lnSpc>
              <a:spcBef>
                <a:spcPts val="600"/>
              </a:spcBef>
              <a:buClr>
                <a:srgbClr val="C00000"/>
              </a:buClr>
              <a:buFont typeface="Wingdings" panose="05000000000000000000" pitchFamily="2" charset="2"/>
              <a:buChar char="Ø"/>
            </a:pPr>
            <a:r>
              <a:rPr lang="en-US" sz="1600" dirty="0">
                <a:solidFill>
                  <a:schemeClr val="tx1"/>
                </a:solidFill>
                <a:latin typeface="Arial" panose="020B0604020202020204" pitchFamily="34" charset="0"/>
                <a:cs typeface="Arial" panose="020B0604020202020204" pitchFamily="34" charset="0"/>
              </a:rPr>
              <a:t>Bacteria Acid Fast Stain</a:t>
            </a:r>
          </a:p>
          <a:p>
            <a:pPr marL="274320" indent="-285750">
              <a:lnSpc>
                <a:spcPct val="100000"/>
              </a:lnSpc>
              <a:spcBef>
                <a:spcPts val="600"/>
              </a:spcBef>
              <a:buClr>
                <a:srgbClr val="C00000"/>
              </a:buClr>
              <a:buFont typeface="Wingdings" panose="05000000000000000000" pitchFamily="2" charset="2"/>
              <a:buChar char="Ø"/>
            </a:pPr>
            <a:r>
              <a:rPr lang="en-US" sz="1600" dirty="0">
                <a:solidFill>
                  <a:schemeClr val="tx1"/>
                </a:solidFill>
                <a:latin typeface="Arial" panose="020B0604020202020204" pitchFamily="34" charset="0"/>
                <a:cs typeface="Arial" panose="020B0604020202020204" pitchFamily="34" charset="0"/>
              </a:rPr>
              <a:t>Suspect Microbiological residue examination</a:t>
            </a:r>
          </a:p>
          <a:p>
            <a:pPr marL="274320" indent="-285750">
              <a:lnSpc>
                <a:spcPct val="100000"/>
              </a:lnSpc>
              <a:spcBef>
                <a:spcPts val="600"/>
              </a:spcBef>
              <a:buClr>
                <a:srgbClr val="C00000"/>
              </a:buClr>
              <a:buFont typeface="Wingdings" panose="05000000000000000000" pitchFamily="2" charset="2"/>
              <a:buChar char="Ø"/>
            </a:pPr>
            <a:r>
              <a:rPr lang="en-US" sz="1600" dirty="0">
                <a:solidFill>
                  <a:schemeClr val="tx1"/>
                </a:solidFill>
                <a:latin typeface="Arial" panose="020B0604020202020204" pitchFamily="34" charset="0"/>
                <a:cs typeface="Arial" panose="020B0604020202020204" pitchFamily="34" charset="0"/>
              </a:rPr>
              <a:t>Biocide efficacy determination</a:t>
            </a:r>
          </a:p>
          <a:p>
            <a:pPr marL="274320" indent="-285750">
              <a:lnSpc>
                <a:spcPct val="100000"/>
              </a:lnSpc>
              <a:spcBef>
                <a:spcPts val="600"/>
              </a:spcBef>
              <a:buClr>
                <a:srgbClr val="C00000"/>
              </a:buClr>
              <a:buFont typeface="Wingdings" panose="05000000000000000000" pitchFamily="2" charset="2"/>
              <a:buChar char="Ø"/>
            </a:pPr>
            <a:r>
              <a:rPr lang="en-US" sz="1600" dirty="0" smtClean="0">
                <a:solidFill>
                  <a:schemeClr val="tx1"/>
                </a:solidFill>
                <a:latin typeface="Arial" panose="020B0604020202020204" pitchFamily="34" charset="0"/>
                <a:cs typeface="Arial" panose="020B0604020202020204" pitchFamily="34" charset="0"/>
              </a:rPr>
              <a:t>Bio-resistance evaluation </a:t>
            </a:r>
            <a:r>
              <a:rPr lang="en-US" sz="1600" dirty="0">
                <a:solidFill>
                  <a:schemeClr val="tx1"/>
                </a:solidFill>
                <a:latin typeface="Arial" panose="020B0604020202020204" pitchFamily="34" charset="0"/>
                <a:cs typeface="Arial" panose="020B0604020202020204" pitchFamily="34" charset="0"/>
              </a:rPr>
              <a:t>/ comparison – MWFs</a:t>
            </a:r>
          </a:p>
          <a:p>
            <a:pPr marL="731520" lvl="3" indent="-285750" algn="l">
              <a:spcBef>
                <a:spcPts val="600"/>
              </a:spcBef>
              <a:buClr>
                <a:srgbClr val="C00000"/>
              </a:buClr>
              <a:buFont typeface="Arial" panose="020B0604020202020204" pitchFamily="34" charset="0"/>
              <a:buChar char="−"/>
            </a:pPr>
            <a:r>
              <a:rPr lang="en-US" sz="1400" dirty="0">
                <a:solidFill>
                  <a:schemeClr val="tx1"/>
                </a:solidFill>
                <a:latin typeface="Arial" panose="020B0604020202020204" pitchFamily="34" charset="0"/>
                <a:cs typeface="Arial" panose="020B0604020202020204" pitchFamily="34" charset="0"/>
              </a:rPr>
              <a:t>In house Bacteria/Fungus Challenge</a:t>
            </a:r>
          </a:p>
          <a:p>
            <a:pPr marL="731520" lvl="3" indent="-285750" algn="l">
              <a:spcBef>
                <a:spcPts val="600"/>
              </a:spcBef>
              <a:buClr>
                <a:srgbClr val="C00000"/>
              </a:buClr>
              <a:buFont typeface="Arial" panose="020B0604020202020204" pitchFamily="34" charset="0"/>
              <a:buChar char="−"/>
            </a:pPr>
            <a:r>
              <a:rPr lang="en-US" sz="1400" dirty="0">
                <a:solidFill>
                  <a:schemeClr val="tx1"/>
                </a:solidFill>
                <a:latin typeface="Arial" panose="020B0604020202020204" pitchFamily="34" charset="0"/>
                <a:cs typeface="Arial" panose="020B0604020202020204" pitchFamily="34" charset="0"/>
              </a:rPr>
              <a:t>In-house Mycobacteria Resistance Challenge</a:t>
            </a:r>
          </a:p>
          <a:p>
            <a:pPr marL="731520" lvl="3" indent="-285750" algn="l">
              <a:spcBef>
                <a:spcPts val="600"/>
              </a:spcBef>
              <a:buClr>
                <a:srgbClr val="C00000"/>
              </a:buClr>
              <a:buFont typeface="Arial" panose="020B0604020202020204" pitchFamily="34" charset="0"/>
              <a:buChar char="−"/>
            </a:pPr>
            <a:r>
              <a:rPr lang="en-US" sz="1400" dirty="0">
                <a:solidFill>
                  <a:schemeClr val="tx1"/>
                </a:solidFill>
                <a:latin typeface="Arial" panose="020B0604020202020204" pitchFamily="34" charset="0"/>
                <a:cs typeface="Arial" panose="020B0604020202020204" pitchFamily="34" charset="0"/>
              </a:rPr>
              <a:t>ASTM D 3694 12 day resistance</a:t>
            </a:r>
          </a:p>
          <a:p>
            <a:pPr marL="731520" lvl="3" indent="-285750" algn="l">
              <a:spcBef>
                <a:spcPts val="600"/>
              </a:spcBef>
              <a:buClr>
                <a:srgbClr val="C00000"/>
              </a:buClr>
              <a:buFont typeface="Arial" panose="020B0604020202020204" pitchFamily="34" charset="0"/>
              <a:buChar char="−"/>
            </a:pPr>
            <a:r>
              <a:rPr lang="en-US" sz="1400" dirty="0">
                <a:solidFill>
                  <a:schemeClr val="tx1"/>
                </a:solidFill>
                <a:latin typeface="Arial" panose="020B0604020202020204" pitchFamily="34" charset="0"/>
                <a:cs typeface="Arial" panose="020B0604020202020204" pitchFamily="34" charset="0"/>
              </a:rPr>
              <a:t>ASTM E 2275 12 day and 6 week </a:t>
            </a:r>
            <a:r>
              <a:rPr lang="en-US" sz="1400" dirty="0" smtClean="0">
                <a:solidFill>
                  <a:schemeClr val="tx1"/>
                </a:solidFill>
                <a:latin typeface="Arial" panose="020B0604020202020204" pitchFamily="34" charset="0"/>
                <a:cs typeface="Arial" panose="020B0604020202020204" pitchFamily="34" charset="0"/>
              </a:rPr>
              <a:t>resistance</a:t>
            </a:r>
            <a:endParaRPr lang="en-US" sz="1400" dirty="0">
              <a:solidFill>
                <a:schemeClr val="tx1"/>
              </a:solidFill>
              <a:latin typeface="Arial" panose="020B0604020202020204" pitchFamily="34" charset="0"/>
              <a:cs typeface="Arial" panose="020B0604020202020204" pitchFamily="34" charset="0"/>
            </a:endParaRPr>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2863" y="1318161"/>
            <a:ext cx="3586333" cy="3914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048209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dirty="0"/>
              <a:t>Analytical Capabilities</a:t>
            </a:r>
          </a:p>
        </p:txBody>
      </p:sp>
      <p:sp>
        <p:nvSpPr>
          <p:cNvPr id="9" name="TextBox 8"/>
          <p:cNvSpPr txBox="1"/>
          <p:nvPr/>
        </p:nvSpPr>
        <p:spPr>
          <a:xfrm>
            <a:off x="508001" y="1219199"/>
            <a:ext cx="6715043" cy="3908762"/>
          </a:xfrm>
          <a:prstGeom prst="rect">
            <a:avLst/>
          </a:prstGeom>
          <a:noFill/>
        </p:spPr>
        <p:txBody>
          <a:bodyPr wrap="none" rtlCol="0">
            <a:spAutoFit/>
          </a:bodyPr>
          <a:lstStyle/>
          <a:p>
            <a:pPr marL="285750" indent="-285750">
              <a:spcBef>
                <a:spcPts val="600"/>
              </a:spcBef>
              <a:buClr>
                <a:srgbClr val="C00000"/>
              </a:buClr>
              <a:buFont typeface="Wingdings" panose="05000000000000000000" pitchFamily="2" charset="2"/>
              <a:buChar char="Ø"/>
            </a:pPr>
            <a:r>
              <a:rPr lang="en-US" sz="1600" b="1" dirty="0">
                <a:latin typeface="Arial" panose="020B0604020202020204" pitchFamily="34" charset="0"/>
                <a:cs typeface="Arial" panose="020B0604020202020204" pitchFamily="34" charset="0"/>
              </a:rPr>
              <a:t>Fourier Transform Infrared Spectroscopy (FTIR</a:t>
            </a:r>
            <a:r>
              <a:rPr lang="en-US" sz="1600" b="1" dirty="0" smtClean="0">
                <a:latin typeface="Arial" panose="020B0604020202020204" pitchFamily="34" charset="0"/>
                <a:cs typeface="Arial" panose="020B0604020202020204" pitchFamily="34" charset="0"/>
              </a:rPr>
              <a:t>)</a:t>
            </a:r>
          </a:p>
          <a:p>
            <a:pPr marL="742950" lvl="1" indent="-285750">
              <a:spcBef>
                <a:spcPts val="600"/>
              </a:spcBef>
              <a:buClr>
                <a:srgbClr val="C00000"/>
              </a:buClr>
              <a:buFont typeface="Arial" panose="020B0604020202020204" pitchFamily="34" charset="0"/>
              <a:buChar char="−"/>
            </a:pPr>
            <a:r>
              <a:rPr lang="en-US" sz="1400" dirty="0">
                <a:latin typeface="Arial" panose="020B0604020202020204" pitchFamily="34" charset="0"/>
                <a:cs typeface="Arial" panose="020B0604020202020204" pitchFamily="34" charset="0"/>
              </a:rPr>
              <a:t>Identification of residues forming in an operation</a:t>
            </a:r>
          </a:p>
          <a:p>
            <a:pPr marL="742950" lvl="1" indent="-285750">
              <a:spcBef>
                <a:spcPts val="600"/>
              </a:spcBef>
              <a:buClr>
                <a:srgbClr val="C00000"/>
              </a:buClr>
              <a:buFont typeface="Arial" panose="020B0604020202020204" pitchFamily="34" charset="0"/>
              <a:buChar char="−"/>
            </a:pPr>
            <a:r>
              <a:rPr lang="en-US" sz="1400" dirty="0">
                <a:latin typeface="Arial" panose="020B0604020202020204" pitchFamily="34" charset="0"/>
                <a:cs typeface="Arial" panose="020B0604020202020204" pitchFamily="34" charset="0"/>
              </a:rPr>
              <a:t>Identification of foreign contaminants in a fluid</a:t>
            </a:r>
          </a:p>
          <a:p>
            <a:pPr marL="742950" lvl="1" indent="-285750">
              <a:spcBef>
                <a:spcPts val="600"/>
              </a:spcBef>
              <a:buClr>
                <a:srgbClr val="C00000"/>
              </a:buClr>
              <a:buFont typeface="Arial" panose="020B0604020202020204" pitchFamily="34" charset="0"/>
              <a:buChar char="−"/>
            </a:pPr>
            <a:r>
              <a:rPr lang="en-US" sz="1400" dirty="0">
                <a:latin typeface="Arial" panose="020B0604020202020204" pitchFamily="34" charset="0"/>
                <a:cs typeface="Arial" panose="020B0604020202020204" pitchFamily="34" charset="0"/>
              </a:rPr>
              <a:t>Determination if product components are present</a:t>
            </a:r>
          </a:p>
          <a:p>
            <a:pPr marL="742950" lvl="1" indent="-285750">
              <a:spcBef>
                <a:spcPts val="600"/>
              </a:spcBef>
              <a:buClr>
                <a:srgbClr val="C00000"/>
              </a:buClr>
              <a:buFont typeface="Arial" panose="020B0604020202020204" pitchFamily="34" charset="0"/>
              <a:buChar char="−"/>
            </a:pPr>
            <a:r>
              <a:rPr lang="en-US" sz="1400" dirty="0">
                <a:latin typeface="Arial" panose="020B0604020202020204" pitchFamily="34" charset="0"/>
                <a:cs typeface="Arial" panose="020B0604020202020204" pitchFamily="34" charset="0"/>
              </a:rPr>
              <a:t>Determination of fats/fatty material content within straight </a:t>
            </a:r>
            <a:r>
              <a:rPr lang="en-US" sz="1400" dirty="0" smtClean="0">
                <a:latin typeface="Arial" panose="020B0604020202020204" pitchFamily="34" charset="0"/>
                <a:cs typeface="Arial" panose="020B0604020202020204" pitchFamily="34" charset="0"/>
              </a:rPr>
              <a:t>oils</a:t>
            </a:r>
          </a:p>
          <a:p>
            <a:pPr marL="285750" indent="-285750">
              <a:spcBef>
                <a:spcPts val="600"/>
              </a:spcBef>
              <a:buClr>
                <a:srgbClr val="C00000"/>
              </a:buClr>
              <a:buFont typeface="Wingdings" panose="05000000000000000000" pitchFamily="2" charset="2"/>
              <a:buChar char="Ø"/>
            </a:pPr>
            <a:r>
              <a:rPr lang="en-US" sz="1600" b="1" dirty="0">
                <a:latin typeface="Arial" panose="020B0604020202020204" pitchFamily="34" charset="0"/>
                <a:cs typeface="Arial" panose="020B0604020202020204" pitchFamily="34" charset="0"/>
              </a:rPr>
              <a:t>Gas Chromatography (GC)</a:t>
            </a:r>
          </a:p>
          <a:p>
            <a:pPr marL="742950" lvl="1" indent="-285750">
              <a:spcBef>
                <a:spcPts val="600"/>
              </a:spcBef>
              <a:buClr>
                <a:srgbClr val="C00000"/>
              </a:buClr>
              <a:buFont typeface="Arial" panose="020B0604020202020204" pitchFamily="34" charset="0"/>
              <a:buChar char="−"/>
            </a:pPr>
            <a:r>
              <a:rPr lang="en-US" sz="1400" dirty="0">
                <a:latin typeface="Arial" panose="020B0604020202020204" pitchFamily="34" charset="0"/>
                <a:cs typeface="Arial" panose="020B0604020202020204" pitchFamily="34" charset="0"/>
              </a:rPr>
              <a:t>Identification of residues forming in an operation</a:t>
            </a:r>
          </a:p>
          <a:p>
            <a:pPr marL="742950" lvl="1" indent="-285750">
              <a:spcBef>
                <a:spcPts val="600"/>
              </a:spcBef>
              <a:buClr>
                <a:srgbClr val="C00000"/>
              </a:buClr>
              <a:buFont typeface="Arial" panose="020B0604020202020204" pitchFamily="34" charset="0"/>
              <a:buChar char="−"/>
            </a:pPr>
            <a:r>
              <a:rPr lang="en-US" sz="1400" dirty="0">
                <a:latin typeface="Arial" panose="020B0604020202020204" pitchFamily="34" charset="0"/>
                <a:cs typeface="Arial" panose="020B0604020202020204" pitchFamily="34" charset="0"/>
              </a:rPr>
              <a:t>Identification of foreign contaminants in a fluid</a:t>
            </a:r>
          </a:p>
          <a:p>
            <a:pPr marL="742950" lvl="1" indent="-285750">
              <a:spcBef>
                <a:spcPts val="600"/>
              </a:spcBef>
              <a:buClr>
                <a:srgbClr val="C00000"/>
              </a:buClr>
              <a:buFont typeface="Arial" panose="020B0604020202020204" pitchFamily="34" charset="0"/>
              <a:buChar char="−"/>
            </a:pPr>
            <a:r>
              <a:rPr lang="en-US" sz="1400" dirty="0">
                <a:latin typeface="Arial" panose="020B0604020202020204" pitchFamily="34" charset="0"/>
                <a:cs typeface="Arial" panose="020B0604020202020204" pitchFamily="34" charset="0"/>
              </a:rPr>
              <a:t>Determination if product components are present</a:t>
            </a:r>
          </a:p>
          <a:p>
            <a:pPr marL="742950" lvl="1" indent="-285750">
              <a:spcBef>
                <a:spcPts val="600"/>
              </a:spcBef>
              <a:buClr>
                <a:srgbClr val="C00000"/>
              </a:buClr>
              <a:buFont typeface="Arial" panose="020B0604020202020204" pitchFamily="34" charset="0"/>
              <a:buChar char="−"/>
            </a:pPr>
            <a:r>
              <a:rPr lang="en-US" sz="1400" dirty="0">
                <a:latin typeface="Arial" panose="020B0604020202020204" pitchFamily="34" charset="0"/>
                <a:cs typeface="Arial" panose="020B0604020202020204" pitchFamily="34" charset="0"/>
              </a:rPr>
              <a:t>Quantification of Fatty Acids and Lube concentration in aqueous samples</a:t>
            </a:r>
          </a:p>
          <a:p>
            <a:pPr marL="285750" indent="-285750">
              <a:spcBef>
                <a:spcPts val="600"/>
              </a:spcBef>
              <a:buClr>
                <a:srgbClr val="C00000"/>
              </a:buClr>
              <a:buFont typeface="Wingdings" panose="05000000000000000000" pitchFamily="2" charset="2"/>
              <a:buChar char="Ø"/>
            </a:pPr>
            <a:r>
              <a:rPr lang="en-US" sz="1600" b="1" dirty="0">
                <a:latin typeface="Arial" panose="020B0604020202020204" pitchFamily="34" charset="0"/>
                <a:cs typeface="Arial" panose="020B0604020202020204" pitchFamily="34" charset="0"/>
              </a:rPr>
              <a:t>High Pressure Liquid Chromatography (HPLC):</a:t>
            </a:r>
          </a:p>
          <a:p>
            <a:pPr marL="742950" lvl="1" indent="-285750">
              <a:spcBef>
                <a:spcPts val="600"/>
              </a:spcBef>
              <a:buClr>
                <a:srgbClr val="C00000"/>
              </a:buClr>
              <a:buFont typeface="Arial" panose="020B0604020202020204" pitchFamily="34" charset="0"/>
              <a:buChar char="−"/>
            </a:pPr>
            <a:r>
              <a:rPr lang="en-US" sz="1400" dirty="0">
                <a:latin typeface="Arial" panose="020B0604020202020204" pitchFamily="34" charset="0"/>
                <a:cs typeface="Arial" panose="020B0604020202020204" pitchFamily="34" charset="0"/>
              </a:rPr>
              <a:t>Quantification of bi-metallic corrosion inhibitors present in samples</a:t>
            </a:r>
          </a:p>
          <a:p>
            <a:pPr marL="742950" lvl="1" indent="-285750">
              <a:spcBef>
                <a:spcPts val="600"/>
              </a:spcBef>
              <a:buClr>
                <a:srgbClr val="C00000"/>
              </a:buClr>
              <a:buFont typeface="Arial" panose="020B0604020202020204" pitchFamily="34" charset="0"/>
              <a:buChar char="−"/>
            </a:pPr>
            <a:r>
              <a:rPr lang="en-US" sz="1400" dirty="0">
                <a:latin typeface="Arial" panose="020B0604020202020204" pitchFamily="34" charset="0"/>
                <a:cs typeface="Arial" panose="020B0604020202020204" pitchFamily="34" charset="0"/>
              </a:rPr>
              <a:t>Quantification of certain biocides and fungicides present in </a:t>
            </a:r>
            <a:r>
              <a:rPr lang="en-US" sz="1400" dirty="0" smtClean="0">
                <a:latin typeface="Arial" panose="020B0604020202020204" pitchFamily="34" charset="0"/>
                <a:cs typeface="Arial" panose="020B0604020202020204" pitchFamily="34" charset="0"/>
              </a:rPr>
              <a:t>samples</a:t>
            </a:r>
            <a:endParaRPr lang="en-US" sz="1400" dirty="0">
              <a:latin typeface="Arial" panose="020B0604020202020204" pitchFamily="34" charset="0"/>
              <a:cs typeface="Arial" panose="020B0604020202020204" pitchFamily="34" charset="0"/>
            </a:endParaRPr>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96807" y="1228930"/>
            <a:ext cx="2418943" cy="1209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71606" y="2809876"/>
            <a:ext cx="2365583" cy="2664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32927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dirty="0" smtClean="0"/>
              <a:t>Routine Used Fluid Analysis</a:t>
            </a:r>
            <a:endParaRPr lang="en-US" sz="3200" dirty="0"/>
          </a:p>
        </p:txBody>
      </p:sp>
      <p:sp>
        <p:nvSpPr>
          <p:cNvPr id="3" name="Subtitle 2"/>
          <p:cNvSpPr>
            <a:spLocks noGrp="1"/>
          </p:cNvSpPr>
          <p:nvPr>
            <p:ph type="subTitle" idx="1"/>
          </p:nvPr>
        </p:nvSpPr>
        <p:spPr>
          <a:xfrm>
            <a:off x="2133601" y="1387365"/>
            <a:ext cx="8209808" cy="305313"/>
          </a:xfrm>
        </p:spPr>
        <p:txBody>
          <a:bodyPr/>
          <a:lstStyle/>
          <a:p>
            <a:pPr algn="ctr"/>
            <a:r>
              <a:rPr lang="en-US" sz="2000" b="1" dirty="0" smtClean="0"/>
              <a:t>45,000-50,000 routine </a:t>
            </a:r>
            <a:r>
              <a:rPr lang="en-US" sz="2000" b="1" dirty="0"/>
              <a:t>samples </a:t>
            </a:r>
            <a:r>
              <a:rPr lang="en-US" sz="2000" b="1" dirty="0" smtClean="0"/>
              <a:t>processed annually</a:t>
            </a:r>
            <a:endParaRPr lang="en-US" sz="2000" b="1" dirty="0"/>
          </a:p>
        </p:txBody>
      </p:sp>
      <p:sp>
        <p:nvSpPr>
          <p:cNvPr id="4" name="TextBox 3"/>
          <p:cNvSpPr txBox="1"/>
          <p:nvPr/>
        </p:nvSpPr>
        <p:spPr>
          <a:xfrm>
            <a:off x="2893621" y="2117766"/>
            <a:ext cx="6635214"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Target </a:t>
            </a:r>
            <a:r>
              <a:rPr lang="en-US" dirty="0" smtClean="0">
                <a:latin typeface="Arial" panose="020B0604020202020204" pitchFamily="34" charset="0"/>
                <a:cs typeface="Arial" panose="020B0604020202020204" pitchFamily="34" charset="0"/>
              </a:rPr>
              <a:t>turn-around-time for </a:t>
            </a:r>
            <a:r>
              <a:rPr lang="en-US" dirty="0">
                <a:latin typeface="Arial" panose="020B0604020202020204" pitchFamily="34" charset="0"/>
                <a:cs typeface="Arial" panose="020B0604020202020204" pitchFamily="34" charset="0"/>
              </a:rPr>
              <a:t>routine samples is 2 business </a:t>
            </a:r>
            <a:r>
              <a:rPr lang="en-US" dirty="0" smtClean="0">
                <a:latin typeface="Arial" panose="020B0604020202020204" pitchFamily="34" charset="0"/>
                <a:cs typeface="Arial" panose="020B0604020202020204" pitchFamily="34" charset="0"/>
              </a:rPr>
              <a:t>days*</a:t>
            </a:r>
            <a:endParaRPr lang="en-US" dirty="0">
              <a:latin typeface="Arial" panose="020B0604020202020204" pitchFamily="34" charset="0"/>
              <a:cs typeface="Arial" panose="020B0604020202020204" pitchFamily="34" charset="0"/>
            </a:endParaRPr>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1969" y="2736273"/>
            <a:ext cx="4187411" cy="266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009403" y="5878286"/>
            <a:ext cx="4783682" cy="276999"/>
          </a:xfrm>
          <a:prstGeom prst="rect">
            <a:avLst/>
          </a:prstGeom>
          <a:noFill/>
        </p:spPr>
        <p:txBody>
          <a:bodyPr wrap="none" rtlCol="0">
            <a:spAutoFit/>
          </a:bodyPr>
          <a:lstStyle/>
          <a:p>
            <a:r>
              <a:rPr lang="en-US" sz="1200" b="1" dirty="0" smtClean="0">
                <a:solidFill>
                  <a:schemeClr val="bg1"/>
                </a:solidFill>
              </a:rPr>
              <a:t>*From the time we receive the sample until results are reported</a:t>
            </a:r>
            <a:endParaRPr lang="en-US" sz="1200" b="1" dirty="0">
              <a:solidFill>
                <a:schemeClr val="bg1"/>
              </a:solidFill>
            </a:endParaRPr>
          </a:p>
        </p:txBody>
      </p:sp>
    </p:spTree>
    <p:extLst>
      <p:ext uri="{BB962C8B-B14F-4D97-AF65-F5344CB8AC3E}">
        <p14:creationId xmlns:p14="http://schemas.microsoft.com/office/powerpoint/2010/main" val="394565940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a:t>LSR (Laboratory Service Report) </a:t>
            </a:r>
            <a:r>
              <a:rPr lang="en-US" sz="3200" dirty="0" smtClean="0"/>
              <a:t>Analysis</a:t>
            </a:r>
            <a:endParaRPr lang="en-US" sz="3200" dirty="0"/>
          </a:p>
        </p:txBody>
      </p:sp>
      <p:sp>
        <p:nvSpPr>
          <p:cNvPr id="3" name="Subtitle 2"/>
          <p:cNvSpPr>
            <a:spLocks noGrp="1"/>
          </p:cNvSpPr>
          <p:nvPr>
            <p:ph type="subTitle" idx="1"/>
          </p:nvPr>
        </p:nvSpPr>
        <p:spPr>
          <a:xfrm>
            <a:off x="482600" y="1524000"/>
            <a:ext cx="4902200" cy="2362200"/>
          </a:xfrm>
        </p:spPr>
        <p:txBody>
          <a:bodyPr/>
          <a:lstStyle/>
          <a:p>
            <a:pPr marL="274320" indent="-274320">
              <a:lnSpc>
                <a:spcPct val="100000"/>
              </a:lnSpc>
              <a:spcBef>
                <a:spcPts val="600"/>
              </a:spcBef>
              <a:spcAft>
                <a:spcPts val="600"/>
              </a:spcAft>
              <a:buClr>
                <a:srgbClr val="C00000"/>
              </a:buClr>
            </a:pPr>
            <a:r>
              <a:rPr lang="en-US" sz="2000" b="1" dirty="0" smtClean="0">
                <a:solidFill>
                  <a:schemeClr val="tx1"/>
                </a:solidFill>
              </a:rPr>
              <a:t>Scope</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dirty="0" smtClean="0">
                <a:solidFill>
                  <a:schemeClr val="tx1"/>
                </a:solidFill>
              </a:rPr>
              <a:t>Non-routine analysis</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rPr>
              <a:t>Performed as needed</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dirty="0" smtClean="0">
                <a:solidFill>
                  <a:schemeClr val="tx1"/>
                </a:solidFill>
              </a:rPr>
              <a:t>Snapshot </a:t>
            </a:r>
            <a:r>
              <a:rPr lang="en-US" dirty="0">
                <a:solidFill>
                  <a:schemeClr val="tx1"/>
                </a:solidFill>
              </a:rPr>
              <a:t>of current </a:t>
            </a:r>
            <a:r>
              <a:rPr lang="en-US" dirty="0" smtClean="0">
                <a:solidFill>
                  <a:schemeClr val="tx1"/>
                </a:solidFill>
              </a:rPr>
              <a:t>condition</a:t>
            </a:r>
          </a:p>
          <a:p>
            <a:pPr marL="731520" lvl="2" indent="-285750" algn="l">
              <a:spcBef>
                <a:spcPts val="600"/>
              </a:spcBef>
              <a:spcAft>
                <a:spcPts val="600"/>
              </a:spcAft>
              <a:buClr>
                <a:srgbClr val="C00000"/>
              </a:buClr>
              <a:buFont typeface="Arial" panose="020B0604020202020204" pitchFamily="34" charset="0"/>
              <a:buChar char="−"/>
            </a:pPr>
            <a:r>
              <a:rPr lang="en-US" sz="1600" dirty="0" smtClean="0">
                <a:solidFill>
                  <a:schemeClr val="tx1"/>
                </a:solidFill>
                <a:latin typeface="Arial" panose="020B0604020202020204" pitchFamily="34" charset="0"/>
                <a:cs typeface="Arial" panose="020B0604020202020204" pitchFamily="34" charset="0"/>
              </a:rPr>
              <a:t>Not a trend </a:t>
            </a:r>
            <a:r>
              <a:rPr lang="en-US" sz="1600" dirty="0">
                <a:solidFill>
                  <a:schemeClr val="tx1"/>
                </a:solidFill>
                <a:latin typeface="Arial" panose="020B0604020202020204" pitchFamily="34" charset="0"/>
                <a:cs typeface="Arial" panose="020B0604020202020204" pitchFamily="34" charset="0"/>
              </a:rPr>
              <a:t>analysis</a:t>
            </a:r>
          </a:p>
          <a:p>
            <a:pPr marL="274320" indent="-274320">
              <a:lnSpc>
                <a:spcPct val="100000"/>
              </a:lnSpc>
              <a:spcBef>
                <a:spcPts val="600"/>
              </a:spcBef>
              <a:spcAft>
                <a:spcPts val="600"/>
              </a:spcAft>
              <a:buClr>
                <a:srgbClr val="C00000"/>
              </a:buClr>
              <a:buFont typeface="Wingdings" panose="05000000000000000000" pitchFamily="2" charset="2"/>
              <a:buChar char="Ø"/>
            </a:pPr>
            <a:endParaRPr lang="en-US" dirty="0" smtClean="0">
              <a:solidFill>
                <a:schemeClr val="tx1"/>
              </a:solidFill>
            </a:endParaRPr>
          </a:p>
        </p:txBody>
      </p:sp>
      <p:sp>
        <p:nvSpPr>
          <p:cNvPr id="4" name="TextBox 3"/>
          <p:cNvSpPr txBox="1"/>
          <p:nvPr/>
        </p:nvSpPr>
        <p:spPr>
          <a:xfrm>
            <a:off x="5384800" y="1447800"/>
            <a:ext cx="6400800" cy="2923877"/>
          </a:xfrm>
          <a:prstGeom prst="rect">
            <a:avLst/>
          </a:prstGeom>
          <a:noFill/>
        </p:spPr>
        <p:txBody>
          <a:bodyPr wrap="square" rtlCol="0">
            <a:spAutoFit/>
          </a:bodyPr>
          <a:lstStyle/>
          <a:p>
            <a:pPr marL="274320" indent="-274320">
              <a:spcBef>
                <a:spcPts val="600"/>
              </a:spcBef>
              <a:spcAft>
                <a:spcPts val="600"/>
              </a:spcAft>
              <a:buClr>
                <a:srgbClr val="C00000"/>
              </a:buClr>
            </a:pPr>
            <a:r>
              <a:rPr lang="en-US" sz="2000" b="1" dirty="0">
                <a:latin typeface="Arial" panose="020B0604020202020204" pitchFamily="34" charset="0"/>
                <a:cs typeface="Arial" panose="020B0604020202020204" pitchFamily="34" charset="0"/>
              </a:rPr>
              <a:t>Benefits</a:t>
            </a:r>
          </a:p>
          <a:p>
            <a:pPr marL="274320" indent="-274320">
              <a:spcBef>
                <a:spcPts val="600"/>
              </a:spcBef>
              <a:spcAft>
                <a:spcPts val="600"/>
              </a:spcAft>
              <a:buClr>
                <a:srgbClr val="C00000"/>
              </a:buClr>
              <a:buFont typeface="Wingdings" panose="05000000000000000000" pitchFamily="2" charset="2"/>
              <a:buChar char="Ø"/>
            </a:pPr>
            <a:r>
              <a:rPr lang="en-US" dirty="0">
                <a:latin typeface="Arial" panose="020B0604020202020204" pitchFamily="34" charset="0"/>
                <a:cs typeface="Arial" panose="020B0604020202020204" pitchFamily="34" charset="0"/>
              </a:rPr>
              <a:t>Aids root-cause </a:t>
            </a:r>
            <a:r>
              <a:rPr lang="en-US" dirty="0" smtClean="0">
                <a:latin typeface="Arial" panose="020B0604020202020204" pitchFamily="34" charset="0"/>
                <a:cs typeface="Arial" panose="020B0604020202020204" pitchFamily="34" charset="0"/>
              </a:rPr>
              <a:t>investigations</a:t>
            </a:r>
          </a:p>
          <a:p>
            <a:pPr marL="274320" indent="-274320">
              <a:spcBef>
                <a:spcPts val="600"/>
              </a:spcBef>
              <a:spcAft>
                <a:spcPts val="600"/>
              </a:spcAft>
              <a:buClr>
                <a:srgbClr val="C00000"/>
              </a:buClr>
              <a:buFont typeface="Wingdings" panose="05000000000000000000" pitchFamily="2" charset="2"/>
              <a:buChar char="Ø"/>
            </a:pPr>
            <a:r>
              <a:rPr lang="en-US" dirty="0" smtClean="0">
                <a:latin typeface="Arial" panose="020B0604020202020204" pitchFamily="34" charset="0"/>
                <a:cs typeface="Arial" panose="020B0604020202020204" pitchFamily="34" charset="0"/>
              </a:rPr>
              <a:t>Helps </a:t>
            </a:r>
            <a:r>
              <a:rPr lang="en-US" dirty="0">
                <a:latin typeface="Arial" panose="020B0604020202020204" pitchFamily="34" charset="0"/>
                <a:cs typeface="Arial" panose="020B0604020202020204" pitchFamily="34" charset="0"/>
              </a:rPr>
              <a:t>determine corrective actions</a:t>
            </a:r>
          </a:p>
          <a:p>
            <a:pPr marL="274320" indent="-274320">
              <a:spcBef>
                <a:spcPts val="600"/>
              </a:spcBef>
              <a:spcAft>
                <a:spcPts val="600"/>
              </a:spcAft>
              <a:buClr>
                <a:srgbClr val="C00000"/>
              </a:buClr>
              <a:buFont typeface="Wingdings" panose="05000000000000000000" pitchFamily="2" charset="2"/>
              <a:buChar char="Ø"/>
            </a:pPr>
            <a:r>
              <a:rPr lang="en-US" dirty="0" smtClean="0">
                <a:latin typeface="Arial" panose="020B0604020202020204" pitchFamily="34" charset="0"/>
                <a:cs typeface="Arial" panose="020B0604020202020204" pitchFamily="34" charset="0"/>
              </a:rPr>
              <a:t>Product </a:t>
            </a:r>
            <a:r>
              <a:rPr lang="en-US" dirty="0">
                <a:latin typeface="Arial" panose="020B0604020202020204" pitchFamily="34" charset="0"/>
                <a:cs typeface="Arial" panose="020B0604020202020204" pitchFamily="34" charset="0"/>
              </a:rPr>
              <a:t>properties </a:t>
            </a:r>
            <a:r>
              <a:rPr lang="en-US" dirty="0" smtClean="0">
                <a:latin typeface="Arial" panose="020B0604020202020204" pitchFamily="34" charset="0"/>
                <a:cs typeface="Arial" panose="020B0604020202020204" pitchFamily="34" charset="0"/>
              </a:rPr>
              <a:t>testing</a:t>
            </a:r>
          </a:p>
          <a:p>
            <a:pPr marL="742950" lvl="1" indent="-285750">
              <a:spcBef>
                <a:spcPts val="600"/>
              </a:spcBef>
              <a:spcAft>
                <a:spcPts val="600"/>
              </a:spcAft>
              <a:buClr>
                <a:srgbClr val="C00000"/>
              </a:buClr>
              <a:buFont typeface="Arial" panose="020B0604020202020204" pitchFamily="34" charset="0"/>
              <a:buChar char="−"/>
            </a:pPr>
            <a:r>
              <a:rPr lang="en-US" sz="1600" dirty="0" smtClean="0">
                <a:latin typeface="Arial" panose="020B0604020202020204" pitchFamily="34" charset="0"/>
                <a:cs typeface="Arial" panose="020B0604020202020204" pitchFamily="34" charset="0"/>
              </a:rPr>
              <a:t>Supports </a:t>
            </a:r>
            <a:r>
              <a:rPr lang="en-US" sz="1600" dirty="0">
                <a:latin typeface="Arial" panose="020B0604020202020204" pitchFamily="34" charset="0"/>
                <a:cs typeface="Arial" panose="020B0604020202020204" pitchFamily="34" charset="0"/>
              </a:rPr>
              <a:t>efforts to achieve new business</a:t>
            </a:r>
          </a:p>
          <a:p>
            <a:pPr marL="274320" indent="-274320">
              <a:spcBef>
                <a:spcPts val="600"/>
              </a:spcBef>
              <a:spcAft>
                <a:spcPts val="600"/>
              </a:spcAft>
              <a:buClr>
                <a:srgbClr val="C00000"/>
              </a:buClr>
              <a:buFont typeface="Wingdings" panose="05000000000000000000" pitchFamily="2" charset="2"/>
              <a:buChar char="Ø"/>
            </a:pPr>
            <a:r>
              <a:rPr lang="en-US" dirty="0" smtClean="0">
                <a:latin typeface="Arial" panose="020B0604020202020204" pitchFamily="34" charset="0"/>
                <a:cs typeface="Arial" panose="020B0604020202020204" pitchFamily="34" charset="0"/>
              </a:rPr>
              <a:t>Competitive analysis</a:t>
            </a:r>
          </a:p>
          <a:p>
            <a:pPr marL="742950" lvl="1" indent="-285750">
              <a:spcBef>
                <a:spcPts val="600"/>
              </a:spcBef>
              <a:spcAft>
                <a:spcPts val="600"/>
              </a:spcAft>
              <a:buClr>
                <a:srgbClr val="C00000"/>
              </a:buClr>
              <a:buFont typeface="Arial" panose="020B0604020202020204" pitchFamily="34" charset="0"/>
              <a:buChar char="−"/>
            </a:pPr>
            <a:r>
              <a:rPr lang="en-US" sz="1600" dirty="0">
                <a:latin typeface="Arial" panose="020B0604020202020204" pitchFamily="34" charset="0"/>
                <a:cs typeface="Arial" panose="020B0604020202020204" pitchFamily="34" charset="0"/>
              </a:rPr>
              <a:t>W</a:t>
            </a:r>
            <a:r>
              <a:rPr lang="en-US" sz="1600" dirty="0" smtClean="0">
                <a:latin typeface="Arial" panose="020B0604020202020204" pitchFamily="34" charset="0"/>
                <a:cs typeface="Arial" panose="020B0604020202020204" pitchFamily="34" charset="0"/>
              </a:rPr>
              <a:t>hen </a:t>
            </a:r>
            <a:r>
              <a:rPr lang="en-US" sz="1600" dirty="0">
                <a:latin typeface="Arial" panose="020B0604020202020204" pitchFamily="34" charset="0"/>
                <a:cs typeface="Arial" panose="020B0604020202020204" pitchFamily="34" charset="0"/>
              </a:rPr>
              <a:t>a competitor’s product offers a unique </a:t>
            </a:r>
            <a:r>
              <a:rPr lang="en-US" sz="1600" dirty="0" smtClean="0">
                <a:latin typeface="Arial" panose="020B0604020202020204" pitchFamily="34" charset="0"/>
                <a:cs typeface="Arial" panose="020B0604020202020204" pitchFamily="34" charset="0"/>
              </a:rPr>
              <a:t>benefit</a:t>
            </a:r>
          </a:p>
        </p:txBody>
      </p:sp>
    </p:spTree>
    <p:extLst>
      <p:ext uri="{BB962C8B-B14F-4D97-AF65-F5344CB8AC3E}">
        <p14:creationId xmlns:p14="http://schemas.microsoft.com/office/powerpoint/2010/main" val="2954337248"/>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a:ext>
            </a:extLst>
          </a:blip>
          <a:stretch/>
        </p:blipFill>
        <p:spPr>
          <a:xfrm>
            <a:off x="1" y="3085796"/>
            <a:ext cx="8866129" cy="1527505"/>
          </a:xfrm>
          <a:prstGeom prst="rect">
            <a:avLst/>
          </a:prstGeom>
          <a:ln>
            <a:gradFill>
              <a:gsLst>
                <a:gs pos="0">
                  <a:srgbClr val="006600"/>
                </a:gs>
                <a:gs pos="85000">
                  <a:schemeClr val="accent1">
                    <a:tint val="44500"/>
                    <a:satMod val="160000"/>
                  </a:schemeClr>
                </a:gs>
                <a:gs pos="100000">
                  <a:srgbClr val="006600"/>
                </a:gs>
              </a:gsLst>
              <a:lin ang="5400000" scaled="0"/>
            </a:gradFill>
          </a:ln>
        </p:spPr>
      </p:pic>
      <p:sp>
        <p:nvSpPr>
          <p:cNvPr id="7" name="Flowchart: Data 6"/>
          <p:cNvSpPr/>
          <p:nvPr/>
        </p:nvSpPr>
        <p:spPr>
          <a:xfrm>
            <a:off x="8018163" y="2667000"/>
            <a:ext cx="4173837" cy="1981200"/>
          </a:xfrm>
          <a:prstGeom prst="flowChartInputOutput">
            <a:avLst/>
          </a:prstGeom>
          <a:solidFill>
            <a:schemeClr val="bg1"/>
          </a:solidFill>
          <a:ln w="9525" cap="flat" algn="ctr">
            <a:no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03199" y="3319002"/>
            <a:ext cx="11244276" cy="1061091"/>
          </a:xfrm>
        </p:spPr>
        <p:txBody>
          <a:bodyPr/>
          <a:lstStyle/>
          <a:p>
            <a:r>
              <a:rPr lang="en-US" sz="3200" dirty="0" smtClean="0">
                <a:solidFill>
                  <a:schemeClr val="bg1"/>
                </a:solidFill>
              </a:rPr>
              <a:t>Castrol Machining Center</a:t>
            </a:r>
            <a:endParaRPr lang="en-US" sz="3200" dirty="0">
              <a:solidFill>
                <a:schemeClr val="bg1"/>
              </a:solidFill>
            </a:endParaRPr>
          </a:p>
        </p:txBody>
      </p:sp>
    </p:spTree>
    <p:custDataLst>
      <p:tags r:id="rId1"/>
    </p:custDataLst>
    <p:extLst>
      <p:ext uri="{BB962C8B-B14F-4D97-AF65-F5344CB8AC3E}">
        <p14:creationId xmlns:p14="http://schemas.microsoft.com/office/powerpoint/2010/main" val="36804781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smtClean="0"/>
              <a:t>Machining Test Center</a:t>
            </a:r>
            <a:endParaRPr lang="en-US" sz="3200" dirty="0"/>
          </a:p>
        </p:txBody>
      </p:sp>
      <p:sp>
        <p:nvSpPr>
          <p:cNvPr id="3" name="Subtitle 2"/>
          <p:cNvSpPr>
            <a:spLocks noGrp="1"/>
          </p:cNvSpPr>
          <p:nvPr>
            <p:ph type="subTitle" idx="1"/>
          </p:nvPr>
        </p:nvSpPr>
        <p:spPr>
          <a:xfrm>
            <a:off x="493408" y="1487556"/>
            <a:ext cx="5816600" cy="2990712"/>
          </a:xfrm>
        </p:spPr>
        <p:txBody>
          <a:bodyPr/>
          <a:lstStyle/>
          <a:p>
            <a:pPr marL="285750" indent="-285750">
              <a:lnSpc>
                <a:spcPct val="100000"/>
              </a:lnSpc>
              <a:spcBef>
                <a:spcPts val="600"/>
              </a:spcBef>
              <a:spcAft>
                <a:spcPts val="600"/>
              </a:spcAft>
              <a:buClr>
                <a:srgbClr val="C00000"/>
              </a:buClr>
              <a:buFont typeface="Wingdings" panose="05000000000000000000" pitchFamily="2" charset="2"/>
              <a:buChar char="Ø"/>
            </a:pPr>
            <a:r>
              <a:rPr lang="en-US" altLang="en-US" dirty="0">
                <a:solidFill>
                  <a:schemeClr val="tx1"/>
                </a:solidFill>
                <a:latin typeface="Arial" panose="020B0604020202020204" pitchFamily="34" charset="0"/>
                <a:cs typeface="Arial" panose="020B0604020202020204" pitchFamily="34" charset="0"/>
              </a:rPr>
              <a:t>Located at the BP/Castrol facility in Naperville, IL (USA</a:t>
            </a:r>
            <a:r>
              <a:rPr lang="en-US" altLang="en-US" dirty="0" smtClean="0">
                <a:solidFill>
                  <a:schemeClr val="tx1"/>
                </a:solidFill>
                <a:latin typeface="Arial" panose="020B0604020202020204" pitchFamily="34" charset="0"/>
                <a:cs typeface="Arial" panose="020B0604020202020204" pitchFamily="34" charset="0"/>
              </a:rPr>
              <a:t>)</a:t>
            </a:r>
            <a:endParaRPr lang="en-US" altLang="en-US" dirty="0">
              <a:solidFill>
                <a:schemeClr val="tx1"/>
              </a:solidFill>
              <a:latin typeface="Arial" panose="020B0604020202020204" pitchFamily="34" charset="0"/>
              <a:cs typeface="Arial" panose="020B0604020202020204" pitchFamily="34" charset="0"/>
            </a:endParaRPr>
          </a:p>
          <a:p>
            <a:pPr marL="285750" indent="-285750">
              <a:lnSpc>
                <a:spcPct val="100000"/>
              </a:lnSpc>
              <a:spcBef>
                <a:spcPts val="600"/>
              </a:spcBef>
              <a:spcAft>
                <a:spcPts val="600"/>
              </a:spcAft>
              <a:buClr>
                <a:srgbClr val="C00000"/>
              </a:buClr>
              <a:buFont typeface="Wingdings" panose="05000000000000000000" pitchFamily="2" charset="2"/>
              <a:buChar char="Ø"/>
            </a:pPr>
            <a:r>
              <a:rPr lang="en-GB" altLang="en-US" dirty="0">
                <a:solidFill>
                  <a:schemeClr val="tx1"/>
                </a:solidFill>
                <a:latin typeface="Arial" panose="020B0604020202020204" pitchFamily="34" charset="0"/>
                <a:cs typeface="Arial" panose="020B0604020202020204" pitchFamily="34" charset="0"/>
              </a:rPr>
              <a:t>Castrol has a dedicated workshop with a </a:t>
            </a:r>
            <a:r>
              <a:rPr lang="en-GB" altLang="en-US" b="1" dirty="0">
                <a:solidFill>
                  <a:schemeClr val="tx1"/>
                </a:solidFill>
                <a:latin typeface="Arial" panose="020B0604020202020204" pitchFamily="34" charset="0"/>
                <a:cs typeface="Arial" panose="020B0604020202020204" pitchFamily="34" charset="0"/>
              </a:rPr>
              <a:t>CNC machining center</a:t>
            </a:r>
            <a:r>
              <a:rPr lang="en-GB" altLang="en-US" dirty="0">
                <a:solidFill>
                  <a:schemeClr val="tx1"/>
                </a:solidFill>
                <a:latin typeface="Arial" panose="020B0604020202020204" pitchFamily="34" charset="0"/>
                <a:cs typeface="Arial" panose="020B0604020202020204" pitchFamily="34" charset="0"/>
              </a:rPr>
              <a:t> and </a:t>
            </a:r>
            <a:r>
              <a:rPr lang="en-GB" altLang="en-US" b="1" dirty="0">
                <a:solidFill>
                  <a:schemeClr val="tx1"/>
                </a:solidFill>
                <a:latin typeface="Arial" panose="020B0604020202020204" pitchFamily="34" charset="0"/>
                <a:cs typeface="Arial" panose="020B0604020202020204" pitchFamily="34" charset="0"/>
              </a:rPr>
              <a:t>CNC lathe</a:t>
            </a:r>
            <a:r>
              <a:rPr lang="en-GB" altLang="en-US" dirty="0">
                <a:solidFill>
                  <a:schemeClr val="tx1"/>
                </a:solidFill>
                <a:latin typeface="Arial" panose="020B0604020202020204" pitchFamily="34" charset="0"/>
                <a:cs typeface="Arial" panose="020B0604020202020204" pitchFamily="34" charset="0"/>
              </a:rPr>
              <a:t> plus associated measuring </a:t>
            </a:r>
            <a:r>
              <a:rPr lang="en-GB" altLang="en-US" dirty="0" smtClean="0">
                <a:solidFill>
                  <a:schemeClr val="tx1"/>
                </a:solidFill>
                <a:latin typeface="Arial" panose="020B0604020202020204" pitchFamily="34" charset="0"/>
                <a:cs typeface="Arial" panose="020B0604020202020204" pitchFamily="34" charset="0"/>
              </a:rPr>
              <a:t>equipment</a:t>
            </a:r>
            <a:endParaRPr lang="en-GB" altLang="en-US" dirty="0">
              <a:solidFill>
                <a:schemeClr val="tx1"/>
              </a:solidFill>
              <a:latin typeface="Arial" panose="020B0604020202020204" pitchFamily="34" charset="0"/>
              <a:cs typeface="Arial" panose="020B0604020202020204" pitchFamily="34" charset="0"/>
            </a:endParaRPr>
          </a:p>
          <a:p>
            <a:pPr marL="285750" indent="-285750">
              <a:lnSpc>
                <a:spcPct val="100000"/>
              </a:lnSpc>
              <a:spcBef>
                <a:spcPts val="600"/>
              </a:spcBef>
              <a:spcAft>
                <a:spcPts val="600"/>
              </a:spcAft>
              <a:buClr>
                <a:srgbClr val="C00000"/>
              </a:buClr>
              <a:buFont typeface="Wingdings" panose="05000000000000000000" pitchFamily="2" charset="2"/>
              <a:buChar char="Ø"/>
            </a:pPr>
            <a:r>
              <a:rPr lang="en-GB" altLang="en-US" dirty="0">
                <a:solidFill>
                  <a:schemeClr val="tx1"/>
                </a:solidFill>
                <a:latin typeface="Arial" panose="020B0604020202020204" pitchFamily="34" charset="0"/>
                <a:cs typeface="Arial" panose="020B0604020202020204" pitchFamily="34" charset="0"/>
              </a:rPr>
              <a:t>The center is available to Castrol business units and customers </a:t>
            </a:r>
            <a:r>
              <a:rPr lang="en-GB" altLang="en-US" dirty="0" smtClean="0">
                <a:solidFill>
                  <a:schemeClr val="tx1"/>
                </a:solidFill>
                <a:latin typeface="Arial" panose="020B0604020202020204" pitchFamily="34" charset="0"/>
                <a:cs typeface="Arial" panose="020B0604020202020204" pitchFamily="34" charset="0"/>
              </a:rPr>
              <a:t>worldwide</a:t>
            </a:r>
            <a:endParaRPr lang="en-US" altLang="en-US" dirty="0">
              <a:solidFill>
                <a:schemeClr val="tx1"/>
              </a:solidFill>
              <a:latin typeface="Arial" panose="020B0604020202020204" pitchFamily="34" charset="0"/>
              <a:cs typeface="Arial" panose="020B0604020202020204" pitchFamily="34" charset="0"/>
            </a:endParaRPr>
          </a:p>
        </p:txBody>
      </p:sp>
      <p:pic>
        <p:nvPicPr>
          <p:cNvPr id="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8336" y="3453363"/>
            <a:ext cx="2124981" cy="1582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0009" y="1258290"/>
            <a:ext cx="2427817" cy="17246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34322" y="1441732"/>
            <a:ext cx="2627996" cy="1339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77682" y="3693364"/>
            <a:ext cx="2884636" cy="13858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7475159"/>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dirty="0" smtClean="0"/>
              <a:t>Machining </a:t>
            </a:r>
            <a:r>
              <a:rPr lang="en-US" sz="3200" dirty="0"/>
              <a:t>Test </a:t>
            </a:r>
            <a:r>
              <a:rPr lang="en-US" sz="3200" dirty="0" smtClean="0"/>
              <a:t>Center - Capabilities</a:t>
            </a:r>
            <a:endParaRPr lang="en-US" sz="3200" dirty="0"/>
          </a:p>
        </p:txBody>
      </p:sp>
      <p:sp>
        <p:nvSpPr>
          <p:cNvPr id="4" name="TextBox 3"/>
          <p:cNvSpPr txBox="1"/>
          <p:nvPr/>
        </p:nvSpPr>
        <p:spPr>
          <a:xfrm>
            <a:off x="538265" y="1171545"/>
            <a:ext cx="4926349" cy="400110"/>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What does the machining center offer?</a:t>
            </a:r>
          </a:p>
        </p:txBody>
      </p:sp>
      <p:sp>
        <p:nvSpPr>
          <p:cNvPr id="5" name="TextBox 4"/>
          <p:cNvSpPr txBox="1"/>
          <p:nvPr/>
        </p:nvSpPr>
        <p:spPr>
          <a:xfrm>
            <a:off x="568528" y="1676401"/>
            <a:ext cx="6096000" cy="923330"/>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It gives </a:t>
            </a:r>
            <a:r>
              <a:rPr lang="en-US" dirty="0">
                <a:latin typeface="Arial" panose="020B0604020202020204" pitchFamily="34" charset="0"/>
                <a:cs typeface="Arial" panose="020B0604020202020204" pitchFamily="34" charset="0"/>
              </a:rPr>
              <a:t>us the capability to run metal cutting trials in a controlled environment with the flexibility to reproduce customer machining </a:t>
            </a:r>
            <a:r>
              <a:rPr lang="en-US" dirty="0" smtClean="0">
                <a:latin typeface="Arial" panose="020B0604020202020204" pitchFamily="34" charset="0"/>
                <a:cs typeface="Arial" panose="020B0604020202020204" pitchFamily="34" charset="0"/>
              </a:rPr>
              <a:t>systems</a:t>
            </a:r>
            <a:endParaRPr lang="en-US" dirty="0">
              <a:latin typeface="Arial" panose="020B0604020202020204" pitchFamily="34" charset="0"/>
              <a:cs typeface="Arial" panose="020B0604020202020204" pitchFamily="34" charset="0"/>
            </a:endParaRPr>
          </a:p>
        </p:txBody>
      </p:sp>
      <p:sp>
        <p:nvSpPr>
          <p:cNvPr id="6" name="TextBox 5"/>
          <p:cNvSpPr txBox="1"/>
          <p:nvPr/>
        </p:nvSpPr>
        <p:spPr>
          <a:xfrm>
            <a:off x="584201" y="3398998"/>
            <a:ext cx="3759362" cy="400110"/>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What does this data provide?</a:t>
            </a:r>
          </a:p>
        </p:txBody>
      </p:sp>
      <p:sp>
        <p:nvSpPr>
          <p:cNvPr id="7" name="TextBox 6"/>
          <p:cNvSpPr txBox="1"/>
          <p:nvPr/>
        </p:nvSpPr>
        <p:spPr>
          <a:xfrm>
            <a:off x="568528" y="3944035"/>
            <a:ext cx="5689600" cy="646331"/>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Effective measure of the performance of MWF in ‘real world’ cutting </a:t>
            </a:r>
            <a:r>
              <a:rPr lang="en-US" dirty="0" smtClean="0">
                <a:latin typeface="Arial" panose="020B0604020202020204" pitchFamily="34" charset="0"/>
                <a:cs typeface="Arial" panose="020B0604020202020204" pitchFamily="34" charset="0"/>
              </a:rPr>
              <a:t>operations</a:t>
            </a:r>
            <a:endParaRPr lang="en-US" dirty="0">
              <a:latin typeface="Arial" panose="020B0604020202020204" pitchFamily="34" charset="0"/>
              <a:cs typeface="Arial" panose="020B0604020202020204" pitchFamily="34" charset="0"/>
            </a:endParaRPr>
          </a:p>
        </p:txBody>
      </p:sp>
      <p:pic>
        <p:nvPicPr>
          <p:cNvPr id="8" name="Picture 4" descr="C:\Users\wilspg\Pictures\Finish Tool clos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24800" y="1200729"/>
            <a:ext cx="3433232" cy="193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C:\Users\wilspg\Pictures\Machine center pictures\DSCF058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75286" y="3459181"/>
            <a:ext cx="3332260" cy="1616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577273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dirty="0" smtClean="0"/>
              <a:t>Machining Center - </a:t>
            </a:r>
            <a:r>
              <a:rPr lang="en-US" altLang="en-US" sz="3200" dirty="0"/>
              <a:t>Measurable performance</a:t>
            </a:r>
            <a:endParaRPr lang="en-US" sz="3200" dirty="0"/>
          </a:p>
        </p:txBody>
      </p:sp>
      <p:sp>
        <p:nvSpPr>
          <p:cNvPr id="3" name="Subtitle 2"/>
          <p:cNvSpPr>
            <a:spLocks noGrp="1"/>
          </p:cNvSpPr>
          <p:nvPr>
            <p:ph type="subTitle" idx="1"/>
          </p:nvPr>
        </p:nvSpPr>
        <p:spPr>
          <a:xfrm>
            <a:off x="584202" y="1371089"/>
            <a:ext cx="6629399" cy="4131278"/>
          </a:xfrm>
        </p:spPr>
        <p:txBody>
          <a:bodyPr>
            <a:normAutofit lnSpcReduction="10000"/>
          </a:bodyPr>
          <a:lstStyle/>
          <a:p>
            <a:pPr marL="285750" indent="-285750">
              <a:lnSpc>
                <a:spcPct val="100000"/>
              </a:lnSpc>
              <a:spcBef>
                <a:spcPts val="600"/>
              </a:spcBef>
              <a:spcAft>
                <a:spcPts val="600"/>
              </a:spcAft>
              <a:buClr>
                <a:srgbClr val="C00000"/>
              </a:buClr>
              <a:buFont typeface="Wingdings" panose="05000000000000000000" pitchFamily="2" charset="2"/>
              <a:buChar char="Ø"/>
            </a:pPr>
            <a:r>
              <a:rPr lang="en-US" dirty="0" smtClean="0">
                <a:solidFill>
                  <a:schemeClr val="tx1"/>
                </a:solidFill>
                <a:latin typeface="Arial" panose="020B0604020202020204" pitchFamily="34" charset="0"/>
                <a:cs typeface="Arial" panose="020B0604020202020204" pitchFamily="34" charset="0"/>
              </a:rPr>
              <a:t>Power/torque</a:t>
            </a:r>
          </a:p>
          <a:p>
            <a:pPr marL="742950" lvl="1" indent="-285750" algn="l">
              <a:spcBef>
                <a:spcPts val="600"/>
              </a:spcBef>
              <a:spcAft>
                <a:spcPts val="600"/>
              </a:spcAft>
              <a:buClr>
                <a:srgbClr val="C00000"/>
              </a:buClr>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D</a:t>
            </a:r>
            <a:r>
              <a:rPr lang="en-US" sz="1600" dirty="0" smtClean="0">
                <a:solidFill>
                  <a:schemeClr val="tx1"/>
                </a:solidFill>
                <a:latin typeface="Arial" panose="020B0604020202020204" pitchFamily="34" charset="0"/>
                <a:cs typeface="Arial" panose="020B0604020202020204" pitchFamily="34" charset="0"/>
              </a:rPr>
              <a:t>ynamometer </a:t>
            </a:r>
            <a:r>
              <a:rPr lang="en-US" sz="1600" dirty="0">
                <a:solidFill>
                  <a:schemeClr val="tx1"/>
                </a:solidFill>
                <a:latin typeface="Arial" panose="020B0604020202020204" pitchFamily="34" charset="0"/>
                <a:cs typeface="Arial" panose="020B0604020202020204" pitchFamily="34" charset="0"/>
              </a:rPr>
              <a:t>and load cell </a:t>
            </a:r>
            <a:r>
              <a:rPr lang="en-US" sz="1600" dirty="0" smtClean="0">
                <a:solidFill>
                  <a:schemeClr val="tx1"/>
                </a:solidFill>
                <a:latin typeface="Arial" panose="020B0604020202020204" pitchFamily="34" charset="0"/>
                <a:cs typeface="Arial" panose="020B0604020202020204" pitchFamily="34" charset="0"/>
              </a:rPr>
              <a:t>(</a:t>
            </a:r>
            <a:r>
              <a:rPr lang="en-US" sz="1600" dirty="0">
                <a:solidFill>
                  <a:schemeClr val="tx1"/>
                </a:solidFill>
                <a:latin typeface="Arial" panose="020B0604020202020204" pitchFamily="34" charset="0"/>
                <a:cs typeface="Arial" panose="020B0604020202020204" pitchFamily="34" charset="0"/>
              </a:rPr>
              <a:t>Kws / Ncm</a:t>
            </a:r>
            <a:r>
              <a:rPr lang="en-US" sz="1600" dirty="0" smtClean="0">
                <a:solidFill>
                  <a:schemeClr val="tx1"/>
                </a:solidFill>
                <a:latin typeface="Arial" panose="020B0604020202020204" pitchFamily="34" charset="0"/>
                <a:cs typeface="Arial" panose="020B0604020202020204" pitchFamily="34" charset="0"/>
              </a:rPr>
              <a:t>)</a:t>
            </a:r>
            <a:endParaRPr lang="en-US" dirty="0">
              <a:solidFill>
                <a:schemeClr val="tx1"/>
              </a:solidFill>
              <a:latin typeface="Arial" panose="020B0604020202020204" pitchFamily="34" charset="0"/>
              <a:cs typeface="Arial" panose="020B0604020202020204" pitchFamily="34" charset="0"/>
            </a:endParaRP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latin typeface="Arial" panose="020B0604020202020204" pitchFamily="34" charset="0"/>
                <a:cs typeface="Arial" panose="020B0604020202020204" pitchFamily="34" charset="0"/>
              </a:rPr>
              <a:t>Surface finish of </a:t>
            </a:r>
            <a:r>
              <a:rPr lang="en-US" dirty="0" smtClean="0">
                <a:solidFill>
                  <a:schemeClr val="tx1"/>
                </a:solidFill>
                <a:latin typeface="Arial" panose="020B0604020202020204" pitchFamily="34" charset="0"/>
                <a:cs typeface="Arial" panose="020B0604020202020204" pitchFamily="34" charset="0"/>
              </a:rPr>
              <a:t>component</a:t>
            </a:r>
          </a:p>
          <a:p>
            <a:pPr marL="742950" lvl="1" indent="-285750" algn="l">
              <a:spcBef>
                <a:spcPts val="600"/>
              </a:spcBef>
              <a:spcAft>
                <a:spcPts val="600"/>
              </a:spcAft>
              <a:buClr>
                <a:srgbClr val="C00000"/>
              </a:buClr>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P</a:t>
            </a:r>
            <a:r>
              <a:rPr lang="en-US" sz="1600" dirty="0" smtClean="0">
                <a:solidFill>
                  <a:schemeClr val="tx1"/>
                </a:solidFill>
                <a:latin typeface="Arial" panose="020B0604020202020204" pitchFamily="34" charset="0"/>
                <a:cs typeface="Arial" panose="020B0604020202020204" pitchFamily="34" charset="0"/>
              </a:rPr>
              <a:t>rofilometer </a:t>
            </a:r>
            <a:r>
              <a:rPr lang="en-US" sz="1600" dirty="0">
                <a:solidFill>
                  <a:schemeClr val="tx1"/>
                </a:solidFill>
                <a:latin typeface="Arial" panose="020B0604020202020204" pitchFamily="34" charset="0"/>
                <a:cs typeface="Arial" panose="020B0604020202020204" pitchFamily="34" charset="0"/>
              </a:rPr>
              <a:t>- Ra (µm</a:t>
            </a:r>
            <a:r>
              <a:rPr lang="en-US" sz="1600" dirty="0" smtClean="0">
                <a:solidFill>
                  <a:schemeClr val="tx1"/>
                </a:solidFill>
                <a:latin typeface="Arial" panose="020B0604020202020204" pitchFamily="34" charset="0"/>
                <a:cs typeface="Arial" panose="020B0604020202020204" pitchFamily="34" charset="0"/>
              </a:rPr>
              <a:t>)</a:t>
            </a:r>
            <a:endParaRPr lang="en-US" sz="3600" dirty="0">
              <a:solidFill>
                <a:schemeClr val="tx1"/>
              </a:solidFill>
              <a:latin typeface="Arial" panose="020B0604020202020204" pitchFamily="34" charset="0"/>
              <a:cs typeface="Arial" panose="020B0604020202020204" pitchFamily="34" charset="0"/>
            </a:endParaRP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latin typeface="Arial" panose="020B0604020202020204" pitchFamily="34" charset="0"/>
                <a:cs typeface="Arial" panose="020B0604020202020204" pitchFamily="34" charset="0"/>
              </a:rPr>
              <a:t>Tool </a:t>
            </a:r>
            <a:r>
              <a:rPr lang="en-US" dirty="0" smtClean="0">
                <a:solidFill>
                  <a:schemeClr val="tx1"/>
                </a:solidFill>
                <a:latin typeface="Arial" panose="020B0604020202020204" pitchFamily="34" charset="0"/>
                <a:cs typeface="Arial" panose="020B0604020202020204" pitchFamily="34" charset="0"/>
              </a:rPr>
              <a:t>condition</a:t>
            </a:r>
          </a:p>
          <a:p>
            <a:pPr marL="742950" lvl="1" indent="-285750" algn="l">
              <a:spcBef>
                <a:spcPts val="600"/>
              </a:spcBef>
              <a:spcAft>
                <a:spcPts val="600"/>
              </a:spcAft>
              <a:buClr>
                <a:srgbClr val="C00000"/>
              </a:buClr>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M</a:t>
            </a:r>
            <a:r>
              <a:rPr lang="en-US" sz="1600" dirty="0" smtClean="0">
                <a:solidFill>
                  <a:schemeClr val="tx1"/>
                </a:solidFill>
                <a:latin typeface="Arial" panose="020B0604020202020204" pitchFamily="34" charset="0"/>
                <a:cs typeface="Arial" panose="020B0604020202020204" pitchFamily="34" charset="0"/>
              </a:rPr>
              <a:t>icroscopic </a:t>
            </a:r>
            <a:r>
              <a:rPr lang="en-US" sz="1600" dirty="0">
                <a:solidFill>
                  <a:schemeClr val="tx1"/>
                </a:solidFill>
                <a:latin typeface="Arial" panose="020B0604020202020204" pitchFamily="34" charset="0"/>
                <a:cs typeface="Arial" panose="020B0604020202020204" pitchFamily="34" charset="0"/>
              </a:rPr>
              <a:t>(µm) </a:t>
            </a:r>
            <a:r>
              <a:rPr lang="en-US" sz="1600" dirty="0" smtClean="0">
                <a:solidFill>
                  <a:schemeClr val="tx1"/>
                </a:solidFill>
                <a:latin typeface="Arial" panose="020B0604020202020204" pitchFamily="34" charset="0"/>
                <a:cs typeface="Arial" panose="020B0604020202020204" pitchFamily="34" charset="0"/>
              </a:rPr>
              <a:t>examination</a:t>
            </a:r>
            <a:endParaRPr lang="en-US" sz="1600" dirty="0">
              <a:solidFill>
                <a:schemeClr val="tx1"/>
              </a:solidFill>
              <a:latin typeface="Arial" panose="020B0604020202020204" pitchFamily="34" charset="0"/>
              <a:cs typeface="Arial" panose="020B0604020202020204" pitchFamily="34" charset="0"/>
            </a:endParaRP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latin typeface="Arial" panose="020B0604020202020204" pitchFamily="34" charset="0"/>
                <a:cs typeface="Arial" panose="020B0604020202020204" pitchFamily="34" charset="0"/>
              </a:rPr>
              <a:t>Chip </a:t>
            </a:r>
            <a:r>
              <a:rPr lang="en-US" dirty="0" smtClean="0">
                <a:solidFill>
                  <a:schemeClr val="tx1"/>
                </a:solidFill>
                <a:latin typeface="Arial" panose="020B0604020202020204" pitchFamily="34" charset="0"/>
                <a:cs typeface="Arial" panose="020B0604020202020204" pitchFamily="34" charset="0"/>
              </a:rPr>
              <a:t>condition</a:t>
            </a:r>
          </a:p>
          <a:p>
            <a:pPr marL="742950" lvl="1" indent="-285750" algn="l">
              <a:spcBef>
                <a:spcPts val="600"/>
              </a:spcBef>
              <a:spcAft>
                <a:spcPts val="600"/>
              </a:spcAft>
              <a:buClr>
                <a:srgbClr val="C00000"/>
              </a:buClr>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M</a:t>
            </a:r>
            <a:r>
              <a:rPr lang="en-US" sz="1600" dirty="0" smtClean="0">
                <a:solidFill>
                  <a:schemeClr val="tx1"/>
                </a:solidFill>
                <a:latin typeface="Arial" panose="020B0604020202020204" pitchFamily="34" charset="0"/>
                <a:cs typeface="Arial" panose="020B0604020202020204" pitchFamily="34" charset="0"/>
              </a:rPr>
              <a:t>icroscopic </a:t>
            </a:r>
            <a:r>
              <a:rPr lang="en-US" sz="1600" dirty="0">
                <a:solidFill>
                  <a:schemeClr val="tx1"/>
                </a:solidFill>
                <a:latin typeface="Arial" panose="020B0604020202020204" pitchFamily="34" charset="0"/>
                <a:cs typeface="Arial" panose="020B0604020202020204" pitchFamily="34" charset="0"/>
              </a:rPr>
              <a:t>(µm) </a:t>
            </a:r>
            <a:r>
              <a:rPr lang="en-US" sz="1600" dirty="0" smtClean="0">
                <a:solidFill>
                  <a:schemeClr val="tx1"/>
                </a:solidFill>
                <a:latin typeface="Arial" panose="020B0604020202020204" pitchFamily="34" charset="0"/>
                <a:cs typeface="Arial" panose="020B0604020202020204" pitchFamily="34" charset="0"/>
              </a:rPr>
              <a:t>examination</a:t>
            </a:r>
            <a:endParaRPr lang="en-US" sz="1600" dirty="0">
              <a:solidFill>
                <a:schemeClr val="tx1"/>
              </a:solidFill>
              <a:latin typeface="Arial" panose="020B0604020202020204" pitchFamily="34" charset="0"/>
              <a:cs typeface="Arial" panose="020B0604020202020204" pitchFamily="34" charset="0"/>
            </a:endParaRPr>
          </a:p>
          <a:p>
            <a:pPr marL="285750" indent="-285750">
              <a:lnSpc>
                <a:spcPct val="100000"/>
              </a:lnSpc>
              <a:spcBef>
                <a:spcPts val="600"/>
              </a:spcBef>
              <a:spcAft>
                <a:spcPts val="600"/>
              </a:spcAft>
              <a:buClr>
                <a:srgbClr val="C00000"/>
              </a:buClr>
              <a:buFont typeface="Wingdings" panose="05000000000000000000" pitchFamily="2" charset="2"/>
              <a:buChar char="Ø"/>
            </a:pPr>
            <a:r>
              <a:rPr lang="en-US" dirty="0">
                <a:solidFill>
                  <a:schemeClr val="tx1"/>
                </a:solidFill>
                <a:latin typeface="Arial" panose="020B0604020202020204" pitchFamily="34" charset="0"/>
                <a:cs typeface="Arial" panose="020B0604020202020204" pitchFamily="34" charset="0"/>
              </a:rPr>
              <a:t>Ancillary fluid </a:t>
            </a:r>
            <a:r>
              <a:rPr lang="en-US" dirty="0" smtClean="0">
                <a:solidFill>
                  <a:schemeClr val="tx1"/>
                </a:solidFill>
                <a:latin typeface="Arial" panose="020B0604020202020204" pitchFamily="34" charset="0"/>
                <a:cs typeface="Arial" panose="020B0604020202020204" pitchFamily="34" charset="0"/>
              </a:rPr>
              <a:t>properties</a:t>
            </a:r>
          </a:p>
          <a:p>
            <a:pPr marL="742950" lvl="1" indent="-285750" algn="l">
              <a:spcBef>
                <a:spcPts val="600"/>
              </a:spcBef>
              <a:spcAft>
                <a:spcPts val="600"/>
              </a:spcAft>
              <a:buClr>
                <a:srgbClr val="C00000"/>
              </a:buClr>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S</a:t>
            </a:r>
            <a:r>
              <a:rPr lang="en-US" sz="1600" dirty="0" smtClean="0">
                <a:solidFill>
                  <a:schemeClr val="tx1"/>
                </a:solidFill>
                <a:latin typeface="Arial" panose="020B0604020202020204" pitchFamily="34" charset="0"/>
                <a:cs typeface="Arial" panose="020B0604020202020204" pitchFamily="34" charset="0"/>
              </a:rPr>
              <a:t>mell</a:t>
            </a:r>
            <a:r>
              <a:rPr lang="en-US" sz="1600" dirty="0">
                <a:solidFill>
                  <a:schemeClr val="tx1"/>
                </a:solidFill>
                <a:latin typeface="Arial" panose="020B0604020202020204" pitchFamily="34" charset="0"/>
                <a:cs typeface="Arial" panose="020B0604020202020204" pitchFamily="34" charset="0"/>
              </a:rPr>
              <a:t>, foam, mixability, </a:t>
            </a:r>
            <a:r>
              <a:rPr lang="en-US" sz="1600" dirty="0" smtClean="0">
                <a:solidFill>
                  <a:schemeClr val="tx1"/>
                </a:solidFill>
                <a:latin typeface="Arial" panose="020B0604020202020204" pitchFamily="34" charset="0"/>
                <a:cs typeface="Arial" panose="020B0604020202020204" pitchFamily="34" charset="0"/>
              </a:rPr>
              <a:t>etc</a:t>
            </a:r>
            <a:r>
              <a:rPr lang="en-US" dirty="0">
                <a:solidFill>
                  <a:schemeClr val="tx1"/>
                </a:solidFill>
                <a:latin typeface="Arial" panose="020B0604020202020204" pitchFamily="34" charset="0"/>
                <a:cs typeface="Arial" panose="020B0604020202020204" pitchFamily="34" charset="0"/>
              </a:rPr>
              <a:t>.</a:t>
            </a:r>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0" y="3818036"/>
            <a:ext cx="3399891" cy="15299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descr="C:\Users\wilspg\Pictures\dyno on CN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1518886"/>
            <a:ext cx="3283341" cy="2075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163149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dirty="0" smtClean="0"/>
              <a:t>Machining Center - Results</a:t>
            </a:r>
            <a:endParaRPr lang="en-US" sz="3200" dirty="0"/>
          </a:p>
        </p:txBody>
      </p:sp>
      <p:sp>
        <p:nvSpPr>
          <p:cNvPr id="3" name="Subtitle 2"/>
          <p:cNvSpPr>
            <a:spLocks noGrp="1"/>
          </p:cNvSpPr>
          <p:nvPr>
            <p:ph type="subTitle" idx="1"/>
          </p:nvPr>
        </p:nvSpPr>
        <p:spPr>
          <a:xfrm>
            <a:off x="584201" y="1371088"/>
            <a:ext cx="3581400" cy="305313"/>
          </a:xfrm>
        </p:spPr>
        <p:txBody>
          <a:bodyPr/>
          <a:lstStyle/>
          <a:p>
            <a:r>
              <a:rPr lang="en-US" sz="2000" b="1" dirty="0">
                <a:solidFill>
                  <a:schemeClr val="tx1"/>
                </a:solidFill>
              </a:rPr>
              <a:t>How is the data used</a:t>
            </a:r>
            <a:r>
              <a:rPr lang="en-US" sz="2000" b="1" dirty="0" smtClean="0">
                <a:solidFill>
                  <a:schemeClr val="tx1"/>
                </a:solidFill>
              </a:rPr>
              <a:t>?</a:t>
            </a:r>
            <a:endParaRPr lang="en-US" sz="2000" b="1" dirty="0">
              <a:solidFill>
                <a:schemeClr val="tx1"/>
              </a:solidFill>
            </a:endParaRPr>
          </a:p>
        </p:txBody>
      </p:sp>
      <p:sp>
        <p:nvSpPr>
          <p:cNvPr id="4" name="TextBox 3"/>
          <p:cNvSpPr txBox="1"/>
          <p:nvPr/>
        </p:nvSpPr>
        <p:spPr>
          <a:xfrm>
            <a:off x="508001" y="1828801"/>
            <a:ext cx="6244017" cy="2954655"/>
          </a:xfrm>
          <a:prstGeom prst="rect">
            <a:avLst/>
          </a:prstGeom>
          <a:noFill/>
        </p:spPr>
        <p:txBody>
          <a:bodyPr wrap="none" rtlCol="0">
            <a:spAutoFit/>
          </a:bodyPr>
          <a:lstStyle/>
          <a:p>
            <a:pPr marL="285750" indent="-285750">
              <a:spcBef>
                <a:spcPts val="600"/>
              </a:spcBef>
              <a:spcAft>
                <a:spcPts val="600"/>
              </a:spcAft>
              <a:buClr>
                <a:srgbClr val="C00000"/>
              </a:buClr>
              <a:buFont typeface="Wingdings" panose="05000000000000000000" pitchFamily="2" charset="2"/>
              <a:buChar char="Ø"/>
            </a:pPr>
            <a:r>
              <a:rPr lang="en-US" dirty="0">
                <a:latin typeface="Arial" panose="020B0604020202020204" pitchFamily="34" charset="0"/>
                <a:cs typeface="Arial" panose="020B0604020202020204" pitchFamily="34" charset="0"/>
              </a:rPr>
              <a:t>Generates factual data to present to </a:t>
            </a:r>
            <a:r>
              <a:rPr lang="en-US" dirty="0" smtClean="0">
                <a:latin typeface="Arial" panose="020B0604020202020204" pitchFamily="34" charset="0"/>
                <a:cs typeface="Arial" panose="020B0604020202020204" pitchFamily="34" charset="0"/>
              </a:rPr>
              <a:t>customers</a:t>
            </a:r>
            <a:endParaRPr lang="en-US" dirty="0">
              <a:latin typeface="Arial" panose="020B0604020202020204" pitchFamily="34" charset="0"/>
              <a:cs typeface="Arial" panose="020B0604020202020204" pitchFamily="34" charset="0"/>
            </a:endParaRPr>
          </a:p>
          <a:p>
            <a:pPr marL="285750" indent="-285750">
              <a:spcBef>
                <a:spcPts val="600"/>
              </a:spcBef>
              <a:spcAft>
                <a:spcPts val="600"/>
              </a:spcAft>
              <a:buClr>
                <a:srgbClr val="C00000"/>
              </a:buClr>
              <a:buFont typeface="Wingdings" panose="05000000000000000000" pitchFamily="2" charset="2"/>
              <a:buChar char="Ø"/>
            </a:pPr>
            <a:r>
              <a:rPr lang="en-US" dirty="0">
                <a:latin typeface="Arial" panose="020B0604020202020204" pitchFamily="34" charset="0"/>
                <a:cs typeface="Arial" panose="020B0604020202020204" pitchFamily="34" charset="0"/>
              </a:rPr>
              <a:t>Provides direction on product </a:t>
            </a:r>
            <a:r>
              <a:rPr lang="en-US" dirty="0" smtClean="0">
                <a:latin typeface="Arial" panose="020B0604020202020204" pitchFamily="34" charset="0"/>
                <a:cs typeface="Arial" panose="020B0604020202020204" pitchFamily="34" charset="0"/>
              </a:rPr>
              <a:t>development</a:t>
            </a:r>
            <a:endParaRPr lang="en-US" dirty="0">
              <a:latin typeface="Arial" panose="020B0604020202020204" pitchFamily="34" charset="0"/>
              <a:cs typeface="Arial" panose="020B0604020202020204" pitchFamily="34" charset="0"/>
            </a:endParaRPr>
          </a:p>
          <a:p>
            <a:pPr marL="285750" indent="-285750">
              <a:spcBef>
                <a:spcPts val="600"/>
              </a:spcBef>
              <a:spcAft>
                <a:spcPts val="600"/>
              </a:spcAft>
              <a:buClr>
                <a:srgbClr val="C00000"/>
              </a:buClr>
              <a:buFont typeface="Wingdings" panose="05000000000000000000" pitchFamily="2" charset="2"/>
              <a:buChar char="Ø"/>
            </a:pPr>
            <a:r>
              <a:rPr lang="en-US" dirty="0">
                <a:latin typeface="Arial" panose="020B0604020202020204" pitchFamily="34" charset="0"/>
                <a:cs typeface="Arial" panose="020B0604020202020204" pitchFamily="34" charset="0"/>
              </a:rPr>
              <a:t>Guides Marketing in product </a:t>
            </a:r>
            <a:r>
              <a:rPr lang="en-US" dirty="0" smtClean="0">
                <a:latin typeface="Arial" panose="020B0604020202020204" pitchFamily="34" charset="0"/>
                <a:cs typeface="Arial" panose="020B0604020202020204" pitchFamily="34" charset="0"/>
              </a:rPr>
              <a:t>positioning</a:t>
            </a:r>
            <a:endParaRPr lang="en-US" dirty="0">
              <a:latin typeface="Arial" panose="020B0604020202020204" pitchFamily="34" charset="0"/>
              <a:cs typeface="Arial" panose="020B0604020202020204" pitchFamily="34" charset="0"/>
            </a:endParaRPr>
          </a:p>
          <a:p>
            <a:pPr marL="285750" indent="-285750">
              <a:spcBef>
                <a:spcPts val="600"/>
              </a:spcBef>
              <a:spcAft>
                <a:spcPts val="600"/>
              </a:spcAft>
              <a:buClr>
                <a:srgbClr val="C00000"/>
              </a:buClr>
              <a:buFont typeface="Wingdings" panose="05000000000000000000" pitchFamily="2" charset="2"/>
              <a:buChar char="Ø"/>
            </a:pPr>
            <a:r>
              <a:rPr lang="en-US" dirty="0">
                <a:latin typeface="Arial" panose="020B0604020202020204" pitchFamily="34" charset="0"/>
                <a:cs typeface="Arial" panose="020B0604020202020204" pitchFamily="34" charset="0"/>
              </a:rPr>
              <a:t>Investigate field </a:t>
            </a:r>
            <a:r>
              <a:rPr lang="en-US" dirty="0" smtClean="0">
                <a:latin typeface="Arial" panose="020B0604020202020204" pitchFamily="34" charset="0"/>
                <a:cs typeface="Arial" panose="020B0604020202020204" pitchFamily="34" charset="0"/>
              </a:rPr>
              <a:t>issues</a:t>
            </a:r>
            <a:endParaRPr lang="en-US" dirty="0">
              <a:latin typeface="Arial" panose="020B0604020202020204" pitchFamily="34" charset="0"/>
              <a:cs typeface="Arial" panose="020B0604020202020204" pitchFamily="34" charset="0"/>
            </a:endParaRPr>
          </a:p>
          <a:p>
            <a:pPr marL="285750" indent="-285750">
              <a:spcBef>
                <a:spcPts val="600"/>
              </a:spcBef>
              <a:spcAft>
                <a:spcPts val="600"/>
              </a:spcAft>
              <a:buClr>
                <a:srgbClr val="C00000"/>
              </a:buClr>
              <a:buFont typeface="Wingdings" panose="05000000000000000000" pitchFamily="2" charset="2"/>
              <a:buChar char="Ø"/>
            </a:pPr>
            <a:r>
              <a:rPr lang="en-US" dirty="0">
                <a:latin typeface="Arial" panose="020B0604020202020204" pitchFamily="34" charset="0"/>
                <a:cs typeface="Arial" panose="020B0604020202020204" pitchFamily="34" charset="0"/>
              </a:rPr>
              <a:t>Investigate latest technology – tooling,  tool coatings </a:t>
            </a:r>
            <a:r>
              <a:rPr lang="en-US" dirty="0" smtClean="0">
                <a:latin typeface="Arial" panose="020B0604020202020204" pitchFamily="34" charset="0"/>
                <a:cs typeface="Arial" panose="020B0604020202020204" pitchFamily="34" charset="0"/>
              </a:rPr>
              <a:t>etc.</a:t>
            </a:r>
            <a:endParaRPr lang="en-US" dirty="0">
              <a:latin typeface="Arial" panose="020B0604020202020204" pitchFamily="34" charset="0"/>
              <a:cs typeface="Arial" panose="020B0604020202020204" pitchFamily="34" charset="0"/>
            </a:endParaRPr>
          </a:p>
          <a:p>
            <a:pPr marL="285750" indent="-285750">
              <a:spcBef>
                <a:spcPts val="600"/>
              </a:spcBef>
              <a:spcAft>
                <a:spcPts val="600"/>
              </a:spcAft>
              <a:buClr>
                <a:srgbClr val="C00000"/>
              </a:buClr>
              <a:buFont typeface="Wingdings" panose="05000000000000000000" pitchFamily="2" charset="2"/>
              <a:buChar char="Ø"/>
            </a:pPr>
            <a:r>
              <a:rPr lang="en-US" dirty="0">
                <a:latin typeface="Arial" panose="020B0604020202020204" pitchFamily="34" charset="0"/>
                <a:cs typeface="Arial" panose="020B0604020202020204" pitchFamily="34" charset="0"/>
              </a:rPr>
              <a:t>Generates data for Claims and Demos</a:t>
            </a:r>
          </a:p>
          <a:p>
            <a:pPr marL="285750" indent="-285750">
              <a:spcBef>
                <a:spcPts val="600"/>
              </a:spcBef>
              <a:spcAft>
                <a:spcPts val="600"/>
              </a:spcAft>
              <a:buClr>
                <a:srgbClr val="C00000"/>
              </a:buClr>
              <a:buFont typeface="Wingdings" panose="05000000000000000000" pitchFamily="2" charset="2"/>
              <a:buChar char="Ø"/>
            </a:pPr>
            <a:r>
              <a:rPr lang="en-US" dirty="0" smtClean="0">
                <a:latin typeface="Arial" panose="020B0604020202020204" pitchFamily="34" charset="0"/>
                <a:cs typeface="Arial" panose="020B0604020202020204" pitchFamily="34" charset="0"/>
              </a:rPr>
              <a:t>Training</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7217335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dirty="0" smtClean="0"/>
              <a:t>Case Study - Automotive</a:t>
            </a:r>
            <a:endParaRPr lang="en-US" sz="3200" dirty="0"/>
          </a:p>
        </p:txBody>
      </p:sp>
      <p:sp>
        <p:nvSpPr>
          <p:cNvPr id="4" name="TextBox 3"/>
          <p:cNvSpPr txBox="1"/>
          <p:nvPr/>
        </p:nvSpPr>
        <p:spPr>
          <a:xfrm>
            <a:off x="508000" y="1219200"/>
            <a:ext cx="11277600" cy="400110"/>
          </a:xfrm>
          <a:prstGeom prst="rect">
            <a:avLst/>
          </a:prstGeom>
          <a:noFill/>
        </p:spPr>
        <p:txBody>
          <a:bodyPr wrap="square" rtlCol="0">
            <a:spAutoFit/>
          </a:bodyPr>
          <a:lstStyle/>
          <a:p>
            <a:r>
              <a:rPr lang="en-US" sz="2000" b="1" dirty="0" smtClean="0">
                <a:latin typeface="Arial" panose="020B0604020202020204" pitchFamily="34" charset="0"/>
                <a:cs typeface="Arial" panose="020B0604020202020204" pitchFamily="34" charset="0"/>
              </a:rPr>
              <a:t>Measurable thread </a:t>
            </a:r>
            <a:r>
              <a:rPr lang="en-US" sz="2000" b="1" dirty="0">
                <a:latin typeface="Arial" panose="020B0604020202020204" pitchFamily="34" charset="0"/>
                <a:cs typeface="Arial" panose="020B0604020202020204" pitchFamily="34" charset="0"/>
              </a:rPr>
              <a:t>forming in </a:t>
            </a:r>
            <a:r>
              <a:rPr lang="en-US" sz="2000" b="1" dirty="0" smtClean="0">
                <a:latin typeface="Arial" panose="020B0604020202020204" pitchFamily="34" charset="0"/>
                <a:cs typeface="Arial" panose="020B0604020202020204" pitchFamily="34" charset="0"/>
              </a:rPr>
              <a:t>camshaft - </a:t>
            </a:r>
            <a:r>
              <a:rPr lang="en-US" sz="2000" b="1" dirty="0">
                <a:latin typeface="Arial" panose="020B0604020202020204" pitchFamily="34" charset="0"/>
                <a:cs typeface="Arial" panose="020B0604020202020204" pitchFamily="34" charset="0"/>
              </a:rPr>
              <a:t>tool </a:t>
            </a:r>
            <a:r>
              <a:rPr lang="en-US" sz="2000" b="1" dirty="0" smtClean="0">
                <a:latin typeface="Arial" panose="020B0604020202020204" pitchFamily="34" charset="0"/>
                <a:cs typeface="Arial" panose="020B0604020202020204" pitchFamily="34" charset="0"/>
              </a:rPr>
              <a:t>life and thread </a:t>
            </a:r>
            <a:r>
              <a:rPr lang="en-US" sz="2000" b="1" dirty="0">
                <a:latin typeface="Arial" panose="020B0604020202020204" pitchFamily="34" charset="0"/>
                <a:cs typeface="Arial" panose="020B0604020202020204" pitchFamily="34" charset="0"/>
              </a:rPr>
              <a:t>quality</a:t>
            </a:r>
          </a:p>
        </p:txBody>
      </p:sp>
      <p:pic>
        <p:nvPicPr>
          <p:cNvPr id="5" name="Picture 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1681257" y="1791165"/>
            <a:ext cx="2830764" cy="1592305"/>
          </a:xfrm>
          <a:prstGeom prst="rect">
            <a:avLst/>
          </a:prstGeom>
          <a:noFill/>
        </p:spPr>
      </p:pic>
      <p:pic>
        <p:nvPicPr>
          <p:cNvPr id="6"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7319932" y="1725378"/>
            <a:ext cx="2797845" cy="1658092"/>
          </a:xfrm>
          <a:prstGeom prst="rect">
            <a:avLst/>
          </a:prstGeom>
          <a:noFill/>
        </p:spPr>
      </p:pic>
      <p:pic>
        <p:nvPicPr>
          <p:cNvPr id="7"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1646689" y="3764896"/>
            <a:ext cx="2865332" cy="1631780"/>
          </a:xfrm>
          <a:prstGeom prst="rect">
            <a:avLst/>
          </a:prstGeom>
          <a:noFill/>
        </p:spPr>
      </p:pic>
      <p:pic>
        <p:nvPicPr>
          <p:cNvPr id="8" name="Picture 1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a:xfrm>
            <a:off x="7345775" y="3837120"/>
            <a:ext cx="2772002" cy="1559555"/>
          </a:xfrm>
          <a:prstGeom prst="rect">
            <a:avLst/>
          </a:prstGeom>
          <a:noFill/>
        </p:spPr>
      </p:pic>
      <p:sp>
        <p:nvSpPr>
          <p:cNvPr id="9" name="Rectangle 14"/>
          <p:cNvSpPr>
            <a:spLocks noChangeArrowheads="1"/>
          </p:cNvSpPr>
          <p:nvPr/>
        </p:nvSpPr>
        <p:spPr bwMode="auto">
          <a:xfrm>
            <a:off x="1525845" y="3395563"/>
            <a:ext cx="3149600" cy="36933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600" b="1">
                <a:solidFill>
                  <a:schemeClr val="bg1"/>
                </a:solidFill>
                <a:latin typeface="Arial" charset="0"/>
                <a:cs typeface="Arial" charset="0"/>
              </a:defRPr>
            </a:lvl1pPr>
            <a:lvl2pPr marL="742950" indent="-285750" eaLnBrk="0" hangingPunct="0">
              <a:defRPr sz="1600" b="1">
                <a:solidFill>
                  <a:schemeClr val="bg1"/>
                </a:solidFill>
                <a:latin typeface="Arial" charset="0"/>
                <a:cs typeface="Arial" charset="0"/>
              </a:defRPr>
            </a:lvl2pPr>
            <a:lvl3pPr marL="1143000" indent="-228600" eaLnBrk="0" hangingPunct="0">
              <a:defRPr sz="1600" b="1">
                <a:solidFill>
                  <a:schemeClr val="bg1"/>
                </a:solidFill>
                <a:latin typeface="Arial" charset="0"/>
                <a:cs typeface="Arial" charset="0"/>
              </a:defRPr>
            </a:lvl3pPr>
            <a:lvl4pPr marL="1600200" indent="-228600" eaLnBrk="0" hangingPunct="0">
              <a:defRPr sz="1600" b="1">
                <a:solidFill>
                  <a:schemeClr val="bg1"/>
                </a:solidFill>
                <a:latin typeface="Arial" charset="0"/>
                <a:cs typeface="Arial" charset="0"/>
              </a:defRPr>
            </a:lvl4pPr>
            <a:lvl5pPr marL="2057400" indent="-228600" eaLnBrk="0" hangingPunct="0">
              <a:defRPr sz="1600" b="1">
                <a:solidFill>
                  <a:schemeClr val="bg1"/>
                </a:solidFill>
                <a:latin typeface="Arial" charset="0"/>
                <a:cs typeface="Arial" charset="0"/>
              </a:defRPr>
            </a:lvl5pPr>
            <a:lvl6pPr marL="2514600" indent="-228600" algn="ctr" eaLnBrk="0" fontAlgn="base" hangingPunct="0">
              <a:lnSpc>
                <a:spcPct val="70000"/>
              </a:lnSpc>
              <a:spcBef>
                <a:spcPct val="30000"/>
              </a:spcBef>
              <a:spcAft>
                <a:spcPct val="0"/>
              </a:spcAft>
              <a:defRPr sz="1600" b="1">
                <a:solidFill>
                  <a:schemeClr val="bg1"/>
                </a:solidFill>
                <a:latin typeface="Arial" charset="0"/>
                <a:cs typeface="Arial" charset="0"/>
              </a:defRPr>
            </a:lvl6pPr>
            <a:lvl7pPr marL="2971800" indent="-228600" algn="ctr" eaLnBrk="0" fontAlgn="base" hangingPunct="0">
              <a:lnSpc>
                <a:spcPct val="70000"/>
              </a:lnSpc>
              <a:spcBef>
                <a:spcPct val="30000"/>
              </a:spcBef>
              <a:spcAft>
                <a:spcPct val="0"/>
              </a:spcAft>
              <a:defRPr sz="1600" b="1">
                <a:solidFill>
                  <a:schemeClr val="bg1"/>
                </a:solidFill>
                <a:latin typeface="Arial" charset="0"/>
                <a:cs typeface="Arial" charset="0"/>
              </a:defRPr>
            </a:lvl7pPr>
            <a:lvl8pPr marL="3429000" indent="-228600" algn="ctr" eaLnBrk="0" fontAlgn="base" hangingPunct="0">
              <a:lnSpc>
                <a:spcPct val="70000"/>
              </a:lnSpc>
              <a:spcBef>
                <a:spcPct val="30000"/>
              </a:spcBef>
              <a:spcAft>
                <a:spcPct val="0"/>
              </a:spcAft>
              <a:defRPr sz="1600" b="1">
                <a:solidFill>
                  <a:schemeClr val="bg1"/>
                </a:solidFill>
                <a:latin typeface="Arial" charset="0"/>
                <a:cs typeface="Arial" charset="0"/>
              </a:defRPr>
            </a:lvl8pPr>
            <a:lvl9pPr marL="3886200" indent="-228600" algn="ctr" eaLnBrk="0" fontAlgn="base" hangingPunct="0">
              <a:lnSpc>
                <a:spcPct val="70000"/>
              </a:lnSpc>
              <a:spcBef>
                <a:spcPct val="30000"/>
              </a:spcBef>
              <a:spcAft>
                <a:spcPct val="0"/>
              </a:spcAft>
              <a:defRPr sz="1600" b="1">
                <a:solidFill>
                  <a:schemeClr val="bg1"/>
                </a:solidFill>
                <a:latin typeface="Arial" charset="0"/>
                <a:cs typeface="Arial" charset="0"/>
              </a:defRPr>
            </a:lvl9pPr>
          </a:lstStyle>
          <a:p>
            <a:pPr algn="ctr" eaLnBrk="1" hangingPunct="1"/>
            <a:r>
              <a:rPr lang="en-US" altLang="en-US" sz="1800" dirty="0">
                <a:solidFill>
                  <a:schemeClr val="tx1"/>
                </a:solidFill>
              </a:rPr>
              <a:t>Product A</a:t>
            </a:r>
          </a:p>
        </p:txBody>
      </p:sp>
      <p:sp>
        <p:nvSpPr>
          <p:cNvPr id="10" name="Rectangle 15"/>
          <p:cNvSpPr>
            <a:spLocks noChangeArrowheads="1"/>
          </p:cNvSpPr>
          <p:nvPr/>
        </p:nvSpPr>
        <p:spPr bwMode="auto">
          <a:xfrm>
            <a:off x="7303893" y="3395781"/>
            <a:ext cx="3140136" cy="36933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600" b="1">
                <a:solidFill>
                  <a:schemeClr val="bg1"/>
                </a:solidFill>
                <a:latin typeface="Arial" charset="0"/>
                <a:cs typeface="Arial" charset="0"/>
              </a:defRPr>
            </a:lvl1pPr>
            <a:lvl2pPr marL="742950" indent="-285750" eaLnBrk="0" hangingPunct="0">
              <a:defRPr sz="1600" b="1">
                <a:solidFill>
                  <a:schemeClr val="bg1"/>
                </a:solidFill>
                <a:latin typeface="Arial" charset="0"/>
                <a:cs typeface="Arial" charset="0"/>
              </a:defRPr>
            </a:lvl2pPr>
            <a:lvl3pPr marL="1143000" indent="-228600" eaLnBrk="0" hangingPunct="0">
              <a:defRPr sz="1600" b="1">
                <a:solidFill>
                  <a:schemeClr val="bg1"/>
                </a:solidFill>
                <a:latin typeface="Arial" charset="0"/>
                <a:cs typeface="Arial" charset="0"/>
              </a:defRPr>
            </a:lvl3pPr>
            <a:lvl4pPr marL="1600200" indent="-228600" eaLnBrk="0" hangingPunct="0">
              <a:defRPr sz="1600" b="1">
                <a:solidFill>
                  <a:schemeClr val="bg1"/>
                </a:solidFill>
                <a:latin typeface="Arial" charset="0"/>
                <a:cs typeface="Arial" charset="0"/>
              </a:defRPr>
            </a:lvl4pPr>
            <a:lvl5pPr marL="2057400" indent="-228600" eaLnBrk="0" hangingPunct="0">
              <a:defRPr sz="1600" b="1">
                <a:solidFill>
                  <a:schemeClr val="bg1"/>
                </a:solidFill>
                <a:latin typeface="Arial" charset="0"/>
                <a:cs typeface="Arial" charset="0"/>
              </a:defRPr>
            </a:lvl5pPr>
            <a:lvl6pPr marL="2514600" indent="-228600" algn="ctr" eaLnBrk="0" fontAlgn="base" hangingPunct="0">
              <a:lnSpc>
                <a:spcPct val="70000"/>
              </a:lnSpc>
              <a:spcBef>
                <a:spcPct val="30000"/>
              </a:spcBef>
              <a:spcAft>
                <a:spcPct val="0"/>
              </a:spcAft>
              <a:defRPr sz="1600" b="1">
                <a:solidFill>
                  <a:schemeClr val="bg1"/>
                </a:solidFill>
                <a:latin typeface="Arial" charset="0"/>
                <a:cs typeface="Arial" charset="0"/>
              </a:defRPr>
            </a:lvl6pPr>
            <a:lvl7pPr marL="2971800" indent="-228600" algn="ctr" eaLnBrk="0" fontAlgn="base" hangingPunct="0">
              <a:lnSpc>
                <a:spcPct val="70000"/>
              </a:lnSpc>
              <a:spcBef>
                <a:spcPct val="30000"/>
              </a:spcBef>
              <a:spcAft>
                <a:spcPct val="0"/>
              </a:spcAft>
              <a:defRPr sz="1600" b="1">
                <a:solidFill>
                  <a:schemeClr val="bg1"/>
                </a:solidFill>
                <a:latin typeface="Arial" charset="0"/>
                <a:cs typeface="Arial" charset="0"/>
              </a:defRPr>
            </a:lvl7pPr>
            <a:lvl8pPr marL="3429000" indent="-228600" algn="ctr" eaLnBrk="0" fontAlgn="base" hangingPunct="0">
              <a:lnSpc>
                <a:spcPct val="70000"/>
              </a:lnSpc>
              <a:spcBef>
                <a:spcPct val="30000"/>
              </a:spcBef>
              <a:spcAft>
                <a:spcPct val="0"/>
              </a:spcAft>
              <a:defRPr sz="1600" b="1">
                <a:solidFill>
                  <a:schemeClr val="bg1"/>
                </a:solidFill>
                <a:latin typeface="Arial" charset="0"/>
                <a:cs typeface="Arial" charset="0"/>
              </a:defRPr>
            </a:lvl8pPr>
            <a:lvl9pPr marL="3886200" indent="-228600" algn="ctr" eaLnBrk="0" fontAlgn="base" hangingPunct="0">
              <a:lnSpc>
                <a:spcPct val="70000"/>
              </a:lnSpc>
              <a:spcBef>
                <a:spcPct val="30000"/>
              </a:spcBef>
              <a:spcAft>
                <a:spcPct val="0"/>
              </a:spcAft>
              <a:defRPr sz="1600" b="1">
                <a:solidFill>
                  <a:schemeClr val="bg1"/>
                </a:solidFill>
                <a:latin typeface="Arial" charset="0"/>
                <a:cs typeface="Arial" charset="0"/>
              </a:defRPr>
            </a:lvl9pPr>
          </a:lstStyle>
          <a:p>
            <a:pPr algn="ctr" eaLnBrk="1" hangingPunct="1"/>
            <a:r>
              <a:rPr lang="en-US" altLang="en-US" sz="1800" dirty="0">
                <a:solidFill>
                  <a:schemeClr val="tx1"/>
                </a:solidFill>
              </a:rPr>
              <a:t>Product B</a:t>
            </a:r>
          </a:p>
        </p:txBody>
      </p:sp>
    </p:spTree>
    <p:extLst>
      <p:ext uri="{BB962C8B-B14F-4D97-AF65-F5344CB8AC3E}">
        <p14:creationId xmlns:p14="http://schemas.microsoft.com/office/powerpoint/2010/main" val="231700013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dirty="0"/>
              <a:t>Case Study - Automotive</a:t>
            </a:r>
          </a:p>
        </p:txBody>
      </p:sp>
      <p:sp>
        <p:nvSpPr>
          <p:cNvPr id="4" name="TextBox 3"/>
          <p:cNvSpPr txBox="1"/>
          <p:nvPr/>
        </p:nvSpPr>
        <p:spPr>
          <a:xfrm>
            <a:off x="1117600" y="1295400"/>
            <a:ext cx="9753600" cy="400110"/>
          </a:xfrm>
          <a:prstGeom prst="rect">
            <a:avLst/>
          </a:prstGeom>
          <a:noFill/>
        </p:spPr>
        <p:txBody>
          <a:bodyPr wrap="square" rtlCol="0">
            <a:spAutoFit/>
          </a:bodyPr>
          <a:lstStyle/>
          <a:p>
            <a:pPr algn="ctr"/>
            <a:r>
              <a:rPr lang="en-US" sz="2000" b="1" dirty="0" smtClean="0">
                <a:latin typeface="Arial" panose="020B0604020202020204" pitchFamily="34" charset="0"/>
                <a:cs typeface="Arial" panose="020B0604020202020204" pitchFamily="34" charset="0"/>
              </a:rPr>
              <a:t>Measurable Reaming </a:t>
            </a:r>
            <a:r>
              <a:rPr lang="en-US" sz="2000" b="1" dirty="0">
                <a:latin typeface="Arial" panose="020B0604020202020204" pitchFamily="34" charset="0"/>
                <a:cs typeface="Arial" panose="020B0604020202020204" pitchFamily="34" charset="0"/>
              </a:rPr>
              <a:t>Cylinder head </a:t>
            </a:r>
            <a:r>
              <a:rPr lang="en-US" sz="2000" b="1" dirty="0" smtClean="0">
                <a:latin typeface="Arial" panose="020B0604020202020204" pitchFamily="34" charset="0"/>
                <a:cs typeface="Arial" panose="020B0604020202020204" pitchFamily="34" charset="0"/>
              </a:rPr>
              <a:t>- </a:t>
            </a:r>
            <a:r>
              <a:rPr lang="en-US" sz="2000" b="1" dirty="0">
                <a:latin typeface="Arial" panose="020B0604020202020204" pitchFamily="34" charset="0"/>
                <a:cs typeface="Arial" panose="020B0604020202020204" pitchFamily="34" charset="0"/>
              </a:rPr>
              <a:t>Surface finish</a:t>
            </a:r>
          </a:p>
        </p:txBody>
      </p:sp>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2060329" y="3861064"/>
            <a:ext cx="2870200" cy="1563787"/>
          </a:xfrm>
          <a:prstGeom prst="rect">
            <a:avLst/>
          </a:prstGeom>
          <a:noFill/>
        </p:spPr>
      </p:pic>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6349909" y="4038601"/>
            <a:ext cx="2732067" cy="1386250"/>
          </a:xfrm>
          <a:prstGeom prst="rect">
            <a:avLst/>
          </a:prstGeom>
          <a:noFill/>
        </p:spPr>
      </p:pic>
      <p:pic>
        <p:nvPicPr>
          <p:cNvPr id="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6594863" y="2201758"/>
            <a:ext cx="2447059" cy="1246248"/>
          </a:xfrm>
          <a:prstGeom prst="rect">
            <a:avLst/>
          </a:prstGeom>
          <a:noFill/>
        </p:spPr>
      </p:pic>
      <p:pic>
        <p:nvPicPr>
          <p:cNvPr id="8"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a:xfrm>
            <a:off x="2060329" y="2105482"/>
            <a:ext cx="2870200" cy="1563787"/>
          </a:xfrm>
          <a:prstGeom prst="rect">
            <a:avLst/>
          </a:prstGeom>
          <a:noFill/>
        </p:spPr>
      </p:pic>
      <p:sp>
        <p:nvSpPr>
          <p:cNvPr id="9" name="Text Box 6"/>
          <p:cNvSpPr txBox="1">
            <a:spLocks noChangeArrowheads="1"/>
          </p:cNvSpPr>
          <p:nvPr/>
        </p:nvSpPr>
        <p:spPr bwMode="auto">
          <a:xfrm>
            <a:off x="5724683" y="1737472"/>
            <a:ext cx="3902413" cy="36933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600" b="1">
                <a:solidFill>
                  <a:schemeClr val="bg1"/>
                </a:solidFill>
                <a:latin typeface="Arial" charset="0"/>
                <a:cs typeface="Arial" charset="0"/>
              </a:defRPr>
            </a:lvl1pPr>
            <a:lvl2pPr marL="742950" indent="-285750" eaLnBrk="0" hangingPunct="0">
              <a:defRPr sz="1600" b="1">
                <a:solidFill>
                  <a:schemeClr val="bg1"/>
                </a:solidFill>
                <a:latin typeface="Arial" charset="0"/>
                <a:cs typeface="Arial" charset="0"/>
              </a:defRPr>
            </a:lvl2pPr>
            <a:lvl3pPr marL="1143000" indent="-228600" eaLnBrk="0" hangingPunct="0">
              <a:defRPr sz="1600" b="1">
                <a:solidFill>
                  <a:schemeClr val="bg1"/>
                </a:solidFill>
                <a:latin typeface="Arial" charset="0"/>
                <a:cs typeface="Arial" charset="0"/>
              </a:defRPr>
            </a:lvl3pPr>
            <a:lvl4pPr marL="1600200" indent="-228600" eaLnBrk="0" hangingPunct="0">
              <a:defRPr sz="1600" b="1">
                <a:solidFill>
                  <a:schemeClr val="bg1"/>
                </a:solidFill>
                <a:latin typeface="Arial" charset="0"/>
                <a:cs typeface="Arial" charset="0"/>
              </a:defRPr>
            </a:lvl4pPr>
            <a:lvl5pPr marL="2057400" indent="-228600" eaLnBrk="0" hangingPunct="0">
              <a:defRPr sz="1600" b="1">
                <a:solidFill>
                  <a:schemeClr val="bg1"/>
                </a:solidFill>
                <a:latin typeface="Arial" charset="0"/>
                <a:cs typeface="Arial" charset="0"/>
              </a:defRPr>
            </a:lvl5pPr>
            <a:lvl6pPr marL="2514600" indent="-228600" algn="ctr" eaLnBrk="0" fontAlgn="base" hangingPunct="0">
              <a:lnSpc>
                <a:spcPct val="70000"/>
              </a:lnSpc>
              <a:spcBef>
                <a:spcPct val="30000"/>
              </a:spcBef>
              <a:spcAft>
                <a:spcPct val="0"/>
              </a:spcAft>
              <a:defRPr sz="1600" b="1">
                <a:solidFill>
                  <a:schemeClr val="bg1"/>
                </a:solidFill>
                <a:latin typeface="Arial" charset="0"/>
                <a:cs typeface="Arial" charset="0"/>
              </a:defRPr>
            </a:lvl6pPr>
            <a:lvl7pPr marL="2971800" indent="-228600" algn="ctr" eaLnBrk="0" fontAlgn="base" hangingPunct="0">
              <a:lnSpc>
                <a:spcPct val="70000"/>
              </a:lnSpc>
              <a:spcBef>
                <a:spcPct val="30000"/>
              </a:spcBef>
              <a:spcAft>
                <a:spcPct val="0"/>
              </a:spcAft>
              <a:defRPr sz="1600" b="1">
                <a:solidFill>
                  <a:schemeClr val="bg1"/>
                </a:solidFill>
                <a:latin typeface="Arial" charset="0"/>
                <a:cs typeface="Arial" charset="0"/>
              </a:defRPr>
            </a:lvl7pPr>
            <a:lvl8pPr marL="3429000" indent="-228600" algn="ctr" eaLnBrk="0" fontAlgn="base" hangingPunct="0">
              <a:lnSpc>
                <a:spcPct val="70000"/>
              </a:lnSpc>
              <a:spcBef>
                <a:spcPct val="30000"/>
              </a:spcBef>
              <a:spcAft>
                <a:spcPct val="0"/>
              </a:spcAft>
              <a:defRPr sz="1600" b="1">
                <a:solidFill>
                  <a:schemeClr val="bg1"/>
                </a:solidFill>
                <a:latin typeface="Arial" charset="0"/>
                <a:cs typeface="Arial" charset="0"/>
              </a:defRPr>
            </a:lvl8pPr>
            <a:lvl9pPr marL="3886200" indent="-228600" algn="ctr" eaLnBrk="0" fontAlgn="base" hangingPunct="0">
              <a:lnSpc>
                <a:spcPct val="70000"/>
              </a:lnSpc>
              <a:spcBef>
                <a:spcPct val="30000"/>
              </a:spcBef>
              <a:spcAft>
                <a:spcPct val="0"/>
              </a:spcAft>
              <a:defRPr sz="1600" b="1">
                <a:solidFill>
                  <a:schemeClr val="bg1"/>
                </a:solidFill>
                <a:latin typeface="Arial" charset="0"/>
                <a:cs typeface="Arial" charset="0"/>
              </a:defRPr>
            </a:lvl9pPr>
          </a:lstStyle>
          <a:p>
            <a:pPr algn="ctr"/>
            <a:r>
              <a:rPr lang="en-US" altLang="en-US" sz="1800" dirty="0">
                <a:solidFill>
                  <a:schemeClr val="tx1"/>
                </a:solidFill>
                <a:latin typeface="Arial" panose="020B0604020202020204" pitchFamily="34" charset="0"/>
                <a:cs typeface="Arial" panose="020B0604020202020204" pitchFamily="34" charset="0"/>
              </a:rPr>
              <a:t>Poor Finish&gt; 1.0 Ra</a:t>
            </a:r>
          </a:p>
        </p:txBody>
      </p:sp>
      <p:sp>
        <p:nvSpPr>
          <p:cNvPr id="10" name="Text Box 7"/>
          <p:cNvSpPr txBox="1">
            <a:spLocks noChangeArrowheads="1"/>
          </p:cNvSpPr>
          <p:nvPr/>
        </p:nvSpPr>
        <p:spPr bwMode="auto">
          <a:xfrm>
            <a:off x="6234015" y="3669269"/>
            <a:ext cx="3320908" cy="369332"/>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600" b="1">
                <a:solidFill>
                  <a:schemeClr val="bg1"/>
                </a:solidFill>
                <a:latin typeface="Arial" charset="0"/>
                <a:cs typeface="Arial" charset="0"/>
              </a:defRPr>
            </a:lvl1pPr>
            <a:lvl2pPr marL="742950" indent="-285750" eaLnBrk="0" hangingPunct="0">
              <a:defRPr sz="1600" b="1">
                <a:solidFill>
                  <a:schemeClr val="bg1"/>
                </a:solidFill>
                <a:latin typeface="Arial" charset="0"/>
                <a:cs typeface="Arial" charset="0"/>
              </a:defRPr>
            </a:lvl2pPr>
            <a:lvl3pPr marL="1143000" indent="-228600" eaLnBrk="0" hangingPunct="0">
              <a:defRPr sz="1600" b="1">
                <a:solidFill>
                  <a:schemeClr val="bg1"/>
                </a:solidFill>
                <a:latin typeface="Arial" charset="0"/>
                <a:cs typeface="Arial" charset="0"/>
              </a:defRPr>
            </a:lvl3pPr>
            <a:lvl4pPr marL="1600200" indent="-228600" eaLnBrk="0" hangingPunct="0">
              <a:defRPr sz="1600" b="1">
                <a:solidFill>
                  <a:schemeClr val="bg1"/>
                </a:solidFill>
                <a:latin typeface="Arial" charset="0"/>
                <a:cs typeface="Arial" charset="0"/>
              </a:defRPr>
            </a:lvl4pPr>
            <a:lvl5pPr marL="2057400" indent="-228600" eaLnBrk="0" hangingPunct="0">
              <a:defRPr sz="1600" b="1">
                <a:solidFill>
                  <a:schemeClr val="bg1"/>
                </a:solidFill>
                <a:latin typeface="Arial" charset="0"/>
                <a:cs typeface="Arial" charset="0"/>
              </a:defRPr>
            </a:lvl5pPr>
            <a:lvl6pPr marL="2514600" indent="-228600" algn="ctr" eaLnBrk="0" fontAlgn="base" hangingPunct="0">
              <a:lnSpc>
                <a:spcPct val="70000"/>
              </a:lnSpc>
              <a:spcBef>
                <a:spcPct val="30000"/>
              </a:spcBef>
              <a:spcAft>
                <a:spcPct val="0"/>
              </a:spcAft>
              <a:defRPr sz="1600" b="1">
                <a:solidFill>
                  <a:schemeClr val="bg1"/>
                </a:solidFill>
                <a:latin typeface="Arial" charset="0"/>
                <a:cs typeface="Arial" charset="0"/>
              </a:defRPr>
            </a:lvl6pPr>
            <a:lvl7pPr marL="2971800" indent="-228600" algn="ctr" eaLnBrk="0" fontAlgn="base" hangingPunct="0">
              <a:lnSpc>
                <a:spcPct val="70000"/>
              </a:lnSpc>
              <a:spcBef>
                <a:spcPct val="30000"/>
              </a:spcBef>
              <a:spcAft>
                <a:spcPct val="0"/>
              </a:spcAft>
              <a:defRPr sz="1600" b="1">
                <a:solidFill>
                  <a:schemeClr val="bg1"/>
                </a:solidFill>
                <a:latin typeface="Arial" charset="0"/>
                <a:cs typeface="Arial" charset="0"/>
              </a:defRPr>
            </a:lvl7pPr>
            <a:lvl8pPr marL="3429000" indent="-228600" algn="ctr" eaLnBrk="0" fontAlgn="base" hangingPunct="0">
              <a:lnSpc>
                <a:spcPct val="70000"/>
              </a:lnSpc>
              <a:spcBef>
                <a:spcPct val="30000"/>
              </a:spcBef>
              <a:spcAft>
                <a:spcPct val="0"/>
              </a:spcAft>
              <a:defRPr sz="1600" b="1">
                <a:solidFill>
                  <a:schemeClr val="bg1"/>
                </a:solidFill>
                <a:latin typeface="Arial" charset="0"/>
                <a:cs typeface="Arial" charset="0"/>
              </a:defRPr>
            </a:lvl8pPr>
            <a:lvl9pPr marL="3886200" indent="-228600" algn="ctr" eaLnBrk="0" fontAlgn="base" hangingPunct="0">
              <a:lnSpc>
                <a:spcPct val="70000"/>
              </a:lnSpc>
              <a:spcBef>
                <a:spcPct val="30000"/>
              </a:spcBef>
              <a:spcAft>
                <a:spcPct val="0"/>
              </a:spcAft>
              <a:defRPr sz="1600" b="1">
                <a:solidFill>
                  <a:schemeClr val="bg1"/>
                </a:solidFill>
                <a:latin typeface="Arial" charset="0"/>
                <a:cs typeface="Arial" charset="0"/>
              </a:defRPr>
            </a:lvl9pPr>
          </a:lstStyle>
          <a:p>
            <a:pPr algn="ctr"/>
            <a:r>
              <a:rPr lang="en-US" altLang="en-US" sz="1800" dirty="0">
                <a:solidFill>
                  <a:schemeClr val="tx1"/>
                </a:solidFill>
                <a:latin typeface="Arial" panose="020B0604020202020204" pitchFamily="34" charset="0"/>
                <a:cs typeface="Arial" panose="020B0604020202020204" pitchFamily="34" charset="0"/>
              </a:rPr>
              <a:t>Good </a:t>
            </a:r>
            <a:r>
              <a:rPr lang="en-US" altLang="en-US" sz="1800" dirty="0" smtClean="0">
                <a:solidFill>
                  <a:schemeClr val="tx1"/>
                </a:solidFill>
                <a:latin typeface="Arial" panose="020B0604020202020204" pitchFamily="34" charset="0"/>
                <a:cs typeface="Arial" panose="020B0604020202020204" pitchFamily="34" charset="0"/>
              </a:rPr>
              <a:t>Finish~ </a:t>
            </a:r>
            <a:r>
              <a:rPr lang="en-US" altLang="en-US" sz="1800" dirty="0">
                <a:solidFill>
                  <a:schemeClr val="tx1"/>
                </a:solidFill>
                <a:latin typeface="Arial" panose="020B0604020202020204" pitchFamily="34" charset="0"/>
                <a:cs typeface="Arial" panose="020B0604020202020204" pitchFamily="34" charset="0"/>
              </a:rPr>
              <a:t>0.1 Ra</a:t>
            </a:r>
          </a:p>
        </p:txBody>
      </p:sp>
    </p:spTree>
    <p:extLst>
      <p:ext uri="{BB962C8B-B14F-4D97-AF65-F5344CB8AC3E}">
        <p14:creationId xmlns:p14="http://schemas.microsoft.com/office/powerpoint/2010/main" val="33222332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dirty="0"/>
              <a:t>Case Study - Cast Aluminum Drill </a:t>
            </a:r>
            <a:r>
              <a:rPr lang="en-US" sz="3200" dirty="0" smtClean="0"/>
              <a:t>Test</a:t>
            </a:r>
            <a:endParaRPr lang="en-US" sz="3200" dirty="0"/>
          </a:p>
        </p:txBody>
      </p:sp>
      <p:sp>
        <p:nvSpPr>
          <p:cNvPr id="4" name="TextBox 3"/>
          <p:cNvSpPr txBox="1"/>
          <p:nvPr/>
        </p:nvSpPr>
        <p:spPr>
          <a:xfrm>
            <a:off x="4997067" y="1371600"/>
            <a:ext cx="1566454" cy="400110"/>
          </a:xfrm>
          <a:prstGeom prst="rect">
            <a:avLst/>
          </a:prstGeom>
          <a:noFill/>
        </p:spPr>
        <p:txBody>
          <a:bodyPr wrap="none" rtlCol="0">
            <a:spAutoFit/>
          </a:bodyPr>
          <a:lstStyle/>
          <a:p>
            <a:pPr algn="ctr"/>
            <a:r>
              <a:rPr lang="en-US" sz="2000" b="1" dirty="0">
                <a:latin typeface="Arial" panose="020B0604020202020204" pitchFamily="34" charset="0"/>
                <a:cs typeface="Arial" panose="020B0604020202020204" pitchFamily="34" charset="0"/>
              </a:rPr>
              <a:t>Hole Finish</a:t>
            </a: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4598" y="2329814"/>
            <a:ext cx="4328119" cy="2433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2800" y="2328038"/>
            <a:ext cx="4320117" cy="2457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6"/>
          <p:cNvSpPr txBox="1">
            <a:spLocks noChangeArrowheads="1"/>
          </p:cNvSpPr>
          <p:nvPr/>
        </p:nvSpPr>
        <p:spPr bwMode="auto">
          <a:xfrm>
            <a:off x="1524001" y="4808307"/>
            <a:ext cx="2501553" cy="290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l" eaLnBrk="0" hangingPunct="0">
              <a:lnSpc>
                <a:spcPct val="90000"/>
              </a:lnSpc>
              <a:spcBef>
                <a:spcPct val="60000"/>
              </a:spcBef>
              <a:buChar char="•"/>
              <a:defRPr sz="2000">
                <a:solidFill>
                  <a:schemeClr val="tx1"/>
                </a:solidFill>
                <a:latin typeface="Arial" charset="0"/>
              </a:defRPr>
            </a:lvl1pPr>
            <a:lvl2pPr marL="742950" indent="-285750" algn="l" eaLnBrk="0" hangingPunct="0">
              <a:lnSpc>
                <a:spcPct val="90000"/>
              </a:lnSpc>
              <a:buChar char="–"/>
              <a:defRPr>
                <a:solidFill>
                  <a:schemeClr val="tx1"/>
                </a:solidFill>
                <a:latin typeface="Arial" charset="0"/>
              </a:defRPr>
            </a:lvl2pPr>
            <a:lvl3pPr marL="1143000" indent="-228600" algn="l" eaLnBrk="0" hangingPunct="0">
              <a:lnSpc>
                <a:spcPct val="90000"/>
              </a:lnSpc>
              <a:spcBef>
                <a:spcPct val="20000"/>
              </a:spcBef>
              <a:buChar char="•"/>
              <a:defRPr sz="1600">
                <a:solidFill>
                  <a:schemeClr val="tx1"/>
                </a:solidFill>
                <a:latin typeface="Arial" charset="0"/>
              </a:defRPr>
            </a:lvl3pPr>
            <a:lvl4pPr marL="1600200" indent="-228600" algn="l" eaLnBrk="0" hangingPunct="0">
              <a:lnSpc>
                <a:spcPct val="90000"/>
              </a:lnSpc>
              <a:spcBef>
                <a:spcPct val="10000"/>
              </a:spcBef>
              <a:buChar char="–"/>
              <a:defRPr sz="1400">
                <a:solidFill>
                  <a:schemeClr val="tx1"/>
                </a:solidFill>
                <a:latin typeface="Arial" charset="0"/>
              </a:defRPr>
            </a:lvl4pPr>
            <a:lvl5pPr marL="2057400" indent="-228600" algn="l" eaLnBrk="0" hangingPunct="0">
              <a:lnSpc>
                <a:spcPct val="90000"/>
              </a:lnSpc>
              <a:spcBef>
                <a:spcPct val="10000"/>
              </a:spcBef>
              <a:buChar char="»"/>
              <a:defRPr sz="1400">
                <a:solidFill>
                  <a:schemeClr val="tx1"/>
                </a:solidFill>
                <a:latin typeface="Arial" charset="0"/>
              </a:defRPr>
            </a:lvl5pPr>
            <a:lvl6pPr marL="2514600" indent="-228600" eaLnBrk="0" fontAlgn="base" hangingPunct="0">
              <a:lnSpc>
                <a:spcPct val="90000"/>
              </a:lnSpc>
              <a:spcBef>
                <a:spcPct val="10000"/>
              </a:spcBef>
              <a:spcAft>
                <a:spcPct val="0"/>
              </a:spcAft>
              <a:buChar char="»"/>
              <a:defRPr sz="1400">
                <a:solidFill>
                  <a:schemeClr val="tx1"/>
                </a:solidFill>
                <a:latin typeface="Arial" charset="0"/>
              </a:defRPr>
            </a:lvl6pPr>
            <a:lvl7pPr marL="2971800" indent="-228600" eaLnBrk="0" fontAlgn="base" hangingPunct="0">
              <a:lnSpc>
                <a:spcPct val="90000"/>
              </a:lnSpc>
              <a:spcBef>
                <a:spcPct val="10000"/>
              </a:spcBef>
              <a:spcAft>
                <a:spcPct val="0"/>
              </a:spcAft>
              <a:buChar char="»"/>
              <a:defRPr sz="1400">
                <a:solidFill>
                  <a:schemeClr val="tx1"/>
                </a:solidFill>
                <a:latin typeface="Arial" charset="0"/>
              </a:defRPr>
            </a:lvl7pPr>
            <a:lvl8pPr marL="3429000" indent="-228600" eaLnBrk="0" fontAlgn="base" hangingPunct="0">
              <a:lnSpc>
                <a:spcPct val="90000"/>
              </a:lnSpc>
              <a:spcBef>
                <a:spcPct val="10000"/>
              </a:spcBef>
              <a:spcAft>
                <a:spcPct val="0"/>
              </a:spcAft>
              <a:buChar char="»"/>
              <a:defRPr sz="1400">
                <a:solidFill>
                  <a:schemeClr val="tx1"/>
                </a:solidFill>
                <a:latin typeface="Arial" charset="0"/>
              </a:defRPr>
            </a:lvl8pPr>
            <a:lvl9pPr marL="3886200" indent="-228600" eaLnBrk="0" fontAlgn="base" hangingPunct="0">
              <a:lnSpc>
                <a:spcPct val="90000"/>
              </a:lnSpc>
              <a:spcBef>
                <a:spcPct val="10000"/>
              </a:spcBef>
              <a:spcAft>
                <a:spcPct val="0"/>
              </a:spcAft>
              <a:buChar char="»"/>
              <a:defRPr sz="1400">
                <a:solidFill>
                  <a:schemeClr val="tx1"/>
                </a:solidFill>
                <a:latin typeface="Arial" charset="0"/>
              </a:defRPr>
            </a:lvl9pPr>
          </a:lstStyle>
          <a:p>
            <a:pPr algn="ctr" eaLnBrk="1" hangingPunct="1">
              <a:lnSpc>
                <a:spcPct val="70000"/>
              </a:lnSpc>
              <a:spcBef>
                <a:spcPct val="30000"/>
              </a:spcBef>
              <a:buFontTx/>
              <a:buNone/>
            </a:pPr>
            <a:r>
              <a:rPr lang="en-US" altLang="en-US" sz="1800" b="1" dirty="0">
                <a:solidFill>
                  <a:srgbClr val="000000"/>
                </a:solidFill>
              </a:rPr>
              <a:t>Product A</a:t>
            </a:r>
          </a:p>
        </p:txBody>
      </p:sp>
      <p:sp>
        <p:nvSpPr>
          <p:cNvPr id="8" name="Text Box 8"/>
          <p:cNvSpPr txBox="1">
            <a:spLocks noChangeArrowheads="1"/>
          </p:cNvSpPr>
          <p:nvPr/>
        </p:nvSpPr>
        <p:spPr bwMode="auto">
          <a:xfrm>
            <a:off x="8026400" y="4817695"/>
            <a:ext cx="1766448" cy="290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l" eaLnBrk="0" hangingPunct="0">
              <a:lnSpc>
                <a:spcPct val="90000"/>
              </a:lnSpc>
              <a:spcBef>
                <a:spcPct val="60000"/>
              </a:spcBef>
              <a:buChar char="•"/>
              <a:defRPr sz="2000">
                <a:solidFill>
                  <a:schemeClr val="tx1"/>
                </a:solidFill>
                <a:latin typeface="Arial" charset="0"/>
              </a:defRPr>
            </a:lvl1pPr>
            <a:lvl2pPr marL="742950" indent="-285750" algn="l" eaLnBrk="0" hangingPunct="0">
              <a:lnSpc>
                <a:spcPct val="90000"/>
              </a:lnSpc>
              <a:buChar char="–"/>
              <a:defRPr>
                <a:solidFill>
                  <a:schemeClr val="tx1"/>
                </a:solidFill>
                <a:latin typeface="Arial" charset="0"/>
              </a:defRPr>
            </a:lvl2pPr>
            <a:lvl3pPr marL="1143000" indent="-228600" algn="l" eaLnBrk="0" hangingPunct="0">
              <a:lnSpc>
                <a:spcPct val="90000"/>
              </a:lnSpc>
              <a:spcBef>
                <a:spcPct val="20000"/>
              </a:spcBef>
              <a:buChar char="•"/>
              <a:defRPr sz="1600">
                <a:solidFill>
                  <a:schemeClr val="tx1"/>
                </a:solidFill>
                <a:latin typeface="Arial" charset="0"/>
              </a:defRPr>
            </a:lvl3pPr>
            <a:lvl4pPr marL="1600200" indent="-228600" algn="l" eaLnBrk="0" hangingPunct="0">
              <a:lnSpc>
                <a:spcPct val="90000"/>
              </a:lnSpc>
              <a:spcBef>
                <a:spcPct val="10000"/>
              </a:spcBef>
              <a:buChar char="–"/>
              <a:defRPr sz="1400">
                <a:solidFill>
                  <a:schemeClr val="tx1"/>
                </a:solidFill>
                <a:latin typeface="Arial" charset="0"/>
              </a:defRPr>
            </a:lvl4pPr>
            <a:lvl5pPr marL="2057400" indent="-228600" algn="l" eaLnBrk="0" hangingPunct="0">
              <a:lnSpc>
                <a:spcPct val="90000"/>
              </a:lnSpc>
              <a:spcBef>
                <a:spcPct val="10000"/>
              </a:spcBef>
              <a:buChar char="»"/>
              <a:defRPr sz="1400">
                <a:solidFill>
                  <a:schemeClr val="tx1"/>
                </a:solidFill>
                <a:latin typeface="Arial" charset="0"/>
              </a:defRPr>
            </a:lvl5pPr>
            <a:lvl6pPr marL="2514600" indent="-228600" eaLnBrk="0" fontAlgn="base" hangingPunct="0">
              <a:lnSpc>
                <a:spcPct val="90000"/>
              </a:lnSpc>
              <a:spcBef>
                <a:spcPct val="10000"/>
              </a:spcBef>
              <a:spcAft>
                <a:spcPct val="0"/>
              </a:spcAft>
              <a:buChar char="»"/>
              <a:defRPr sz="1400">
                <a:solidFill>
                  <a:schemeClr val="tx1"/>
                </a:solidFill>
                <a:latin typeface="Arial" charset="0"/>
              </a:defRPr>
            </a:lvl6pPr>
            <a:lvl7pPr marL="2971800" indent="-228600" eaLnBrk="0" fontAlgn="base" hangingPunct="0">
              <a:lnSpc>
                <a:spcPct val="90000"/>
              </a:lnSpc>
              <a:spcBef>
                <a:spcPct val="10000"/>
              </a:spcBef>
              <a:spcAft>
                <a:spcPct val="0"/>
              </a:spcAft>
              <a:buChar char="»"/>
              <a:defRPr sz="1400">
                <a:solidFill>
                  <a:schemeClr val="tx1"/>
                </a:solidFill>
                <a:latin typeface="Arial" charset="0"/>
              </a:defRPr>
            </a:lvl7pPr>
            <a:lvl8pPr marL="3429000" indent="-228600" eaLnBrk="0" fontAlgn="base" hangingPunct="0">
              <a:lnSpc>
                <a:spcPct val="90000"/>
              </a:lnSpc>
              <a:spcBef>
                <a:spcPct val="10000"/>
              </a:spcBef>
              <a:spcAft>
                <a:spcPct val="0"/>
              </a:spcAft>
              <a:buChar char="»"/>
              <a:defRPr sz="1400">
                <a:solidFill>
                  <a:schemeClr val="tx1"/>
                </a:solidFill>
                <a:latin typeface="Arial" charset="0"/>
              </a:defRPr>
            </a:lvl8pPr>
            <a:lvl9pPr marL="3886200" indent="-228600" eaLnBrk="0" fontAlgn="base" hangingPunct="0">
              <a:lnSpc>
                <a:spcPct val="90000"/>
              </a:lnSpc>
              <a:spcBef>
                <a:spcPct val="10000"/>
              </a:spcBef>
              <a:spcAft>
                <a:spcPct val="0"/>
              </a:spcAft>
              <a:buChar char="»"/>
              <a:defRPr sz="1400">
                <a:solidFill>
                  <a:schemeClr val="tx1"/>
                </a:solidFill>
                <a:latin typeface="Arial" charset="0"/>
              </a:defRPr>
            </a:lvl9pPr>
          </a:lstStyle>
          <a:p>
            <a:pPr algn="ctr" eaLnBrk="1" hangingPunct="1">
              <a:lnSpc>
                <a:spcPct val="70000"/>
              </a:lnSpc>
              <a:spcBef>
                <a:spcPct val="30000"/>
              </a:spcBef>
              <a:buFontTx/>
              <a:buNone/>
            </a:pPr>
            <a:r>
              <a:rPr lang="en-US" altLang="en-US" sz="1800" b="1" dirty="0">
                <a:solidFill>
                  <a:srgbClr val="000000"/>
                </a:solidFill>
              </a:rPr>
              <a:t>Product C</a:t>
            </a:r>
          </a:p>
        </p:txBody>
      </p:sp>
    </p:spTree>
    <p:extLst>
      <p:ext uri="{BB962C8B-B14F-4D97-AF65-F5344CB8AC3E}">
        <p14:creationId xmlns:p14="http://schemas.microsoft.com/office/powerpoint/2010/main" val="254829659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dirty="0"/>
              <a:t>Case Study - Thread </a:t>
            </a:r>
            <a:r>
              <a:rPr lang="en-US" sz="3200" dirty="0" smtClean="0"/>
              <a:t>Forming</a:t>
            </a:r>
            <a:endParaRPr lang="en-US" sz="3200" dirty="0"/>
          </a:p>
        </p:txBody>
      </p:sp>
      <p:sp>
        <p:nvSpPr>
          <p:cNvPr id="4" name="TextBox 3"/>
          <p:cNvSpPr txBox="1"/>
          <p:nvPr/>
        </p:nvSpPr>
        <p:spPr>
          <a:xfrm>
            <a:off x="4470401" y="1295400"/>
            <a:ext cx="1978427" cy="400110"/>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Thread Quality</a:t>
            </a: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3793" y="2668429"/>
            <a:ext cx="4535619" cy="2551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3957" y="2668430"/>
            <a:ext cx="4191000" cy="2513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5"/>
          <p:cNvSpPr>
            <a:spLocks noChangeArrowheads="1"/>
          </p:cNvSpPr>
          <p:nvPr/>
        </p:nvSpPr>
        <p:spPr bwMode="auto">
          <a:xfrm>
            <a:off x="2235201" y="5181600"/>
            <a:ext cx="17742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600" b="1">
                <a:solidFill>
                  <a:schemeClr val="bg1"/>
                </a:solidFill>
                <a:latin typeface="Arial" charset="0"/>
                <a:cs typeface="Arial" charset="0"/>
              </a:defRPr>
            </a:lvl1pPr>
            <a:lvl2pPr marL="742950" indent="-285750" eaLnBrk="0" hangingPunct="0">
              <a:defRPr sz="1600" b="1">
                <a:solidFill>
                  <a:schemeClr val="bg1"/>
                </a:solidFill>
                <a:latin typeface="Arial" charset="0"/>
                <a:cs typeface="Arial" charset="0"/>
              </a:defRPr>
            </a:lvl2pPr>
            <a:lvl3pPr marL="1143000" indent="-228600" eaLnBrk="0" hangingPunct="0">
              <a:defRPr sz="1600" b="1">
                <a:solidFill>
                  <a:schemeClr val="bg1"/>
                </a:solidFill>
                <a:latin typeface="Arial" charset="0"/>
                <a:cs typeface="Arial" charset="0"/>
              </a:defRPr>
            </a:lvl3pPr>
            <a:lvl4pPr marL="1600200" indent="-228600" eaLnBrk="0" hangingPunct="0">
              <a:defRPr sz="1600" b="1">
                <a:solidFill>
                  <a:schemeClr val="bg1"/>
                </a:solidFill>
                <a:latin typeface="Arial" charset="0"/>
                <a:cs typeface="Arial" charset="0"/>
              </a:defRPr>
            </a:lvl4pPr>
            <a:lvl5pPr marL="2057400" indent="-228600" eaLnBrk="0" hangingPunct="0">
              <a:defRPr sz="1600" b="1">
                <a:solidFill>
                  <a:schemeClr val="bg1"/>
                </a:solidFill>
                <a:latin typeface="Arial" charset="0"/>
                <a:cs typeface="Arial" charset="0"/>
              </a:defRPr>
            </a:lvl5pPr>
            <a:lvl6pPr marL="2514600" indent="-228600" algn="ctr" eaLnBrk="0" fontAlgn="base" hangingPunct="0">
              <a:lnSpc>
                <a:spcPct val="70000"/>
              </a:lnSpc>
              <a:spcBef>
                <a:spcPct val="30000"/>
              </a:spcBef>
              <a:spcAft>
                <a:spcPct val="0"/>
              </a:spcAft>
              <a:defRPr sz="1600" b="1">
                <a:solidFill>
                  <a:schemeClr val="bg1"/>
                </a:solidFill>
                <a:latin typeface="Arial" charset="0"/>
                <a:cs typeface="Arial" charset="0"/>
              </a:defRPr>
            </a:lvl6pPr>
            <a:lvl7pPr marL="2971800" indent="-228600" algn="ctr" eaLnBrk="0" fontAlgn="base" hangingPunct="0">
              <a:lnSpc>
                <a:spcPct val="70000"/>
              </a:lnSpc>
              <a:spcBef>
                <a:spcPct val="30000"/>
              </a:spcBef>
              <a:spcAft>
                <a:spcPct val="0"/>
              </a:spcAft>
              <a:defRPr sz="1600" b="1">
                <a:solidFill>
                  <a:schemeClr val="bg1"/>
                </a:solidFill>
                <a:latin typeface="Arial" charset="0"/>
                <a:cs typeface="Arial" charset="0"/>
              </a:defRPr>
            </a:lvl7pPr>
            <a:lvl8pPr marL="3429000" indent="-228600" algn="ctr" eaLnBrk="0" fontAlgn="base" hangingPunct="0">
              <a:lnSpc>
                <a:spcPct val="70000"/>
              </a:lnSpc>
              <a:spcBef>
                <a:spcPct val="30000"/>
              </a:spcBef>
              <a:spcAft>
                <a:spcPct val="0"/>
              </a:spcAft>
              <a:defRPr sz="1600" b="1">
                <a:solidFill>
                  <a:schemeClr val="bg1"/>
                </a:solidFill>
                <a:latin typeface="Arial" charset="0"/>
                <a:cs typeface="Arial" charset="0"/>
              </a:defRPr>
            </a:lvl8pPr>
            <a:lvl9pPr marL="3886200" indent="-228600" algn="ctr" eaLnBrk="0" fontAlgn="base" hangingPunct="0">
              <a:lnSpc>
                <a:spcPct val="70000"/>
              </a:lnSpc>
              <a:spcBef>
                <a:spcPct val="30000"/>
              </a:spcBef>
              <a:spcAft>
                <a:spcPct val="0"/>
              </a:spcAft>
              <a:defRPr sz="1600" b="1">
                <a:solidFill>
                  <a:schemeClr val="bg1"/>
                </a:solidFill>
                <a:latin typeface="Arial" charset="0"/>
                <a:cs typeface="Arial" charset="0"/>
              </a:defRPr>
            </a:lvl9pPr>
          </a:lstStyle>
          <a:p>
            <a:pPr eaLnBrk="1" hangingPunct="1"/>
            <a:r>
              <a:rPr lang="en-US" altLang="en-US" sz="1800" dirty="0">
                <a:solidFill>
                  <a:schemeClr val="tx1"/>
                </a:solidFill>
              </a:rPr>
              <a:t>Product A</a:t>
            </a:r>
          </a:p>
        </p:txBody>
      </p:sp>
      <p:sp>
        <p:nvSpPr>
          <p:cNvPr id="8" name="Rectangle 6"/>
          <p:cNvSpPr>
            <a:spLocks noChangeArrowheads="1"/>
          </p:cNvSpPr>
          <p:nvPr/>
        </p:nvSpPr>
        <p:spPr bwMode="auto">
          <a:xfrm>
            <a:off x="7213600" y="5181600"/>
            <a:ext cx="17135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600" b="1">
                <a:solidFill>
                  <a:schemeClr val="bg1"/>
                </a:solidFill>
                <a:latin typeface="Arial" charset="0"/>
                <a:cs typeface="Arial" charset="0"/>
              </a:defRPr>
            </a:lvl1pPr>
            <a:lvl2pPr marL="742950" indent="-285750" eaLnBrk="0" hangingPunct="0">
              <a:defRPr sz="1600" b="1">
                <a:solidFill>
                  <a:schemeClr val="bg1"/>
                </a:solidFill>
                <a:latin typeface="Arial" charset="0"/>
                <a:cs typeface="Arial" charset="0"/>
              </a:defRPr>
            </a:lvl2pPr>
            <a:lvl3pPr marL="1143000" indent="-228600" eaLnBrk="0" hangingPunct="0">
              <a:defRPr sz="1600" b="1">
                <a:solidFill>
                  <a:schemeClr val="bg1"/>
                </a:solidFill>
                <a:latin typeface="Arial" charset="0"/>
                <a:cs typeface="Arial" charset="0"/>
              </a:defRPr>
            </a:lvl3pPr>
            <a:lvl4pPr marL="1600200" indent="-228600" eaLnBrk="0" hangingPunct="0">
              <a:defRPr sz="1600" b="1">
                <a:solidFill>
                  <a:schemeClr val="bg1"/>
                </a:solidFill>
                <a:latin typeface="Arial" charset="0"/>
                <a:cs typeface="Arial" charset="0"/>
              </a:defRPr>
            </a:lvl4pPr>
            <a:lvl5pPr marL="2057400" indent="-228600" eaLnBrk="0" hangingPunct="0">
              <a:defRPr sz="1600" b="1">
                <a:solidFill>
                  <a:schemeClr val="bg1"/>
                </a:solidFill>
                <a:latin typeface="Arial" charset="0"/>
                <a:cs typeface="Arial" charset="0"/>
              </a:defRPr>
            </a:lvl5pPr>
            <a:lvl6pPr marL="2514600" indent="-228600" algn="ctr" eaLnBrk="0" fontAlgn="base" hangingPunct="0">
              <a:lnSpc>
                <a:spcPct val="70000"/>
              </a:lnSpc>
              <a:spcBef>
                <a:spcPct val="30000"/>
              </a:spcBef>
              <a:spcAft>
                <a:spcPct val="0"/>
              </a:spcAft>
              <a:defRPr sz="1600" b="1">
                <a:solidFill>
                  <a:schemeClr val="bg1"/>
                </a:solidFill>
                <a:latin typeface="Arial" charset="0"/>
                <a:cs typeface="Arial" charset="0"/>
              </a:defRPr>
            </a:lvl6pPr>
            <a:lvl7pPr marL="2971800" indent="-228600" algn="ctr" eaLnBrk="0" fontAlgn="base" hangingPunct="0">
              <a:lnSpc>
                <a:spcPct val="70000"/>
              </a:lnSpc>
              <a:spcBef>
                <a:spcPct val="30000"/>
              </a:spcBef>
              <a:spcAft>
                <a:spcPct val="0"/>
              </a:spcAft>
              <a:defRPr sz="1600" b="1">
                <a:solidFill>
                  <a:schemeClr val="bg1"/>
                </a:solidFill>
                <a:latin typeface="Arial" charset="0"/>
                <a:cs typeface="Arial" charset="0"/>
              </a:defRPr>
            </a:lvl7pPr>
            <a:lvl8pPr marL="3429000" indent="-228600" algn="ctr" eaLnBrk="0" fontAlgn="base" hangingPunct="0">
              <a:lnSpc>
                <a:spcPct val="70000"/>
              </a:lnSpc>
              <a:spcBef>
                <a:spcPct val="30000"/>
              </a:spcBef>
              <a:spcAft>
                <a:spcPct val="0"/>
              </a:spcAft>
              <a:defRPr sz="1600" b="1">
                <a:solidFill>
                  <a:schemeClr val="bg1"/>
                </a:solidFill>
                <a:latin typeface="Arial" charset="0"/>
                <a:cs typeface="Arial" charset="0"/>
              </a:defRPr>
            </a:lvl8pPr>
            <a:lvl9pPr marL="3886200" indent="-228600" algn="ctr" eaLnBrk="0" fontAlgn="base" hangingPunct="0">
              <a:lnSpc>
                <a:spcPct val="70000"/>
              </a:lnSpc>
              <a:spcBef>
                <a:spcPct val="30000"/>
              </a:spcBef>
              <a:spcAft>
                <a:spcPct val="0"/>
              </a:spcAft>
              <a:defRPr sz="1600" b="1">
                <a:solidFill>
                  <a:schemeClr val="bg1"/>
                </a:solidFill>
                <a:latin typeface="Arial" charset="0"/>
                <a:cs typeface="Arial" charset="0"/>
              </a:defRPr>
            </a:lvl9pPr>
          </a:lstStyle>
          <a:p>
            <a:pPr eaLnBrk="1" hangingPunct="1"/>
            <a:r>
              <a:rPr lang="en-US" altLang="en-US" sz="1800" dirty="0">
                <a:solidFill>
                  <a:schemeClr val="tx1"/>
                </a:solidFill>
              </a:rPr>
              <a:t>Product C</a:t>
            </a:r>
          </a:p>
        </p:txBody>
      </p:sp>
      <p:sp>
        <p:nvSpPr>
          <p:cNvPr id="9" name="Text Box 8"/>
          <p:cNvSpPr txBox="1">
            <a:spLocks noChangeArrowheads="1"/>
          </p:cNvSpPr>
          <p:nvPr/>
        </p:nvSpPr>
        <p:spPr bwMode="auto">
          <a:xfrm>
            <a:off x="4931361" y="2400151"/>
            <a:ext cx="1807633" cy="268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l" eaLnBrk="0" hangingPunct="0">
              <a:lnSpc>
                <a:spcPct val="90000"/>
              </a:lnSpc>
              <a:spcBef>
                <a:spcPct val="60000"/>
              </a:spcBef>
              <a:buChar char="•"/>
              <a:defRPr sz="2000">
                <a:solidFill>
                  <a:schemeClr val="tx1"/>
                </a:solidFill>
                <a:latin typeface="Arial" charset="0"/>
              </a:defRPr>
            </a:lvl1pPr>
            <a:lvl2pPr marL="742950" indent="-285750" algn="l" eaLnBrk="0" hangingPunct="0">
              <a:lnSpc>
                <a:spcPct val="90000"/>
              </a:lnSpc>
              <a:buChar char="–"/>
              <a:defRPr>
                <a:solidFill>
                  <a:schemeClr val="tx1"/>
                </a:solidFill>
                <a:latin typeface="Arial" charset="0"/>
              </a:defRPr>
            </a:lvl2pPr>
            <a:lvl3pPr marL="1143000" indent="-228600" algn="l" eaLnBrk="0" hangingPunct="0">
              <a:lnSpc>
                <a:spcPct val="90000"/>
              </a:lnSpc>
              <a:spcBef>
                <a:spcPct val="20000"/>
              </a:spcBef>
              <a:buChar char="•"/>
              <a:defRPr sz="1600">
                <a:solidFill>
                  <a:schemeClr val="tx1"/>
                </a:solidFill>
                <a:latin typeface="Arial" charset="0"/>
              </a:defRPr>
            </a:lvl3pPr>
            <a:lvl4pPr marL="1600200" indent="-228600" algn="l" eaLnBrk="0" hangingPunct="0">
              <a:lnSpc>
                <a:spcPct val="90000"/>
              </a:lnSpc>
              <a:spcBef>
                <a:spcPct val="10000"/>
              </a:spcBef>
              <a:buChar char="–"/>
              <a:defRPr sz="1400">
                <a:solidFill>
                  <a:schemeClr val="tx1"/>
                </a:solidFill>
                <a:latin typeface="Arial" charset="0"/>
              </a:defRPr>
            </a:lvl4pPr>
            <a:lvl5pPr marL="2057400" indent="-228600" algn="l" eaLnBrk="0" hangingPunct="0">
              <a:lnSpc>
                <a:spcPct val="90000"/>
              </a:lnSpc>
              <a:spcBef>
                <a:spcPct val="10000"/>
              </a:spcBef>
              <a:buChar char="»"/>
              <a:defRPr sz="1400">
                <a:solidFill>
                  <a:schemeClr val="tx1"/>
                </a:solidFill>
                <a:latin typeface="Arial" charset="0"/>
              </a:defRPr>
            </a:lvl5pPr>
            <a:lvl6pPr marL="2514600" indent="-228600" eaLnBrk="0" fontAlgn="base" hangingPunct="0">
              <a:lnSpc>
                <a:spcPct val="90000"/>
              </a:lnSpc>
              <a:spcBef>
                <a:spcPct val="10000"/>
              </a:spcBef>
              <a:spcAft>
                <a:spcPct val="0"/>
              </a:spcAft>
              <a:buChar char="»"/>
              <a:defRPr sz="1400">
                <a:solidFill>
                  <a:schemeClr val="tx1"/>
                </a:solidFill>
                <a:latin typeface="Arial" charset="0"/>
              </a:defRPr>
            </a:lvl6pPr>
            <a:lvl7pPr marL="2971800" indent="-228600" eaLnBrk="0" fontAlgn="base" hangingPunct="0">
              <a:lnSpc>
                <a:spcPct val="90000"/>
              </a:lnSpc>
              <a:spcBef>
                <a:spcPct val="10000"/>
              </a:spcBef>
              <a:spcAft>
                <a:spcPct val="0"/>
              </a:spcAft>
              <a:buChar char="»"/>
              <a:defRPr sz="1400">
                <a:solidFill>
                  <a:schemeClr val="tx1"/>
                </a:solidFill>
                <a:latin typeface="Arial" charset="0"/>
              </a:defRPr>
            </a:lvl7pPr>
            <a:lvl8pPr marL="3429000" indent="-228600" eaLnBrk="0" fontAlgn="base" hangingPunct="0">
              <a:lnSpc>
                <a:spcPct val="90000"/>
              </a:lnSpc>
              <a:spcBef>
                <a:spcPct val="10000"/>
              </a:spcBef>
              <a:spcAft>
                <a:spcPct val="0"/>
              </a:spcAft>
              <a:buChar char="»"/>
              <a:defRPr sz="1400">
                <a:solidFill>
                  <a:schemeClr val="tx1"/>
                </a:solidFill>
                <a:latin typeface="Arial" charset="0"/>
              </a:defRPr>
            </a:lvl8pPr>
            <a:lvl9pPr marL="3886200" indent="-228600" eaLnBrk="0" fontAlgn="base" hangingPunct="0">
              <a:lnSpc>
                <a:spcPct val="90000"/>
              </a:lnSpc>
              <a:spcBef>
                <a:spcPct val="10000"/>
              </a:spcBef>
              <a:spcAft>
                <a:spcPct val="0"/>
              </a:spcAft>
              <a:buChar char="»"/>
              <a:defRPr sz="1400">
                <a:solidFill>
                  <a:schemeClr val="tx1"/>
                </a:solidFill>
                <a:latin typeface="Arial" charset="0"/>
              </a:defRPr>
            </a:lvl9pPr>
          </a:lstStyle>
          <a:p>
            <a:pPr algn="ctr">
              <a:lnSpc>
                <a:spcPct val="70000"/>
              </a:lnSpc>
              <a:spcBef>
                <a:spcPct val="30000"/>
              </a:spcBef>
              <a:buFontTx/>
              <a:buNone/>
            </a:pPr>
            <a:r>
              <a:rPr lang="en-US" altLang="en-US" sz="1600" dirty="0"/>
              <a:t>Mag 25X</a:t>
            </a:r>
          </a:p>
        </p:txBody>
      </p:sp>
    </p:spTree>
    <p:extLst>
      <p:ext uri="{BB962C8B-B14F-4D97-AF65-F5344CB8AC3E}">
        <p14:creationId xmlns:p14="http://schemas.microsoft.com/office/powerpoint/2010/main" val="247725962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a:ext>
            </a:extLst>
          </a:blip>
          <a:stretch/>
        </p:blipFill>
        <p:spPr>
          <a:xfrm>
            <a:off x="1" y="3085796"/>
            <a:ext cx="8866129" cy="1527505"/>
          </a:xfrm>
          <a:prstGeom prst="rect">
            <a:avLst/>
          </a:prstGeom>
          <a:ln>
            <a:gradFill>
              <a:gsLst>
                <a:gs pos="0">
                  <a:srgbClr val="006600"/>
                </a:gs>
                <a:gs pos="85000">
                  <a:schemeClr val="accent1">
                    <a:tint val="44500"/>
                    <a:satMod val="160000"/>
                  </a:schemeClr>
                </a:gs>
                <a:gs pos="100000">
                  <a:srgbClr val="006600"/>
                </a:gs>
              </a:gsLst>
              <a:lin ang="5400000" scaled="0"/>
            </a:gradFill>
          </a:ln>
        </p:spPr>
      </p:pic>
      <p:sp>
        <p:nvSpPr>
          <p:cNvPr id="7" name="Flowchart: Data 6"/>
          <p:cNvSpPr/>
          <p:nvPr/>
        </p:nvSpPr>
        <p:spPr>
          <a:xfrm>
            <a:off x="8018163" y="2667000"/>
            <a:ext cx="4173837" cy="1981200"/>
          </a:xfrm>
          <a:prstGeom prst="flowChartInputOutput">
            <a:avLst/>
          </a:prstGeom>
          <a:solidFill>
            <a:schemeClr val="bg1"/>
          </a:solidFill>
          <a:ln w="9525" cap="flat" algn="ctr">
            <a:no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304799" y="3319002"/>
            <a:ext cx="11142676" cy="1061091"/>
          </a:xfrm>
        </p:spPr>
        <p:txBody>
          <a:bodyPr/>
          <a:lstStyle/>
          <a:p>
            <a:r>
              <a:rPr lang="en-US" sz="3200" dirty="0" smtClean="0">
                <a:solidFill>
                  <a:schemeClr val="bg1"/>
                </a:solidFill>
              </a:rPr>
              <a:t>Other Services</a:t>
            </a:r>
            <a:endParaRPr lang="en-US" sz="3200" dirty="0">
              <a:solidFill>
                <a:schemeClr val="bg1"/>
              </a:solidFill>
            </a:endParaRPr>
          </a:p>
        </p:txBody>
      </p:sp>
    </p:spTree>
    <p:custDataLst>
      <p:tags r:id="rId1"/>
    </p:custDataLst>
    <p:extLst>
      <p:ext uri="{BB962C8B-B14F-4D97-AF65-F5344CB8AC3E}">
        <p14:creationId xmlns:p14="http://schemas.microsoft.com/office/powerpoint/2010/main" val="23203346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smtClean="0"/>
              <a:t>Training </a:t>
            </a:r>
            <a:r>
              <a:rPr lang="en-US" sz="3200" dirty="0"/>
              <a:t>&amp; </a:t>
            </a:r>
            <a:r>
              <a:rPr lang="en-US" sz="3200" dirty="0" smtClean="0"/>
              <a:t>On-Site Support</a:t>
            </a:r>
            <a:endParaRPr lang="en-US" sz="3200" dirty="0"/>
          </a:p>
        </p:txBody>
      </p:sp>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83079" y="1676400"/>
            <a:ext cx="5243037" cy="2872594"/>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69478" y="1676401"/>
            <a:ext cx="5745187" cy="2872593"/>
          </a:xfrm>
          <a:prstGeom prst="rect">
            <a:avLst/>
          </a:prstGeom>
        </p:spPr>
      </p:pic>
      <p:sp>
        <p:nvSpPr>
          <p:cNvPr id="6" name="TextBox 5"/>
          <p:cNvSpPr txBox="1"/>
          <p:nvPr/>
        </p:nvSpPr>
        <p:spPr>
          <a:xfrm>
            <a:off x="1548231" y="4676745"/>
            <a:ext cx="2334550" cy="400110"/>
          </a:xfrm>
          <a:prstGeom prst="rect">
            <a:avLst/>
          </a:prstGeom>
          <a:noFill/>
        </p:spPr>
        <p:txBody>
          <a:bodyPr wrap="none" rtlCol="0">
            <a:spAutoFit/>
          </a:bodyPr>
          <a:lstStyle/>
          <a:p>
            <a:r>
              <a:rPr lang="en-US" sz="2000" b="1" dirty="0" smtClean="0">
                <a:latin typeface="Arial" panose="020B0604020202020204" pitchFamily="34" charset="0"/>
                <a:cs typeface="Arial" panose="020B0604020202020204" pitchFamily="34" charset="0"/>
              </a:rPr>
              <a:t>Operator Training</a:t>
            </a:r>
            <a:endParaRPr lang="en-US" sz="2000" b="1" dirty="0">
              <a:latin typeface="Arial" panose="020B0604020202020204" pitchFamily="34" charset="0"/>
              <a:cs typeface="Arial" panose="020B0604020202020204" pitchFamily="34" charset="0"/>
            </a:endParaRPr>
          </a:p>
        </p:txBody>
      </p:sp>
      <p:sp>
        <p:nvSpPr>
          <p:cNvPr id="7" name="TextBox 6"/>
          <p:cNvSpPr txBox="1"/>
          <p:nvPr/>
        </p:nvSpPr>
        <p:spPr>
          <a:xfrm>
            <a:off x="7390436" y="4676745"/>
            <a:ext cx="2178802" cy="400110"/>
          </a:xfrm>
          <a:prstGeom prst="rect">
            <a:avLst/>
          </a:prstGeom>
          <a:noFill/>
        </p:spPr>
        <p:txBody>
          <a:bodyPr wrap="none" rtlCol="0">
            <a:spAutoFit/>
          </a:bodyPr>
          <a:lstStyle/>
          <a:p>
            <a:r>
              <a:rPr lang="en-US" sz="2000" b="1" dirty="0" smtClean="0">
                <a:latin typeface="Arial" panose="020B0604020202020204" pitchFamily="34" charset="0"/>
                <a:cs typeface="Arial" panose="020B0604020202020204" pitchFamily="34" charset="0"/>
              </a:rPr>
              <a:t>In-Plant Support</a:t>
            </a:r>
            <a:endParaRPr 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98766982"/>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smtClean="0"/>
              <a:t>Field Application Engineers</a:t>
            </a:r>
            <a:endParaRPr lang="en-US" sz="3200" dirty="0"/>
          </a:p>
        </p:txBody>
      </p:sp>
      <p:sp>
        <p:nvSpPr>
          <p:cNvPr id="6" name="Content Placeholder 1"/>
          <p:cNvSpPr txBox="1">
            <a:spLocks/>
          </p:cNvSpPr>
          <p:nvPr/>
        </p:nvSpPr>
        <p:spPr>
          <a:xfrm>
            <a:off x="609600" y="1226698"/>
            <a:ext cx="11074400" cy="830702"/>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charset="0"/>
              <a:buNone/>
            </a:pPr>
            <a:r>
              <a:rPr lang="en-US" altLang="en-US" sz="2400" dirty="0" smtClean="0">
                <a:ea typeface="ＭＳ Ｐゴシック" pitchFamily="34" charset="-128"/>
              </a:rPr>
              <a:t>	</a:t>
            </a:r>
            <a:r>
              <a:rPr lang="en-US" altLang="en-US" sz="2000" b="1" dirty="0" smtClean="0">
                <a:latin typeface="Arial" panose="020B0604020202020204" pitchFamily="34" charset="0"/>
                <a:ea typeface="ＭＳ Ｐゴシック" pitchFamily="34" charset="-128"/>
                <a:cs typeface="Arial" panose="020B0604020202020204" pitchFamily="34" charset="0"/>
              </a:rPr>
              <a:t>Team of experienced, highly knowledgeable engineers providing fundamental technical expertise and support to sales </a:t>
            </a:r>
          </a:p>
        </p:txBody>
      </p:sp>
      <p:sp>
        <p:nvSpPr>
          <p:cNvPr id="7" name="Subtitle 2"/>
          <p:cNvSpPr>
            <a:spLocks noGrp="1"/>
          </p:cNvSpPr>
          <p:nvPr>
            <p:ph type="subTitle" idx="1"/>
          </p:nvPr>
        </p:nvSpPr>
        <p:spPr>
          <a:xfrm>
            <a:off x="914400" y="2286000"/>
            <a:ext cx="6305797" cy="2986644"/>
          </a:xfrm>
        </p:spPr>
        <p:txBody>
          <a:bodyPr/>
          <a:lstStyle/>
          <a:p>
            <a:pPr marL="274320" indent="-274320">
              <a:lnSpc>
                <a:spcPct val="100000"/>
              </a:lnSpc>
              <a:spcBef>
                <a:spcPts val="600"/>
              </a:spcBef>
              <a:spcAft>
                <a:spcPts val="600"/>
              </a:spcAft>
              <a:buClr>
                <a:srgbClr val="C00000"/>
              </a:buClr>
              <a:buFont typeface="Wingdings" panose="05000000000000000000" pitchFamily="2" charset="2"/>
              <a:buChar char="Ø"/>
            </a:pPr>
            <a:r>
              <a:rPr lang="en-US" dirty="0" smtClean="0">
                <a:solidFill>
                  <a:schemeClr val="tx1"/>
                </a:solidFill>
                <a:latin typeface="Arial" panose="020B0604020202020204" pitchFamily="34" charset="0"/>
                <a:cs typeface="Arial" panose="020B0604020202020204" pitchFamily="34" charset="0"/>
              </a:rPr>
              <a:t>On-site support to customers in the field</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dirty="0" smtClean="0">
                <a:solidFill>
                  <a:schemeClr val="tx1"/>
                </a:solidFill>
                <a:latin typeface="Arial" panose="020B0604020202020204" pitchFamily="34" charset="0"/>
                <a:cs typeface="Arial" panose="020B0604020202020204" pitchFamily="34" charset="0"/>
              </a:rPr>
              <a:t>Product recommendations by application review</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dirty="0" smtClean="0">
                <a:solidFill>
                  <a:schemeClr val="tx1"/>
                </a:solidFill>
                <a:latin typeface="Arial" panose="020B0604020202020204" pitchFamily="34" charset="0"/>
                <a:cs typeface="Arial" panose="020B0604020202020204" pitchFamily="34" charset="0"/>
              </a:rPr>
              <a:t>Troubleshooting support</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dirty="0" smtClean="0">
                <a:solidFill>
                  <a:schemeClr val="tx1"/>
                </a:solidFill>
                <a:latin typeface="Arial" panose="020B0604020202020204" pitchFamily="34" charset="0"/>
                <a:cs typeface="Arial" panose="020B0604020202020204" pitchFamily="34" charset="0"/>
              </a:rPr>
              <a:t>Site surveys / process review</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dirty="0" smtClean="0">
                <a:solidFill>
                  <a:schemeClr val="tx1"/>
                </a:solidFill>
                <a:latin typeface="Arial" panose="020B0604020202020204" pitchFamily="34" charset="0"/>
                <a:cs typeface="Arial" panose="020B0604020202020204" pitchFamily="34" charset="0"/>
              </a:rPr>
              <a:t>Continuous improvement projects</a:t>
            </a:r>
          </a:p>
          <a:p>
            <a:pPr marL="274320" indent="-274320">
              <a:lnSpc>
                <a:spcPct val="100000"/>
              </a:lnSpc>
              <a:spcBef>
                <a:spcPts val="600"/>
              </a:spcBef>
              <a:spcAft>
                <a:spcPts val="600"/>
              </a:spcAft>
              <a:buClr>
                <a:srgbClr val="C00000"/>
              </a:buClr>
              <a:buFont typeface="Wingdings" panose="05000000000000000000" pitchFamily="2" charset="2"/>
              <a:buChar char="Ø"/>
            </a:pPr>
            <a:r>
              <a:rPr lang="en-US" dirty="0" smtClean="0">
                <a:solidFill>
                  <a:schemeClr val="tx1"/>
                </a:solidFill>
                <a:latin typeface="Arial" panose="020B0604020202020204" pitchFamily="34" charset="0"/>
                <a:cs typeface="Arial" panose="020B0604020202020204" pitchFamily="34" charset="0"/>
              </a:rPr>
              <a:t>Value documentation</a:t>
            </a:r>
            <a:endParaRPr lang="en-US" dirty="0">
              <a:solidFill>
                <a:schemeClr val="tx1"/>
              </a:solidFill>
              <a:latin typeface="Arial" panose="020B0604020202020204" pitchFamily="34" charset="0"/>
              <a:cs typeface="Arial" panose="020B0604020202020204" pitchFamily="34" charset="0"/>
            </a:endParaRPr>
          </a:p>
        </p:txBody>
      </p:sp>
      <p:pic>
        <p:nvPicPr>
          <p:cNvPr id="16386" name="Picture 2" descr="C:\Users\stierst\AppData\Local\Microsoft\Windows\Temporary Internet Files\Content.IE5\MLTLN2OD\memo-pictogram[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39200" y="2362201"/>
            <a:ext cx="2844800" cy="2370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715429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smtClean="0"/>
              <a:t>Technical Help Desk</a:t>
            </a:r>
            <a:endParaRPr lang="en-US" sz="3200" dirty="0"/>
          </a:p>
        </p:txBody>
      </p:sp>
      <p:sp>
        <p:nvSpPr>
          <p:cNvPr id="3" name="Subtitle 2"/>
          <p:cNvSpPr>
            <a:spLocks noGrp="1"/>
          </p:cNvSpPr>
          <p:nvPr>
            <p:ph type="subTitle" idx="1"/>
          </p:nvPr>
        </p:nvSpPr>
        <p:spPr>
          <a:xfrm>
            <a:off x="584200" y="1371087"/>
            <a:ext cx="11099800" cy="3315438"/>
          </a:xfrm>
        </p:spPr>
        <p:txBody>
          <a:bodyPr/>
          <a:lstStyle/>
          <a:p>
            <a:pPr algn="ctr">
              <a:lnSpc>
                <a:spcPct val="100000"/>
              </a:lnSpc>
              <a:spcBef>
                <a:spcPts val="600"/>
              </a:spcBef>
              <a:spcAft>
                <a:spcPts val="600"/>
              </a:spcAft>
              <a:buClr>
                <a:srgbClr val="C00000"/>
              </a:buClr>
            </a:pPr>
            <a:r>
              <a:rPr lang="en-US" sz="2000" dirty="0">
                <a:solidFill>
                  <a:schemeClr val="tx1"/>
                </a:solidFill>
              </a:rPr>
              <a:t>T</a:t>
            </a:r>
            <a:r>
              <a:rPr lang="en-US" sz="2000" dirty="0" smtClean="0">
                <a:solidFill>
                  <a:schemeClr val="tx1"/>
                </a:solidFill>
              </a:rPr>
              <a:t>echnical </a:t>
            </a:r>
            <a:r>
              <a:rPr lang="en-US" sz="2000" dirty="0">
                <a:solidFill>
                  <a:schemeClr val="tx1"/>
                </a:solidFill>
              </a:rPr>
              <a:t>support </a:t>
            </a:r>
            <a:r>
              <a:rPr lang="en-US" sz="2000" dirty="0" smtClean="0">
                <a:solidFill>
                  <a:schemeClr val="tx1"/>
                </a:solidFill>
              </a:rPr>
              <a:t>desk available to </a:t>
            </a:r>
            <a:r>
              <a:rPr lang="en-US" sz="2000" b="1" dirty="0" smtClean="0">
                <a:solidFill>
                  <a:schemeClr val="tx1"/>
                </a:solidFill>
              </a:rPr>
              <a:t>TSMs</a:t>
            </a:r>
            <a:r>
              <a:rPr lang="en-US" sz="2000" dirty="0" smtClean="0">
                <a:solidFill>
                  <a:schemeClr val="tx1"/>
                </a:solidFill>
              </a:rPr>
              <a:t>, </a:t>
            </a:r>
            <a:r>
              <a:rPr lang="en-US" sz="2000" b="1" dirty="0" smtClean="0">
                <a:solidFill>
                  <a:schemeClr val="tx1"/>
                </a:solidFill>
              </a:rPr>
              <a:t>distributors</a:t>
            </a:r>
            <a:r>
              <a:rPr lang="en-US" sz="2000" dirty="0">
                <a:solidFill>
                  <a:schemeClr val="tx1"/>
                </a:solidFill>
              </a:rPr>
              <a:t>, </a:t>
            </a:r>
            <a:r>
              <a:rPr lang="en-US" sz="2000" dirty="0" smtClean="0">
                <a:solidFill>
                  <a:schemeClr val="tx1"/>
                </a:solidFill>
              </a:rPr>
              <a:t>and </a:t>
            </a:r>
            <a:r>
              <a:rPr lang="en-US" sz="2000" b="1" dirty="0">
                <a:solidFill>
                  <a:schemeClr val="tx1"/>
                </a:solidFill>
              </a:rPr>
              <a:t>direct customers</a:t>
            </a:r>
            <a:r>
              <a:rPr lang="en-US" sz="2000" dirty="0">
                <a:solidFill>
                  <a:schemeClr val="tx1"/>
                </a:solidFill>
              </a:rPr>
              <a:t> on </a:t>
            </a:r>
            <a:r>
              <a:rPr lang="en-US" sz="2000" b="1" dirty="0" smtClean="0">
                <a:solidFill>
                  <a:schemeClr val="tx1"/>
                </a:solidFill>
              </a:rPr>
              <a:t>Castrol </a:t>
            </a:r>
            <a:r>
              <a:rPr lang="en-US" sz="2000" dirty="0" smtClean="0">
                <a:solidFill>
                  <a:schemeClr val="tx1"/>
                </a:solidFill>
              </a:rPr>
              <a:t>products and applications</a:t>
            </a:r>
          </a:p>
          <a:p>
            <a:pPr marL="574675" indent="-400050">
              <a:lnSpc>
                <a:spcPct val="100000"/>
              </a:lnSpc>
              <a:spcBef>
                <a:spcPts val="600"/>
              </a:spcBef>
              <a:spcAft>
                <a:spcPts val="600"/>
              </a:spcAft>
              <a:buClr>
                <a:srgbClr val="C00000"/>
              </a:buClr>
              <a:buFont typeface="Wingdings" panose="05000000000000000000" pitchFamily="2" charset="2"/>
              <a:buChar char="Ø"/>
            </a:pPr>
            <a:r>
              <a:rPr lang="en-US" dirty="0" smtClean="0">
                <a:solidFill>
                  <a:schemeClr val="tx1"/>
                </a:solidFill>
              </a:rPr>
              <a:t>Castrol product questions</a:t>
            </a:r>
          </a:p>
          <a:p>
            <a:pPr marL="574675" indent="-400050">
              <a:lnSpc>
                <a:spcPct val="100000"/>
              </a:lnSpc>
              <a:spcBef>
                <a:spcPts val="600"/>
              </a:spcBef>
              <a:spcAft>
                <a:spcPts val="600"/>
              </a:spcAft>
              <a:buClr>
                <a:srgbClr val="C00000"/>
              </a:buClr>
              <a:buFont typeface="Wingdings" panose="05000000000000000000" pitchFamily="2" charset="2"/>
              <a:buChar char="Ø"/>
            </a:pPr>
            <a:r>
              <a:rPr lang="en-US" dirty="0" smtClean="0">
                <a:solidFill>
                  <a:schemeClr val="tx1"/>
                </a:solidFill>
              </a:rPr>
              <a:t>Troubleshooting</a:t>
            </a:r>
          </a:p>
          <a:p>
            <a:pPr marL="574675" indent="-400050">
              <a:lnSpc>
                <a:spcPct val="100000"/>
              </a:lnSpc>
              <a:spcBef>
                <a:spcPts val="600"/>
              </a:spcBef>
              <a:spcAft>
                <a:spcPts val="600"/>
              </a:spcAft>
              <a:buClr>
                <a:srgbClr val="C00000"/>
              </a:buClr>
              <a:buFont typeface="Wingdings" panose="05000000000000000000" pitchFamily="2" charset="2"/>
              <a:buChar char="Ø"/>
            </a:pPr>
            <a:r>
              <a:rPr lang="en-US" dirty="0" smtClean="0">
                <a:solidFill>
                  <a:schemeClr val="tx1"/>
                </a:solidFill>
              </a:rPr>
              <a:t>Application support</a:t>
            </a:r>
          </a:p>
          <a:p>
            <a:pPr marL="574675" indent="-400050">
              <a:lnSpc>
                <a:spcPct val="100000"/>
              </a:lnSpc>
              <a:spcBef>
                <a:spcPts val="600"/>
              </a:spcBef>
              <a:spcAft>
                <a:spcPts val="600"/>
              </a:spcAft>
              <a:buClr>
                <a:srgbClr val="C00000"/>
              </a:buClr>
              <a:buFont typeface="Wingdings" panose="05000000000000000000" pitchFamily="2" charset="2"/>
              <a:buChar char="Ø"/>
            </a:pPr>
            <a:r>
              <a:rPr lang="en-US" dirty="0" smtClean="0">
                <a:solidFill>
                  <a:schemeClr val="tx1"/>
                </a:solidFill>
              </a:rPr>
              <a:t>Lab analysis data interpretation</a:t>
            </a:r>
          </a:p>
          <a:p>
            <a:pPr marL="574675" indent="-400050">
              <a:lnSpc>
                <a:spcPct val="100000"/>
              </a:lnSpc>
              <a:spcBef>
                <a:spcPts val="600"/>
              </a:spcBef>
              <a:spcAft>
                <a:spcPts val="600"/>
              </a:spcAft>
              <a:buClr>
                <a:srgbClr val="C00000"/>
              </a:buClr>
              <a:buFont typeface="Wingdings" panose="05000000000000000000" pitchFamily="2" charset="2"/>
              <a:buChar char="Ø"/>
            </a:pPr>
            <a:r>
              <a:rPr lang="en-US" dirty="0" smtClean="0">
                <a:solidFill>
                  <a:schemeClr val="tx1"/>
                </a:solidFill>
              </a:rPr>
              <a:t>Compatibility questions</a:t>
            </a:r>
            <a:endParaRPr lang="en-US" dirty="0">
              <a:solidFill>
                <a:schemeClr val="tx1"/>
              </a:solidFill>
            </a:endParaRPr>
          </a:p>
        </p:txBody>
      </p:sp>
      <p:sp>
        <p:nvSpPr>
          <p:cNvPr id="4" name="TextBox 3"/>
          <p:cNvSpPr txBox="1"/>
          <p:nvPr/>
        </p:nvSpPr>
        <p:spPr>
          <a:xfrm>
            <a:off x="4202050" y="4142888"/>
            <a:ext cx="4568878" cy="1077218"/>
          </a:xfrm>
          <a:prstGeom prst="rect">
            <a:avLst/>
          </a:prstGeom>
          <a:noFill/>
        </p:spPr>
        <p:txBody>
          <a:bodyPr wrap="none" rtlCol="0">
            <a:spAutoFit/>
          </a:bodyPr>
          <a:lstStyle/>
          <a:p>
            <a:pPr algn="ctr"/>
            <a:r>
              <a:rPr lang="en-US" sz="3200" b="1" dirty="0" smtClean="0">
                <a:latin typeface="Arial" panose="020B0604020202020204" pitchFamily="34" charset="0"/>
                <a:cs typeface="Arial" panose="020B0604020202020204" pitchFamily="34" charset="0"/>
              </a:rPr>
              <a:t>+1-630-961-6562</a:t>
            </a:r>
            <a:r>
              <a:rPr lang="en-US" sz="3200" b="1" dirty="0">
                <a:latin typeface="Arial" panose="020B0604020202020204" pitchFamily="34" charset="0"/>
                <a:cs typeface="Arial" panose="020B0604020202020204" pitchFamily="34" charset="0"/>
              </a:rPr>
              <a:t/>
            </a:r>
            <a:br>
              <a:rPr lang="en-US" sz="3200" b="1" dirty="0">
                <a:latin typeface="Arial" panose="020B0604020202020204" pitchFamily="34" charset="0"/>
                <a:cs typeface="Arial" panose="020B0604020202020204" pitchFamily="34" charset="0"/>
              </a:rPr>
            </a:br>
            <a:r>
              <a:rPr lang="en-US" sz="3200" b="1" dirty="0">
                <a:latin typeface="Arial" panose="020B0604020202020204" pitchFamily="34" charset="0"/>
                <a:cs typeface="Arial" panose="020B0604020202020204" pitchFamily="34" charset="0"/>
              </a:rPr>
              <a:t>techhelp@castrol.com</a:t>
            </a:r>
          </a:p>
        </p:txBody>
      </p:sp>
    </p:spTree>
    <p:extLst>
      <p:ext uri="{BB962C8B-B14F-4D97-AF65-F5344CB8AC3E}">
        <p14:creationId xmlns:p14="http://schemas.microsoft.com/office/powerpoint/2010/main" val="428145876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3200" dirty="0"/>
              <a:t>Thank </a:t>
            </a:r>
            <a:r>
              <a:rPr lang="en-GB" sz="3200" dirty="0" smtClean="0"/>
              <a:t>You</a:t>
            </a:r>
            <a:endParaRPr lang="en-US" sz="2800"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847605" y="1231900"/>
            <a:ext cx="5186329" cy="3878537"/>
          </a:xfrm>
          <a:prstGeom prst="rect">
            <a:avLst/>
          </a:prstGeom>
        </p:spPr>
      </p:pic>
    </p:spTree>
    <p:extLst>
      <p:ext uri="{BB962C8B-B14F-4D97-AF65-F5344CB8AC3E}">
        <p14:creationId xmlns:p14="http://schemas.microsoft.com/office/powerpoint/2010/main" val="872911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QPSLIDECODE" val="2015021017341300006"/>
</p:tagLst>
</file>

<file path=ppt/tags/tag2.xml><?xml version="1.0" encoding="utf-8"?>
<p:tagLst xmlns:a="http://schemas.openxmlformats.org/drawingml/2006/main" xmlns:r="http://schemas.openxmlformats.org/officeDocument/2006/relationships" xmlns:p="http://schemas.openxmlformats.org/presentationml/2006/main">
  <p:tag name="QPSLIDECODE" val="2015021017341300006"/>
</p:tagLst>
</file>

<file path=ppt/tags/tag3.xml><?xml version="1.0" encoding="utf-8"?>
<p:tagLst xmlns:a="http://schemas.openxmlformats.org/drawingml/2006/main" xmlns:r="http://schemas.openxmlformats.org/officeDocument/2006/relationships" xmlns:p="http://schemas.openxmlformats.org/presentationml/2006/main">
  <p:tag name="QPSLIDECODE" val="2015021017341300006"/>
</p:tagLst>
</file>

<file path=ppt/tags/tag4.xml><?xml version="1.0" encoding="utf-8"?>
<p:tagLst xmlns:a="http://schemas.openxmlformats.org/drawingml/2006/main" xmlns:r="http://schemas.openxmlformats.org/officeDocument/2006/relationships" xmlns:p="http://schemas.openxmlformats.org/presentationml/2006/main">
  <p:tag name="QPSLIDECODE" val="2015021017341300006"/>
</p:tagLst>
</file>

<file path=ppt/tags/tag5.xml><?xml version="1.0" encoding="utf-8"?>
<p:tagLst xmlns:a="http://schemas.openxmlformats.org/drawingml/2006/main" xmlns:r="http://schemas.openxmlformats.org/officeDocument/2006/relationships" xmlns:p="http://schemas.openxmlformats.org/presentationml/2006/main">
  <p:tag name="QPSLIDECODE" val="2015021017341300006"/>
</p:tagLst>
</file>

<file path=ppt/tags/tag6.xml><?xml version="1.0" encoding="utf-8"?>
<p:tagLst xmlns:a="http://schemas.openxmlformats.org/drawingml/2006/main" xmlns:r="http://schemas.openxmlformats.org/officeDocument/2006/relationships" xmlns:p="http://schemas.openxmlformats.org/presentationml/2006/main">
  <p:tag name="QPSLIDECODE" val="2015021017341300006"/>
</p:tagLst>
</file>

<file path=ppt/tags/tag7.xml><?xml version="1.0" encoding="utf-8"?>
<p:tagLst xmlns:a="http://schemas.openxmlformats.org/drawingml/2006/main" xmlns:r="http://schemas.openxmlformats.org/officeDocument/2006/relationships" xmlns:p="http://schemas.openxmlformats.org/presentationml/2006/main">
  <p:tag name="QPSLIDECODE" val="2015021017341300006"/>
</p:tagLst>
</file>

<file path=ppt/tags/tag8.xml><?xml version="1.0" encoding="utf-8"?>
<p:tagLst xmlns:a="http://schemas.openxmlformats.org/drawingml/2006/main" xmlns:r="http://schemas.openxmlformats.org/officeDocument/2006/relationships" xmlns:p="http://schemas.openxmlformats.org/presentationml/2006/main">
  <p:tag name="QPSLIDECODE" val="2015021017341300006"/>
</p:tagLst>
</file>

<file path=ppt/tags/tag9.xml><?xml version="1.0" encoding="utf-8"?>
<p:tagLst xmlns:a="http://schemas.openxmlformats.org/drawingml/2006/main" xmlns:r="http://schemas.openxmlformats.org/officeDocument/2006/relationships" xmlns:p="http://schemas.openxmlformats.org/presentationml/2006/main">
  <p:tag name="QPSLIDECODE" val="2015021017341300006"/>
</p:tagLst>
</file>

<file path=ppt/tags/tag10.xml><?xml version="1.0" encoding="utf-8"?>
<p:tagLst xmlns:a="http://schemas.openxmlformats.org/drawingml/2006/main" xmlns:r="http://schemas.openxmlformats.org/officeDocument/2006/relationships" xmlns:p="http://schemas.openxmlformats.org/presentationml/2006/main">
  <p:tag name="QPSLIDECODE" val="2015021017341300006"/>
</p:tagLst>
</file>

<file path=ppt/tags/tag11.xml><?xml version="1.0" encoding="utf-8"?>
<p:tagLst xmlns:a="http://schemas.openxmlformats.org/drawingml/2006/main" xmlns:r="http://schemas.openxmlformats.org/officeDocument/2006/relationships" xmlns:p="http://schemas.openxmlformats.org/presentationml/2006/main">
  <p:tag name="QPSLIDECODE" val="2015021017341300006"/>
</p:tagLst>
</file>

<file path=ppt/tags/tag12.xml><?xml version="1.0" encoding="utf-8"?>
<p:tagLst xmlns:a="http://schemas.openxmlformats.org/drawingml/2006/main" xmlns:r="http://schemas.openxmlformats.org/officeDocument/2006/relationships" xmlns:p="http://schemas.openxmlformats.org/presentationml/2006/main">
  <p:tag name="QPSLIDECODE" val="2015021017341300006"/>
</p:tagLst>
</file>

<file path=ppt/tags/tag13.xml><?xml version="1.0" encoding="utf-8"?>
<p:tagLst xmlns:a="http://schemas.openxmlformats.org/drawingml/2006/main" xmlns:r="http://schemas.openxmlformats.org/officeDocument/2006/relationships" xmlns:p="http://schemas.openxmlformats.org/presentationml/2006/main">
  <p:tag name="QPSLIDECODE" val="2015021017341300006"/>
</p:tagLst>
</file>

<file path=ppt/tags/tag14.xml><?xml version="1.0" encoding="utf-8"?>
<p:tagLst xmlns:a="http://schemas.openxmlformats.org/drawingml/2006/main" xmlns:r="http://schemas.openxmlformats.org/officeDocument/2006/relationships" xmlns:p="http://schemas.openxmlformats.org/presentationml/2006/main">
  <p:tag name="QPSLIDECODE" val="2015021017341300006"/>
</p:tagLst>
</file>

<file path=ppt/tags/tag15.xml><?xml version="1.0" encoding="utf-8"?>
<p:tagLst xmlns:a="http://schemas.openxmlformats.org/drawingml/2006/main" xmlns:r="http://schemas.openxmlformats.org/officeDocument/2006/relationships" xmlns:p="http://schemas.openxmlformats.org/presentationml/2006/main">
  <p:tag name="QPSLIDECODE" val="2015021017341300006"/>
</p:tagLst>
</file>

<file path=ppt/tags/tag16.xml><?xml version="1.0" encoding="utf-8"?>
<p:tagLst xmlns:a="http://schemas.openxmlformats.org/drawingml/2006/main" xmlns:r="http://schemas.openxmlformats.org/officeDocument/2006/relationships" xmlns:p="http://schemas.openxmlformats.org/presentationml/2006/main">
  <p:tag name="QPSLIDECODE" val="2015021017341300006"/>
</p:tagLst>
</file>

<file path=ppt/tags/tag17.xml><?xml version="1.0" encoding="utf-8"?>
<p:tagLst xmlns:a="http://schemas.openxmlformats.org/drawingml/2006/main" xmlns:r="http://schemas.openxmlformats.org/officeDocument/2006/relationships" xmlns:p="http://schemas.openxmlformats.org/presentationml/2006/main">
  <p:tag name="QPSLIDECODE" val="2015021017341300006"/>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astrol_PPT_Template_17July">
  <a:themeElements>
    <a:clrScheme name="Custom 1">
      <a:dk1>
        <a:sysClr val="windowText" lastClr="000000"/>
      </a:dk1>
      <a:lt1>
        <a:sysClr val="window" lastClr="FFFFFF"/>
      </a:lt1>
      <a:dk2>
        <a:srgbClr val="525759"/>
      </a:dk2>
      <a:lt2>
        <a:srgbClr val="E3E3E3"/>
      </a:lt2>
      <a:accent1>
        <a:srgbClr val="6A8DB6"/>
      </a:accent1>
      <a:accent2>
        <a:srgbClr val="FE4110"/>
      </a:accent2>
      <a:accent3>
        <a:srgbClr val="AC9F83"/>
      </a:accent3>
      <a:accent4>
        <a:srgbClr val="C9015C"/>
      </a:accent4>
      <a:accent5>
        <a:srgbClr val="007B32"/>
      </a:accent5>
      <a:accent6>
        <a:srgbClr val="FF0000"/>
      </a:accent6>
      <a:hlink>
        <a:srgbClr val="CCCCCC"/>
      </a:hlink>
      <a:folHlink>
        <a:srgbClr val="CCCCC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2855</TotalTime>
  <Words>6677</Words>
  <Application>Microsoft Office PowerPoint</Application>
  <PresentationFormat>Custom</PresentationFormat>
  <Paragraphs>1451</Paragraphs>
  <Slides>130</Slides>
  <Notes>19</Notes>
  <HiddenSlides>0</HiddenSlides>
  <MMClips>0</MMClips>
  <ScaleCrop>false</ScaleCrop>
  <HeadingPairs>
    <vt:vector size="6" baseType="variant">
      <vt:variant>
        <vt:lpstr>Theme</vt:lpstr>
      </vt:variant>
      <vt:variant>
        <vt:i4>2</vt:i4>
      </vt:variant>
      <vt:variant>
        <vt:lpstr>Embedded OLE Servers</vt:lpstr>
      </vt:variant>
      <vt:variant>
        <vt:i4>5</vt:i4>
      </vt:variant>
      <vt:variant>
        <vt:lpstr>Slide Titles</vt:lpstr>
      </vt:variant>
      <vt:variant>
        <vt:i4>130</vt:i4>
      </vt:variant>
    </vt:vector>
  </HeadingPairs>
  <TitlesOfParts>
    <vt:vector size="137" baseType="lpstr">
      <vt:lpstr>Custom Design</vt:lpstr>
      <vt:lpstr>Castrol_PPT_Template_17July</vt:lpstr>
      <vt:lpstr>Photo Editor Photo</vt:lpstr>
      <vt:lpstr>Drawing</vt:lpstr>
      <vt:lpstr>Worksheet</vt:lpstr>
      <vt:lpstr>Chart</vt:lpstr>
      <vt:lpstr>Clip</vt:lpstr>
      <vt:lpstr>PowerPoint Presentation</vt:lpstr>
      <vt:lpstr>Castrol® Industrial - Introduction</vt:lpstr>
      <vt:lpstr>History</vt:lpstr>
      <vt:lpstr>OEM Relationship</vt:lpstr>
      <vt:lpstr>Key Focus Segments</vt:lpstr>
      <vt:lpstr>Key Customers</vt:lpstr>
      <vt:lpstr>Manufacturing and Technology</vt:lpstr>
      <vt:lpstr>Vision</vt:lpstr>
      <vt:lpstr>Castrol® Industrial – Value Added Approach</vt:lpstr>
      <vt:lpstr>Operating Costs</vt:lpstr>
      <vt:lpstr>The Castrol® Approach</vt:lpstr>
      <vt:lpstr>Impact on Productivity, Quality &amp; Tool Life</vt:lpstr>
      <vt:lpstr>Impact on Maintenance</vt:lpstr>
      <vt:lpstr>Impact on Facilities &amp; Waste</vt:lpstr>
      <vt:lpstr>Impact on Environment &amp; Energy</vt:lpstr>
      <vt:lpstr>Impact on Process Fluid Optimization</vt:lpstr>
      <vt:lpstr>Castrol® TCO Process</vt:lpstr>
      <vt:lpstr>Value Inside Calculator Tool</vt:lpstr>
      <vt:lpstr>Value Inside Calculator</vt:lpstr>
      <vt:lpstr>Value Inside Calculator – Cost Comparison &amp; Savings</vt:lpstr>
      <vt:lpstr>Castrol® Products</vt:lpstr>
      <vt:lpstr>Castrol® Industrial Product Portfolio - Applications</vt:lpstr>
      <vt:lpstr>Castrol® Industrial Performance Bio</vt:lpstr>
      <vt:lpstr>Castrol® Industrial - Strategic Brands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Metalworking Fluids</vt:lpstr>
      <vt:lpstr>Metalworking Fluids</vt:lpstr>
      <vt:lpstr>Hysol® MB Series – Water Soluble Coolant</vt:lpstr>
      <vt:lpstr>Hysol® MB 50</vt:lpstr>
      <vt:lpstr>Hysol® MB Series - Castrol’s Best Selling Coolants</vt:lpstr>
      <vt:lpstr>Hysol® MB series - Bio-Resistance</vt:lpstr>
      <vt:lpstr>Hysol® MB Series – Machining Performance</vt:lpstr>
      <vt:lpstr>Alusol® AU Series – Semi-Synthetic Coolant</vt:lpstr>
      <vt:lpstr>Top Tier Semi Synthetics - Alusol® AU Series</vt:lpstr>
      <vt:lpstr>Alusol® AU 68 – Features/Benefits</vt:lpstr>
      <vt:lpstr>Machining Performance vs. Competition</vt:lpstr>
      <vt:lpstr>Machining Performance vs. Competition</vt:lpstr>
      <vt:lpstr>Machining Performance vs. Competition</vt:lpstr>
      <vt:lpstr>Machining Performance vs. Competition</vt:lpstr>
      <vt:lpstr>Machining Performance vs. Competition</vt:lpstr>
      <vt:lpstr>Machining Performance vs. Competition</vt:lpstr>
      <vt:lpstr>Coolant Usage &amp; Waste</vt:lpstr>
      <vt:lpstr>Biological Performance</vt:lpstr>
      <vt:lpstr>Syntilo® 9918 – Synthetic Coolant</vt:lpstr>
      <vt:lpstr>Syntilo® 9918 – Features and Benefits</vt:lpstr>
      <vt:lpstr>Variocut™ D 249 – Neat Cutting Oil</vt:lpstr>
      <vt:lpstr>Variocut™ D 249 – Features and Benefits</vt:lpstr>
      <vt:lpstr>Variocut™ D 249 – Machining Performance</vt:lpstr>
      <vt:lpstr>Variocut™ G 600 HC – Grinding Oil</vt:lpstr>
      <vt:lpstr>Variocut™ G 600 HC – Features and Benefits</vt:lpstr>
      <vt:lpstr>Variocut™ G 600 HC - OEM Approvals</vt:lpstr>
      <vt:lpstr>Performance Bio™ NC Series</vt:lpstr>
      <vt:lpstr>Product Offer</vt:lpstr>
      <vt:lpstr>Benefits of Switching - Responsibility</vt:lpstr>
      <vt:lpstr>Benefits of Switching - Performance</vt:lpstr>
      <vt:lpstr>Typical Flash Points</vt:lpstr>
      <vt:lpstr>Fluid Appearance &amp; Odor</vt:lpstr>
      <vt:lpstr>Mist / Smoke Reduction</vt:lpstr>
      <vt:lpstr>VOC Content</vt:lpstr>
      <vt:lpstr>High Performance Lubricants</vt:lpstr>
      <vt:lpstr>High Performance Lubricants (HPL)</vt:lpstr>
      <vt:lpstr>Optigear® 1100 - High Performance Gear Oil</vt:lpstr>
      <vt:lpstr>Optigear® 1100 – Features and Benefits</vt:lpstr>
      <vt:lpstr>Optigear® 1100 – TGOA Additive</vt:lpstr>
      <vt:lpstr>Optigear® 1100 – TGOA Additive</vt:lpstr>
      <vt:lpstr>Optigear® 1100 – Demulsibility</vt:lpstr>
      <vt:lpstr>Optigear® 1100 – Applications</vt:lpstr>
      <vt:lpstr>Tribol® HM 943 - High Performance Hydraulic &amp; Circulating Oil</vt:lpstr>
      <vt:lpstr>Tribol® HM 943 - Fluid Characteristics</vt:lpstr>
      <vt:lpstr>Tribol® HM 943 - Oxidation Resistance </vt:lpstr>
      <vt:lpstr>Tribol® HM 943 - Wear Protection</vt:lpstr>
      <vt:lpstr>Tribol® HM 943 - Zinc-free Anti-wear</vt:lpstr>
      <vt:lpstr>Tribol® HM 943 - Applications</vt:lpstr>
      <vt:lpstr>Anvol™ SWX – Synthetic Fire-resistant Hydraulic Fluid</vt:lpstr>
      <vt:lpstr>Anvol™ SWX Environmental Benefits</vt:lpstr>
      <vt:lpstr>Anvol™ SWX - Properties</vt:lpstr>
      <vt:lpstr>Fire-Resistant Hydraulic Comparison</vt:lpstr>
      <vt:lpstr>Oxidation Resistance - ASTM D 943 </vt:lpstr>
      <vt:lpstr>Oxidation Resistance - ASTM D 943</vt:lpstr>
      <vt:lpstr>Wear Protection Tests</vt:lpstr>
      <vt:lpstr>Shear Stability - VW Shear Test</vt:lpstr>
      <vt:lpstr>Fire-resistant Fluid – Safety tips</vt:lpstr>
      <vt:lpstr>Tribol® SW 1066 – High Performance Slideway Oil</vt:lpstr>
      <vt:lpstr>Tribol® SW 1066</vt:lpstr>
      <vt:lpstr>Low Coolant Entrainment</vt:lpstr>
      <vt:lpstr>Key Benefits of Low Entrainment</vt:lpstr>
      <vt:lpstr>Improved Wear Protection</vt:lpstr>
      <vt:lpstr>Unsurpassed Rust Protection</vt:lpstr>
      <vt:lpstr>Aircol™ SR – Long Life Synthetic Compressor Oil</vt:lpstr>
      <vt:lpstr>Aircol™ SR - Properties</vt:lpstr>
      <vt:lpstr>Aircol™ SR – Features and Benefits</vt:lpstr>
      <vt:lpstr>Competitive Comparison</vt:lpstr>
      <vt:lpstr>Molub-Alloy® 860 ES – Heavy Duty High Performance Grease</vt:lpstr>
      <vt:lpstr>Molub-Alloy® 860 ES - Properties</vt:lpstr>
      <vt:lpstr>Molub-Alloy® 860 ES – Features and Benefits</vt:lpstr>
      <vt:lpstr>Molub-Alloy® 860 ES - Applications</vt:lpstr>
      <vt:lpstr>Molub-Alloy® 860 vs Conventional Grease</vt:lpstr>
      <vt:lpstr>Molub-Alloy® 860 vs “Premium” Grease</vt:lpstr>
      <vt:lpstr>Services</vt:lpstr>
      <vt:lpstr>Services</vt:lpstr>
      <vt:lpstr>Lab Testing</vt:lpstr>
      <vt:lpstr>Product and Marketing Support</vt:lpstr>
      <vt:lpstr>Activity set</vt:lpstr>
      <vt:lpstr>Lube Oil Analysis</vt:lpstr>
      <vt:lpstr>Grease Analysis</vt:lpstr>
      <vt:lpstr>Metalworking Fluid Analysis</vt:lpstr>
      <vt:lpstr>Microbiological Analysis</vt:lpstr>
      <vt:lpstr>Analytical Capabilities</vt:lpstr>
      <vt:lpstr>Routine Used Fluid Analysis</vt:lpstr>
      <vt:lpstr>LSR (Laboratory Service Report) Analysis</vt:lpstr>
      <vt:lpstr>Castrol Machining Center</vt:lpstr>
      <vt:lpstr>Machining Test Center</vt:lpstr>
      <vt:lpstr>Machining Test Center - Capabilities</vt:lpstr>
      <vt:lpstr>Machining Center - Measurable performance</vt:lpstr>
      <vt:lpstr>Machining Center - Results</vt:lpstr>
      <vt:lpstr>Case Study - Automotive</vt:lpstr>
      <vt:lpstr>Case Study - Automotive</vt:lpstr>
      <vt:lpstr>Case Study - Cast Aluminum Drill Test</vt:lpstr>
      <vt:lpstr>Case Study - Thread Forming</vt:lpstr>
      <vt:lpstr>Other Services</vt:lpstr>
      <vt:lpstr>Training &amp; On-Site Support</vt:lpstr>
      <vt:lpstr>Field Application Engineers</vt:lpstr>
      <vt:lpstr>Technical Help Desk</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Spence</dc:creator>
  <cp:lastModifiedBy>Rupay, Valdo</cp:lastModifiedBy>
  <cp:revision>184</cp:revision>
  <cp:lastPrinted>2016-10-19T15:20:10Z</cp:lastPrinted>
  <dcterms:created xsi:type="dcterms:W3CDTF">2016-01-08T16:59:13Z</dcterms:created>
  <dcterms:modified xsi:type="dcterms:W3CDTF">2016-10-19T15:26:16Z</dcterms:modified>
</cp:coreProperties>
</file>